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sldIdLst>
    <p:sldId id="256" r:id="rId5"/>
    <p:sldId id="259" r:id="rId6"/>
    <p:sldId id="257" r:id="rId7"/>
    <p:sldId id="262" r:id="rId8"/>
    <p:sldId id="260" r:id="rId9"/>
    <p:sldId id="261" r:id="rId10"/>
    <p:sldId id="264" r:id="rId11"/>
    <p:sldId id="265" r:id="rId12"/>
    <p:sldId id="263" r:id="rId13"/>
  </p:sldIdLst>
  <p:sldSz cx="46451838" cy="26133425"/>
  <p:notesSz cx="6858000" cy="9144000"/>
  <p:defaultTextStyle>
    <a:defPPr>
      <a:defRPr lang="en-US"/>
    </a:defPPr>
    <a:lvl1pPr marL="0" algn="l" defTabSz="2322713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1pPr>
    <a:lvl2pPr marL="2322713" algn="l" defTabSz="2322713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2pPr>
    <a:lvl3pPr marL="4645426" algn="l" defTabSz="2322713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3pPr>
    <a:lvl4pPr marL="6968139" algn="l" defTabSz="2322713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4pPr>
    <a:lvl5pPr marL="9290853" algn="l" defTabSz="2322713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5pPr>
    <a:lvl6pPr marL="11613566" algn="l" defTabSz="2322713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6pPr>
    <a:lvl7pPr marL="13936279" algn="l" defTabSz="2322713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7pPr>
    <a:lvl8pPr marL="16258992" algn="l" defTabSz="2322713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8pPr>
    <a:lvl9pPr marL="18581705" algn="l" defTabSz="2322713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231">
          <p15:clr>
            <a:srgbClr val="A4A3A4"/>
          </p15:clr>
        </p15:guide>
        <p15:guide id="2" pos="146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F0F0F0"/>
    <a:srgbClr val="F0F04D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98"/>
    <p:restoredTop sz="93759" autoAdjust="0"/>
  </p:normalViewPr>
  <p:slideViewPr>
    <p:cSldViewPr snapToGrid="0" snapToObjects="1">
      <p:cViewPr varScale="1">
        <p:scale>
          <a:sx n="30" d="100"/>
          <a:sy n="30" d="100"/>
        </p:scale>
        <p:origin x="360" y="240"/>
      </p:cViewPr>
      <p:guideLst>
        <p:guide orient="horz" pos="8231"/>
        <p:guide pos="1463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0AA7E5-8190-43B5-BAD0-B5FD501CD7C4}" type="doc">
      <dgm:prSet loTypeId="urn:microsoft.com/office/officeart/2009/3/layout/Descending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C9EB78E-9051-401D-80E7-BDDB52DBC425}">
      <dgm:prSet custT="1"/>
      <dgm:spPr/>
      <dgm:t>
        <a:bodyPr/>
        <a:lstStyle/>
        <a:p>
          <a:r>
            <a:rPr lang="hu-HU" sz="6000" dirty="0"/>
            <a:t>Alapvető befektetések a családoknál:</a:t>
          </a:r>
          <a:endParaRPr lang="en-US" sz="6000" dirty="0"/>
        </a:p>
      </dgm:t>
    </dgm:pt>
    <dgm:pt modelId="{6B01E264-619A-49C8-92C2-4CE4CFF11FE3}" type="parTrans" cxnId="{E401D5F8-C829-4190-A614-DC2EDB4EFB13}">
      <dgm:prSet/>
      <dgm:spPr/>
      <dgm:t>
        <a:bodyPr/>
        <a:lstStyle/>
        <a:p>
          <a:endParaRPr lang="en-US"/>
        </a:p>
      </dgm:t>
    </dgm:pt>
    <dgm:pt modelId="{516488AC-2882-4C6F-A167-B503A66A04BF}" type="sibTrans" cxnId="{E401D5F8-C829-4190-A614-DC2EDB4EFB13}">
      <dgm:prSet/>
      <dgm:spPr/>
      <dgm:t>
        <a:bodyPr/>
        <a:lstStyle/>
        <a:p>
          <a:endParaRPr lang="en-US"/>
        </a:p>
      </dgm:t>
    </dgm:pt>
    <dgm:pt modelId="{A1442829-824B-4EC5-B018-6A3D12D8ADF1}">
      <dgm:prSet custT="1"/>
      <dgm:spPr/>
      <dgm:t>
        <a:bodyPr/>
        <a:lstStyle/>
        <a:p>
          <a:r>
            <a:rPr lang="hu-HU" sz="6000" dirty="0"/>
            <a:t>Új árambekötés és szerződés, ha szükséges</a:t>
          </a:r>
          <a:endParaRPr lang="en-US" sz="6000" dirty="0"/>
        </a:p>
      </dgm:t>
    </dgm:pt>
    <dgm:pt modelId="{8B1D60C3-5905-42BC-A30A-D727B6B7C2D0}" type="parTrans" cxnId="{76653871-E550-49F3-B759-4A71C762947B}">
      <dgm:prSet/>
      <dgm:spPr/>
      <dgm:t>
        <a:bodyPr/>
        <a:lstStyle/>
        <a:p>
          <a:endParaRPr lang="en-US"/>
        </a:p>
      </dgm:t>
    </dgm:pt>
    <dgm:pt modelId="{15109545-C670-4831-BD2C-F39D0183BEF7}" type="sibTrans" cxnId="{76653871-E550-49F3-B759-4A71C762947B}">
      <dgm:prSet/>
      <dgm:spPr/>
      <dgm:t>
        <a:bodyPr/>
        <a:lstStyle/>
        <a:p>
          <a:endParaRPr lang="en-US"/>
        </a:p>
      </dgm:t>
    </dgm:pt>
    <dgm:pt modelId="{2E6A08F9-27CC-403B-BB0B-B8C62D637AF1}">
      <dgm:prSet custT="1"/>
      <dgm:spPr/>
      <dgm:t>
        <a:bodyPr/>
        <a:lstStyle/>
        <a:p>
          <a:r>
            <a:rPr lang="hu-HU" sz="6000" dirty="0"/>
            <a:t>A meglévő szerződés módosítása (több teljesítmény), ha szükséges</a:t>
          </a:r>
          <a:endParaRPr lang="en-US" sz="6000" dirty="0"/>
        </a:p>
      </dgm:t>
    </dgm:pt>
    <dgm:pt modelId="{A1C0381D-5E98-428D-9D95-15C533CBCA6F}" type="parTrans" cxnId="{461FA42E-FDC3-4274-88CB-0B68805709E5}">
      <dgm:prSet/>
      <dgm:spPr/>
      <dgm:t>
        <a:bodyPr/>
        <a:lstStyle/>
        <a:p>
          <a:endParaRPr lang="en-US"/>
        </a:p>
      </dgm:t>
    </dgm:pt>
    <dgm:pt modelId="{A03D1304-4E7C-4450-8F74-C42D4D7C6BFF}" type="sibTrans" cxnId="{461FA42E-FDC3-4274-88CB-0B68805709E5}">
      <dgm:prSet/>
      <dgm:spPr/>
      <dgm:t>
        <a:bodyPr/>
        <a:lstStyle/>
        <a:p>
          <a:endParaRPr lang="en-US"/>
        </a:p>
      </dgm:t>
    </dgm:pt>
    <dgm:pt modelId="{4AE69026-8D1E-45CC-833E-D0F100DAF93C}">
      <dgm:prSet custT="1"/>
      <dgm:spPr/>
      <dgm:t>
        <a:bodyPr/>
        <a:lstStyle/>
        <a:p>
          <a:r>
            <a:rPr lang="hu-HU" sz="6000" dirty="0"/>
            <a:t>Szükség esetén szabványos villanyóra felszerelése</a:t>
          </a:r>
          <a:endParaRPr lang="en-US" sz="6000" dirty="0"/>
        </a:p>
      </dgm:t>
    </dgm:pt>
    <dgm:pt modelId="{52979D15-9C4F-47DB-AF3C-A8525706192D}" type="parTrans" cxnId="{3B3E7CF3-3DC1-4F96-AD65-389BB9C52E70}">
      <dgm:prSet/>
      <dgm:spPr/>
      <dgm:t>
        <a:bodyPr/>
        <a:lstStyle/>
        <a:p>
          <a:endParaRPr lang="en-US"/>
        </a:p>
      </dgm:t>
    </dgm:pt>
    <dgm:pt modelId="{AD5B46A2-40E0-44FC-8E54-9109E8305A5B}" type="sibTrans" cxnId="{3B3E7CF3-3DC1-4F96-AD65-389BB9C52E70}">
      <dgm:prSet/>
      <dgm:spPr/>
      <dgm:t>
        <a:bodyPr/>
        <a:lstStyle/>
        <a:p>
          <a:endParaRPr lang="en-US"/>
        </a:p>
      </dgm:t>
    </dgm:pt>
    <dgm:pt modelId="{8F94615C-4C56-4A21-92D4-1EBC420DDB40}">
      <dgm:prSet custT="1"/>
      <dgm:spPr/>
      <dgm:t>
        <a:bodyPr/>
        <a:lstStyle/>
        <a:p>
          <a:r>
            <a:rPr lang="hu-HU" sz="6000" dirty="0"/>
            <a:t>Előre fizetett mérők felszerelése – Kötelező</a:t>
          </a:r>
          <a:endParaRPr lang="en-US" sz="6000" dirty="0"/>
        </a:p>
      </dgm:t>
    </dgm:pt>
    <dgm:pt modelId="{7E0729E7-4240-469E-B925-EFD68DB9F229}" type="parTrans" cxnId="{76C9101F-4E76-4BF1-A193-9A82BBE05E61}">
      <dgm:prSet/>
      <dgm:spPr/>
      <dgm:t>
        <a:bodyPr/>
        <a:lstStyle/>
        <a:p>
          <a:endParaRPr lang="en-US"/>
        </a:p>
      </dgm:t>
    </dgm:pt>
    <dgm:pt modelId="{3FA5E43F-030F-49CD-A8B3-1A2165205041}" type="sibTrans" cxnId="{76C9101F-4E76-4BF1-A193-9A82BBE05E61}">
      <dgm:prSet/>
      <dgm:spPr/>
      <dgm:t>
        <a:bodyPr/>
        <a:lstStyle/>
        <a:p>
          <a:endParaRPr lang="en-US"/>
        </a:p>
      </dgm:t>
    </dgm:pt>
    <dgm:pt modelId="{5CF0C2FA-72FC-4722-A55C-30C57F64B1F5}">
      <dgm:prSet custT="1"/>
      <dgm:spPr/>
      <dgm:t>
        <a:bodyPr/>
        <a:lstStyle/>
        <a:p>
          <a:r>
            <a:rPr lang="hu-HU" sz="6000" dirty="0"/>
            <a:t>Egy biztonságos elektromos csatlakozás kialakítása a házban</a:t>
          </a:r>
          <a:endParaRPr lang="en-US" sz="6000" dirty="0"/>
        </a:p>
      </dgm:t>
    </dgm:pt>
    <dgm:pt modelId="{1AA376D0-789A-468E-A201-260CCBABDC2F}" type="parTrans" cxnId="{9415AD3C-1358-49CC-B158-62BE46EDD13E}">
      <dgm:prSet/>
      <dgm:spPr/>
      <dgm:t>
        <a:bodyPr/>
        <a:lstStyle/>
        <a:p>
          <a:endParaRPr lang="en-US"/>
        </a:p>
      </dgm:t>
    </dgm:pt>
    <dgm:pt modelId="{A32DA138-7A1B-4E42-BB64-29F031E6E798}" type="sibTrans" cxnId="{9415AD3C-1358-49CC-B158-62BE46EDD13E}">
      <dgm:prSet/>
      <dgm:spPr/>
      <dgm:t>
        <a:bodyPr/>
        <a:lstStyle/>
        <a:p>
          <a:endParaRPr lang="en-US"/>
        </a:p>
      </dgm:t>
    </dgm:pt>
    <dgm:pt modelId="{661DD3E0-7883-48B1-948A-19A822FB0BB1}">
      <dgm:prSet custT="1"/>
      <dgm:spPr/>
      <dgm:t>
        <a:bodyPr/>
        <a:lstStyle/>
        <a:p>
          <a:r>
            <a:rPr lang="hu-HU" sz="6000" dirty="0"/>
            <a:t>Elektromos panelfűtés, amely felfűt egy szobát, ahol a gyerekek élnek.</a:t>
          </a:r>
          <a:endParaRPr lang="en-US" sz="6000" dirty="0"/>
        </a:p>
      </dgm:t>
    </dgm:pt>
    <dgm:pt modelId="{1EA7F637-0896-4795-BF1D-9950DEB8DA32}" type="parTrans" cxnId="{C48476BF-1D01-412D-A3C8-D2BDC4FEBFCA}">
      <dgm:prSet/>
      <dgm:spPr/>
      <dgm:t>
        <a:bodyPr/>
        <a:lstStyle/>
        <a:p>
          <a:endParaRPr lang="en-US"/>
        </a:p>
      </dgm:t>
    </dgm:pt>
    <dgm:pt modelId="{45BA7FD0-0965-4D73-AD4C-709F1B94ACDB}" type="sibTrans" cxnId="{C48476BF-1D01-412D-A3C8-D2BDC4FEBFCA}">
      <dgm:prSet/>
      <dgm:spPr/>
      <dgm:t>
        <a:bodyPr/>
        <a:lstStyle/>
        <a:p>
          <a:endParaRPr lang="en-US"/>
        </a:p>
      </dgm:t>
    </dgm:pt>
    <dgm:pt modelId="{673AB8F5-4AC8-1C49-828C-5101618FAE8B}">
      <dgm:prSet custT="1"/>
      <dgm:spPr/>
      <dgm:t>
        <a:bodyPr/>
        <a:lstStyle/>
        <a:p>
          <a:r>
            <a:rPr lang="hu-HU" sz="7200" dirty="0"/>
            <a:t>naperőmű építése</a:t>
          </a:r>
          <a:endParaRPr lang="en-US" sz="7200" dirty="0"/>
        </a:p>
      </dgm:t>
    </dgm:pt>
    <dgm:pt modelId="{E739C04D-063C-1348-922D-41854C18A6F6}" type="parTrans" cxnId="{AD2E86F1-3235-DF43-A246-ADACB7B764BC}">
      <dgm:prSet/>
      <dgm:spPr/>
      <dgm:t>
        <a:bodyPr/>
        <a:lstStyle/>
        <a:p>
          <a:endParaRPr lang="hu-HU"/>
        </a:p>
      </dgm:t>
    </dgm:pt>
    <dgm:pt modelId="{36F52B5D-2CB6-8E42-9DDE-79E1DB966B05}" type="sibTrans" cxnId="{AD2E86F1-3235-DF43-A246-ADACB7B764BC}">
      <dgm:prSet/>
      <dgm:spPr/>
      <dgm:t>
        <a:bodyPr/>
        <a:lstStyle/>
        <a:p>
          <a:endParaRPr lang="hu-HU"/>
        </a:p>
      </dgm:t>
    </dgm:pt>
    <dgm:pt modelId="{41293086-D28D-3E42-9AC8-09CD14C60A68}">
      <dgm:prSet custT="1"/>
      <dgm:spPr/>
      <dgm:t>
        <a:bodyPr/>
        <a:lstStyle/>
        <a:p>
          <a:r>
            <a:rPr lang="hu-HU" sz="7200" dirty="0"/>
            <a:t>A termelés értékesítése</a:t>
          </a:r>
          <a:endParaRPr lang="en-GB" sz="7200" dirty="0"/>
        </a:p>
      </dgm:t>
    </dgm:pt>
    <dgm:pt modelId="{6154CC6A-8380-2D49-9F19-0BAEBA71A603}" type="parTrans" cxnId="{65D9A6CC-CA6A-B640-9C9D-B1FAEA03CC64}">
      <dgm:prSet/>
      <dgm:spPr/>
      <dgm:t>
        <a:bodyPr/>
        <a:lstStyle/>
        <a:p>
          <a:endParaRPr lang="hu-HU"/>
        </a:p>
      </dgm:t>
    </dgm:pt>
    <dgm:pt modelId="{2890AEC4-5E3E-A646-BC9B-31CC918036DF}" type="sibTrans" cxnId="{65D9A6CC-CA6A-B640-9C9D-B1FAEA03CC64}">
      <dgm:prSet/>
      <dgm:spPr/>
      <dgm:t>
        <a:bodyPr/>
        <a:lstStyle/>
        <a:p>
          <a:endParaRPr lang="hu-HU"/>
        </a:p>
      </dgm:t>
    </dgm:pt>
    <dgm:pt modelId="{89B75386-B245-984B-99C0-838CF7C7DC4B}">
      <dgm:prSet custT="1"/>
      <dgm:spPr/>
      <dgm:t>
        <a:bodyPr/>
        <a:lstStyle/>
        <a:p>
          <a:pPr algn="ctr"/>
          <a:r>
            <a:rPr lang="hu-HU" sz="7200" dirty="0"/>
            <a:t>bevétel</a:t>
          </a:r>
          <a:r>
            <a:rPr lang="x-none" sz="7200"/>
            <a:t> = </a:t>
          </a:r>
          <a:r>
            <a:rPr lang="hu-HU" sz="7200" dirty="0"/>
            <a:t>forrás a fűtés támogatására</a:t>
          </a:r>
        </a:p>
      </dgm:t>
    </dgm:pt>
    <dgm:pt modelId="{A2F358B4-B886-F94E-A470-AEFB67F71B7B}" type="parTrans" cxnId="{1310A6C9-8944-E940-93A1-A2791525BEDC}">
      <dgm:prSet/>
      <dgm:spPr/>
      <dgm:t>
        <a:bodyPr/>
        <a:lstStyle/>
        <a:p>
          <a:endParaRPr lang="hu-HU"/>
        </a:p>
      </dgm:t>
    </dgm:pt>
    <dgm:pt modelId="{E90C7FFB-79DE-4C46-90D2-BFFC1CF8F14E}" type="sibTrans" cxnId="{1310A6C9-8944-E940-93A1-A2791525BEDC}">
      <dgm:prSet/>
      <dgm:spPr/>
      <dgm:t>
        <a:bodyPr/>
        <a:lstStyle/>
        <a:p>
          <a:endParaRPr lang="hu-HU"/>
        </a:p>
      </dgm:t>
    </dgm:pt>
    <dgm:pt modelId="{1A3F3A80-0578-8C40-B2AA-209D6C5CFDC1}">
      <dgm:prSet custT="1"/>
      <dgm:spPr/>
      <dgm:t>
        <a:bodyPr/>
        <a:lstStyle/>
        <a:p>
          <a:r>
            <a:rPr lang="hu-HU" sz="7200" dirty="0"/>
            <a:t>Az alacsony jövedelmű, 0-3 éves gyermekes családok megcélzása</a:t>
          </a:r>
          <a:endParaRPr lang="en-GB" sz="7200" dirty="0"/>
        </a:p>
      </dgm:t>
    </dgm:pt>
    <dgm:pt modelId="{325E888C-02FB-6749-9E98-BC22A6F3AE78}" type="parTrans" cxnId="{685C74D0-E62B-7446-BABE-82B64D38D1B0}">
      <dgm:prSet/>
      <dgm:spPr/>
      <dgm:t>
        <a:bodyPr/>
        <a:lstStyle/>
        <a:p>
          <a:endParaRPr lang="hu-HU"/>
        </a:p>
      </dgm:t>
    </dgm:pt>
    <dgm:pt modelId="{01C46EB1-BE5C-874C-956E-E4D7B746B005}" type="sibTrans" cxnId="{685C74D0-E62B-7446-BABE-82B64D38D1B0}">
      <dgm:prSet/>
      <dgm:spPr/>
      <dgm:t>
        <a:bodyPr/>
        <a:lstStyle/>
        <a:p>
          <a:endParaRPr lang="hu-HU"/>
        </a:p>
      </dgm:t>
    </dgm:pt>
    <dgm:pt modelId="{ACDF4F0A-D8F0-CB4C-BAA1-CF9B46FEA334}">
      <dgm:prSet custT="1"/>
      <dgm:spPr/>
      <dgm:t>
        <a:bodyPr/>
        <a:lstStyle/>
        <a:p>
          <a:r>
            <a:rPr lang="en-GB" sz="7200" dirty="0"/>
            <a:t>6 </a:t>
          </a:r>
          <a:r>
            <a:rPr lang="en-GB" sz="7200" dirty="0" err="1"/>
            <a:t>hónapig</a:t>
          </a:r>
          <a:r>
            <a:rPr lang="en-GB" sz="7200" dirty="0"/>
            <a:t> </a:t>
          </a:r>
          <a:r>
            <a:rPr lang="en-GB" sz="7200" dirty="0" err="1"/>
            <a:t>télen</a:t>
          </a:r>
          <a:r>
            <a:rPr lang="en-GB" sz="7200" dirty="0"/>
            <a:t> a </a:t>
          </a:r>
          <a:r>
            <a:rPr lang="en-GB" sz="7200" dirty="0" err="1"/>
            <a:t>családok</a:t>
          </a:r>
          <a:r>
            <a:rPr lang="en-GB" sz="7200" dirty="0"/>
            <a:t> </a:t>
          </a:r>
          <a:r>
            <a:rPr lang="en-GB" sz="7200" dirty="0" err="1"/>
            <a:t>havonta</a:t>
          </a:r>
          <a:r>
            <a:rPr lang="en-GB" sz="7200" dirty="0"/>
            <a:t> </a:t>
          </a:r>
          <a:r>
            <a:rPr lang="en-GB" sz="7200" dirty="0" err="1"/>
            <a:t>kapnak</a:t>
          </a:r>
          <a:r>
            <a:rPr lang="en-GB" sz="7200" dirty="0"/>
            <a:t> </a:t>
          </a:r>
          <a:r>
            <a:rPr lang="en-GB" sz="7200" dirty="0" err="1"/>
            <a:t>fűtés</a:t>
          </a:r>
          <a:r>
            <a:rPr lang="en-GB" sz="7200" dirty="0"/>
            <a:t> </a:t>
          </a:r>
          <a:r>
            <a:rPr lang="en-GB" sz="7200" dirty="0" err="1"/>
            <a:t>támogatást</a:t>
          </a:r>
          <a:r>
            <a:rPr lang="en-GB" sz="7200" dirty="0"/>
            <a:t>, </a:t>
          </a:r>
          <a:r>
            <a:rPr lang="en-GB" sz="7200" dirty="0" err="1"/>
            <a:t>feltöltve</a:t>
          </a:r>
          <a:r>
            <a:rPr lang="en-GB" sz="7200" dirty="0"/>
            <a:t> </a:t>
          </a:r>
          <a:r>
            <a:rPr lang="en-GB" sz="7200" dirty="0" err="1"/>
            <a:t>az</a:t>
          </a:r>
          <a:r>
            <a:rPr lang="en-GB" sz="7200" dirty="0"/>
            <a:t> </a:t>
          </a:r>
          <a:r>
            <a:rPr lang="en-GB" sz="7200" dirty="0" err="1"/>
            <a:t>előre</a:t>
          </a:r>
          <a:r>
            <a:rPr lang="en-GB" sz="7200" dirty="0"/>
            <a:t> </a:t>
          </a:r>
          <a:r>
            <a:rPr lang="en-GB" sz="7200" dirty="0" err="1"/>
            <a:t>fizetett</a:t>
          </a:r>
          <a:r>
            <a:rPr lang="en-GB" sz="7200" dirty="0"/>
            <a:t> </a:t>
          </a:r>
          <a:r>
            <a:rPr lang="en-GB" sz="7200" dirty="0" err="1"/>
            <a:t>mérőórákra</a:t>
          </a:r>
          <a:endParaRPr lang="en-US" sz="7200" dirty="0"/>
        </a:p>
      </dgm:t>
    </dgm:pt>
    <dgm:pt modelId="{2973E06A-9E5F-3E44-87EC-561AC4BFBC9B}" type="parTrans" cxnId="{7147F275-7E6F-0F41-A6A0-D4D05E7A0CE2}">
      <dgm:prSet/>
      <dgm:spPr/>
      <dgm:t>
        <a:bodyPr/>
        <a:lstStyle/>
        <a:p>
          <a:endParaRPr lang="hu-HU"/>
        </a:p>
      </dgm:t>
    </dgm:pt>
    <dgm:pt modelId="{A1E03A22-1C78-4044-83BE-D5F3DC4854AD}" type="sibTrans" cxnId="{7147F275-7E6F-0F41-A6A0-D4D05E7A0CE2}">
      <dgm:prSet/>
      <dgm:spPr/>
      <dgm:t>
        <a:bodyPr/>
        <a:lstStyle/>
        <a:p>
          <a:endParaRPr lang="hu-HU"/>
        </a:p>
      </dgm:t>
    </dgm:pt>
    <dgm:pt modelId="{88B63E97-3107-0E48-9CF2-917E931FB946}" type="pres">
      <dgm:prSet presAssocID="{770AA7E5-8190-43B5-BAD0-B5FD501CD7C4}" presName="Name0" presStyleCnt="0">
        <dgm:presLayoutVars>
          <dgm:chMax val="7"/>
          <dgm:chPref val="5"/>
        </dgm:presLayoutVars>
      </dgm:prSet>
      <dgm:spPr/>
    </dgm:pt>
    <dgm:pt modelId="{D6938673-9739-D643-BFE7-135C02F0FFC3}" type="pres">
      <dgm:prSet presAssocID="{770AA7E5-8190-43B5-BAD0-B5FD501CD7C4}" presName="arrowNode" presStyleLbl="node1" presStyleIdx="0" presStyleCnt="1"/>
      <dgm:spPr/>
    </dgm:pt>
    <dgm:pt modelId="{72D09ABC-6697-264D-ABAB-C7F2396F4AF3}" type="pres">
      <dgm:prSet presAssocID="{673AB8F5-4AC8-1C49-828C-5101618FAE8B}" presName="txNode1" presStyleLbl="revTx" presStyleIdx="0" presStyleCnt="6">
        <dgm:presLayoutVars>
          <dgm:bulletEnabled val="1"/>
        </dgm:presLayoutVars>
      </dgm:prSet>
      <dgm:spPr/>
    </dgm:pt>
    <dgm:pt modelId="{01824603-8FB0-AF48-B1CA-398552CF2ADB}" type="pres">
      <dgm:prSet presAssocID="{41293086-D28D-3E42-9AC8-09CD14C60A68}" presName="txNode2" presStyleLbl="revTx" presStyleIdx="1" presStyleCnt="6" custLinFactNeighborX="-9538" custLinFactNeighborY="-41118">
        <dgm:presLayoutVars>
          <dgm:bulletEnabled val="1"/>
        </dgm:presLayoutVars>
      </dgm:prSet>
      <dgm:spPr/>
    </dgm:pt>
    <dgm:pt modelId="{E314331C-27FD-524E-A816-95A1BF06EABD}" type="pres">
      <dgm:prSet presAssocID="{2890AEC4-5E3E-A646-BC9B-31CC918036DF}" presName="dotNode2" presStyleCnt="0"/>
      <dgm:spPr/>
    </dgm:pt>
    <dgm:pt modelId="{C0CB5BBC-F402-E24A-9EB0-32D7C44636DD}" type="pres">
      <dgm:prSet presAssocID="{2890AEC4-5E3E-A646-BC9B-31CC918036DF}" presName="dotRepeatNode" presStyleLbl="fgShp" presStyleIdx="0" presStyleCnt="4"/>
      <dgm:spPr/>
    </dgm:pt>
    <dgm:pt modelId="{42C44AE6-9FF9-F44C-A8BD-A6925DC8FC93}" type="pres">
      <dgm:prSet presAssocID="{89B75386-B245-984B-99C0-838CF7C7DC4B}" presName="txNode3" presStyleLbl="revTx" presStyleIdx="2" presStyleCnt="6" custLinFactNeighborX="-11116" custLinFactNeighborY="-180">
        <dgm:presLayoutVars>
          <dgm:bulletEnabled val="1"/>
        </dgm:presLayoutVars>
      </dgm:prSet>
      <dgm:spPr/>
    </dgm:pt>
    <dgm:pt modelId="{3AA9EA1A-5485-2145-9F28-402B559C26D3}" type="pres">
      <dgm:prSet presAssocID="{E90C7FFB-79DE-4C46-90D2-BFFC1CF8F14E}" presName="dotNode3" presStyleCnt="0"/>
      <dgm:spPr/>
    </dgm:pt>
    <dgm:pt modelId="{3244D1FC-32A4-1047-AF0E-15388770D206}" type="pres">
      <dgm:prSet presAssocID="{E90C7FFB-79DE-4C46-90D2-BFFC1CF8F14E}" presName="dotRepeatNode" presStyleLbl="fgShp" presStyleIdx="1" presStyleCnt="4"/>
      <dgm:spPr/>
    </dgm:pt>
    <dgm:pt modelId="{5F075AC8-E2E8-4345-A686-3B62711EEC43}" type="pres">
      <dgm:prSet presAssocID="{1A3F3A80-0578-8C40-B2AA-209D6C5CFDC1}" presName="txNode4" presStyleLbl="revTx" presStyleIdx="3" presStyleCnt="6" custScaleX="139745" custScaleY="131201" custLinFactNeighborX="286" custLinFactNeighborY="-66947">
        <dgm:presLayoutVars>
          <dgm:bulletEnabled val="1"/>
        </dgm:presLayoutVars>
      </dgm:prSet>
      <dgm:spPr/>
    </dgm:pt>
    <dgm:pt modelId="{B28CD828-D52E-1547-B3E8-3B5A75A6A97E}" type="pres">
      <dgm:prSet presAssocID="{01C46EB1-BE5C-874C-956E-E4D7B746B005}" presName="dotNode4" presStyleCnt="0"/>
      <dgm:spPr/>
    </dgm:pt>
    <dgm:pt modelId="{688AA2B4-27F9-A94F-8F6B-1003F67AD50C}" type="pres">
      <dgm:prSet presAssocID="{01C46EB1-BE5C-874C-956E-E4D7B746B005}" presName="dotRepeatNode" presStyleLbl="fgShp" presStyleIdx="2" presStyleCnt="4"/>
      <dgm:spPr/>
    </dgm:pt>
    <dgm:pt modelId="{09EF3960-C83D-784B-8EED-46DEE4CC59FE}" type="pres">
      <dgm:prSet presAssocID="{CC9EB78E-9051-401D-80E7-BDDB52DBC425}" presName="txNode5" presStyleLbl="revTx" presStyleIdx="4" presStyleCnt="6" custScaleY="324854" custLinFactNeighborX="-2407" custLinFactNeighborY="79152">
        <dgm:presLayoutVars>
          <dgm:bulletEnabled val="1"/>
        </dgm:presLayoutVars>
      </dgm:prSet>
      <dgm:spPr/>
    </dgm:pt>
    <dgm:pt modelId="{98F57DAD-75FA-8145-BF9D-03F7EA015E0C}" type="pres">
      <dgm:prSet presAssocID="{516488AC-2882-4C6F-A167-B503A66A04BF}" presName="dotNode5" presStyleCnt="0"/>
      <dgm:spPr/>
    </dgm:pt>
    <dgm:pt modelId="{20F66575-6278-6B4F-AD54-A364C4E28D88}" type="pres">
      <dgm:prSet presAssocID="{516488AC-2882-4C6F-A167-B503A66A04BF}" presName="dotRepeatNode" presStyleLbl="fgShp" presStyleIdx="3" presStyleCnt="4"/>
      <dgm:spPr/>
    </dgm:pt>
    <dgm:pt modelId="{05BC94F4-107D-D249-916C-1436C16CEBC3}" type="pres">
      <dgm:prSet presAssocID="{ACDF4F0A-D8F0-CB4C-BAA1-CF9B46FEA334}" presName="txNode6" presStyleLbl="revTx" presStyleIdx="5" presStyleCnt="6" custScaleX="111839" custLinFactNeighborX="11245" custLinFactNeighborY="-536">
        <dgm:presLayoutVars>
          <dgm:bulletEnabled val="1"/>
        </dgm:presLayoutVars>
      </dgm:prSet>
      <dgm:spPr/>
    </dgm:pt>
  </dgm:ptLst>
  <dgm:cxnLst>
    <dgm:cxn modelId="{EC85B304-844D-1447-A2BE-D713ABB7D959}" type="presOf" srcId="{1A3F3A80-0578-8C40-B2AA-209D6C5CFDC1}" destId="{5F075AC8-E2E8-4345-A686-3B62711EEC43}" srcOrd="0" destOrd="0" presId="urn:microsoft.com/office/officeart/2009/3/layout/DescendingProcess"/>
    <dgm:cxn modelId="{B39B2106-08BC-A44D-B806-FA95D30CA075}" type="presOf" srcId="{89B75386-B245-984B-99C0-838CF7C7DC4B}" destId="{42C44AE6-9FF9-F44C-A8BD-A6925DC8FC93}" srcOrd="0" destOrd="0" presId="urn:microsoft.com/office/officeart/2009/3/layout/DescendingProcess"/>
    <dgm:cxn modelId="{8A27C30F-0749-FA42-9500-D85B5E279782}" type="presOf" srcId="{8F94615C-4C56-4A21-92D4-1EBC420DDB40}" destId="{09EF3960-C83D-784B-8EED-46DEE4CC59FE}" srcOrd="0" destOrd="4" presId="urn:microsoft.com/office/officeart/2009/3/layout/DescendingProcess"/>
    <dgm:cxn modelId="{76C9101F-4E76-4BF1-A193-9A82BBE05E61}" srcId="{CC9EB78E-9051-401D-80E7-BDDB52DBC425}" destId="{8F94615C-4C56-4A21-92D4-1EBC420DDB40}" srcOrd="3" destOrd="0" parTransId="{7E0729E7-4240-469E-B925-EFD68DB9F229}" sibTransId="{3FA5E43F-030F-49CD-A8B3-1A2165205041}"/>
    <dgm:cxn modelId="{736F5C22-2472-E343-B5F3-8E2598F07742}" type="presOf" srcId="{770AA7E5-8190-43B5-BAD0-B5FD501CD7C4}" destId="{88B63E97-3107-0E48-9CF2-917E931FB946}" srcOrd="0" destOrd="0" presId="urn:microsoft.com/office/officeart/2009/3/layout/DescendingProcess"/>
    <dgm:cxn modelId="{461FA42E-FDC3-4274-88CB-0B68805709E5}" srcId="{CC9EB78E-9051-401D-80E7-BDDB52DBC425}" destId="{2E6A08F9-27CC-403B-BB0B-B8C62D637AF1}" srcOrd="1" destOrd="0" parTransId="{A1C0381D-5E98-428D-9D95-15C533CBCA6F}" sibTransId="{A03D1304-4E7C-4450-8F74-C42D4D7C6BFF}"/>
    <dgm:cxn modelId="{AE597C32-FED1-2E42-8F28-024B3A886903}" type="presOf" srcId="{01C46EB1-BE5C-874C-956E-E4D7B746B005}" destId="{688AA2B4-27F9-A94F-8F6B-1003F67AD50C}" srcOrd="0" destOrd="0" presId="urn:microsoft.com/office/officeart/2009/3/layout/DescendingProcess"/>
    <dgm:cxn modelId="{213E6E33-DE54-4743-849B-67342145A5FF}" type="presOf" srcId="{CC9EB78E-9051-401D-80E7-BDDB52DBC425}" destId="{09EF3960-C83D-784B-8EED-46DEE4CC59FE}" srcOrd="0" destOrd="0" presId="urn:microsoft.com/office/officeart/2009/3/layout/DescendingProcess"/>
    <dgm:cxn modelId="{165BFA34-8706-5C48-954D-39F241A5756D}" type="presOf" srcId="{4AE69026-8D1E-45CC-833E-D0F100DAF93C}" destId="{09EF3960-C83D-784B-8EED-46DEE4CC59FE}" srcOrd="0" destOrd="3" presId="urn:microsoft.com/office/officeart/2009/3/layout/DescendingProcess"/>
    <dgm:cxn modelId="{9415AD3C-1358-49CC-B158-62BE46EDD13E}" srcId="{CC9EB78E-9051-401D-80E7-BDDB52DBC425}" destId="{5CF0C2FA-72FC-4722-A55C-30C57F64B1F5}" srcOrd="4" destOrd="0" parTransId="{1AA376D0-789A-468E-A201-260CCBABDC2F}" sibTransId="{A32DA138-7A1B-4E42-BB64-29F031E6E798}"/>
    <dgm:cxn modelId="{3D12393F-CABB-C745-88B0-122E5F020C6B}" type="presOf" srcId="{E90C7FFB-79DE-4C46-90D2-BFFC1CF8F14E}" destId="{3244D1FC-32A4-1047-AF0E-15388770D206}" srcOrd="0" destOrd="0" presId="urn:microsoft.com/office/officeart/2009/3/layout/DescendingProcess"/>
    <dgm:cxn modelId="{CBE83153-6DA3-BE4E-A98B-13B103ABFCD9}" type="presOf" srcId="{516488AC-2882-4C6F-A167-B503A66A04BF}" destId="{20F66575-6278-6B4F-AD54-A364C4E28D88}" srcOrd="0" destOrd="0" presId="urn:microsoft.com/office/officeart/2009/3/layout/DescendingProcess"/>
    <dgm:cxn modelId="{F417F355-2CF5-B843-BA3B-58E85AD9E143}" type="presOf" srcId="{A1442829-824B-4EC5-B018-6A3D12D8ADF1}" destId="{09EF3960-C83D-784B-8EED-46DEE4CC59FE}" srcOrd="0" destOrd="1" presId="urn:microsoft.com/office/officeart/2009/3/layout/DescendingProcess"/>
    <dgm:cxn modelId="{C9B9315F-207C-B643-979D-D09A83EC2662}" type="presOf" srcId="{661DD3E0-7883-48B1-948A-19A822FB0BB1}" destId="{09EF3960-C83D-784B-8EED-46DEE4CC59FE}" srcOrd="0" destOrd="6" presId="urn:microsoft.com/office/officeart/2009/3/layout/DescendingProcess"/>
    <dgm:cxn modelId="{76653871-E550-49F3-B759-4A71C762947B}" srcId="{CC9EB78E-9051-401D-80E7-BDDB52DBC425}" destId="{A1442829-824B-4EC5-B018-6A3D12D8ADF1}" srcOrd="0" destOrd="0" parTransId="{8B1D60C3-5905-42BC-A30A-D727B6B7C2D0}" sibTransId="{15109545-C670-4831-BD2C-F39D0183BEF7}"/>
    <dgm:cxn modelId="{7147F275-7E6F-0F41-A6A0-D4D05E7A0CE2}" srcId="{770AA7E5-8190-43B5-BAD0-B5FD501CD7C4}" destId="{ACDF4F0A-D8F0-CB4C-BAA1-CF9B46FEA334}" srcOrd="5" destOrd="0" parTransId="{2973E06A-9E5F-3E44-87EC-561AC4BFBC9B}" sibTransId="{A1E03A22-1C78-4044-83BE-D5F3DC4854AD}"/>
    <dgm:cxn modelId="{DF4D1897-7768-D64D-9028-34E7D12CEF91}" type="presOf" srcId="{2E6A08F9-27CC-403B-BB0B-B8C62D637AF1}" destId="{09EF3960-C83D-784B-8EED-46DEE4CC59FE}" srcOrd="0" destOrd="2" presId="urn:microsoft.com/office/officeart/2009/3/layout/DescendingProcess"/>
    <dgm:cxn modelId="{ADDDCF98-FAFF-B54C-9178-E7B455C385E6}" type="presOf" srcId="{ACDF4F0A-D8F0-CB4C-BAA1-CF9B46FEA334}" destId="{05BC94F4-107D-D249-916C-1436C16CEBC3}" srcOrd="0" destOrd="0" presId="urn:microsoft.com/office/officeart/2009/3/layout/DescendingProcess"/>
    <dgm:cxn modelId="{2C0A429B-B8F4-4748-A546-8784EED0B0BD}" type="presOf" srcId="{41293086-D28D-3E42-9AC8-09CD14C60A68}" destId="{01824603-8FB0-AF48-B1CA-398552CF2ADB}" srcOrd="0" destOrd="0" presId="urn:microsoft.com/office/officeart/2009/3/layout/DescendingProcess"/>
    <dgm:cxn modelId="{C48476BF-1D01-412D-A3C8-D2BDC4FEBFCA}" srcId="{CC9EB78E-9051-401D-80E7-BDDB52DBC425}" destId="{661DD3E0-7883-48B1-948A-19A822FB0BB1}" srcOrd="5" destOrd="0" parTransId="{1EA7F637-0896-4795-BF1D-9950DEB8DA32}" sibTransId="{45BA7FD0-0965-4D73-AD4C-709F1B94ACDB}"/>
    <dgm:cxn modelId="{9420B2C3-5874-AF4E-A946-E085B41E834A}" type="presOf" srcId="{5CF0C2FA-72FC-4722-A55C-30C57F64B1F5}" destId="{09EF3960-C83D-784B-8EED-46DEE4CC59FE}" srcOrd="0" destOrd="5" presId="urn:microsoft.com/office/officeart/2009/3/layout/DescendingProcess"/>
    <dgm:cxn modelId="{1310A6C9-8944-E940-93A1-A2791525BEDC}" srcId="{770AA7E5-8190-43B5-BAD0-B5FD501CD7C4}" destId="{89B75386-B245-984B-99C0-838CF7C7DC4B}" srcOrd="2" destOrd="0" parTransId="{A2F358B4-B886-F94E-A470-AEFB67F71B7B}" sibTransId="{E90C7FFB-79DE-4C46-90D2-BFFC1CF8F14E}"/>
    <dgm:cxn modelId="{65D9A6CC-CA6A-B640-9C9D-B1FAEA03CC64}" srcId="{770AA7E5-8190-43B5-BAD0-B5FD501CD7C4}" destId="{41293086-D28D-3E42-9AC8-09CD14C60A68}" srcOrd="1" destOrd="0" parTransId="{6154CC6A-8380-2D49-9F19-0BAEBA71A603}" sibTransId="{2890AEC4-5E3E-A646-BC9B-31CC918036DF}"/>
    <dgm:cxn modelId="{685C74D0-E62B-7446-BABE-82B64D38D1B0}" srcId="{770AA7E5-8190-43B5-BAD0-B5FD501CD7C4}" destId="{1A3F3A80-0578-8C40-B2AA-209D6C5CFDC1}" srcOrd="3" destOrd="0" parTransId="{325E888C-02FB-6749-9E98-BC22A6F3AE78}" sibTransId="{01C46EB1-BE5C-874C-956E-E4D7B746B005}"/>
    <dgm:cxn modelId="{7FCA5DDC-EBCE-3745-A6AC-7A19FFEE6FF2}" type="presOf" srcId="{673AB8F5-4AC8-1C49-828C-5101618FAE8B}" destId="{72D09ABC-6697-264D-ABAB-C7F2396F4AF3}" srcOrd="0" destOrd="0" presId="urn:microsoft.com/office/officeart/2009/3/layout/DescendingProcess"/>
    <dgm:cxn modelId="{AD2E86F1-3235-DF43-A246-ADACB7B764BC}" srcId="{770AA7E5-8190-43B5-BAD0-B5FD501CD7C4}" destId="{673AB8F5-4AC8-1C49-828C-5101618FAE8B}" srcOrd="0" destOrd="0" parTransId="{E739C04D-063C-1348-922D-41854C18A6F6}" sibTransId="{36F52B5D-2CB6-8E42-9DDE-79E1DB966B05}"/>
    <dgm:cxn modelId="{50AC00F3-3B59-734F-A6EF-84EB75039FD2}" type="presOf" srcId="{2890AEC4-5E3E-A646-BC9B-31CC918036DF}" destId="{C0CB5BBC-F402-E24A-9EB0-32D7C44636DD}" srcOrd="0" destOrd="0" presId="urn:microsoft.com/office/officeart/2009/3/layout/DescendingProcess"/>
    <dgm:cxn modelId="{3B3E7CF3-3DC1-4F96-AD65-389BB9C52E70}" srcId="{CC9EB78E-9051-401D-80E7-BDDB52DBC425}" destId="{4AE69026-8D1E-45CC-833E-D0F100DAF93C}" srcOrd="2" destOrd="0" parTransId="{52979D15-9C4F-47DB-AF3C-A8525706192D}" sibTransId="{AD5B46A2-40E0-44FC-8E54-9109E8305A5B}"/>
    <dgm:cxn modelId="{E401D5F8-C829-4190-A614-DC2EDB4EFB13}" srcId="{770AA7E5-8190-43B5-BAD0-B5FD501CD7C4}" destId="{CC9EB78E-9051-401D-80E7-BDDB52DBC425}" srcOrd="4" destOrd="0" parTransId="{6B01E264-619A-49C8-92C2-4CE4CFF11FE3}" sibTransId="{516488AC-2882-4C6F-A167-B503A66A04BF}"/>
    <dgm:cxn modelId="{326900A9-BC73-0240-A070-1EC8BF57A162}" type="presParOf" srcId="{88B63E97-3107-0E48-9CF2-917E931FB946}" destId="{D6938673-9739-D643-BFE7-135C02F0FFC3}" srcOrd="0" destOrd="0" presId="urn:microsoft.com/office/officeart/2009/3/layout/DescendingProcess"/>
    <dgm:cxn modelId="{A5117ADA-C744-1149-A56B-8F03863A165B}" type="presParOf" srcId="{88B63E97-3107-0E48-9CF2-917E931FB946}" destId="{72D09ABC-6697-264D-ABAB-C7F2396F4AF3}" srcOrd="1" destOrd="0" presId="urn:microsoft.com/office/officeart/2009/3/layout/DescendingProcess"/>
    <dgm:cxn modelId="{6FBB513A-49EF-9A4A-8E2F-E2ED79B5C8DD}" type="presParOf" srcId="{88B63E97-3107-0E48-9CF2-917E931FB946}" destId="{01824603-8FB0-AF48-B1CA-398552CF2ADB}" srcOrd="2" destOrd="0" presId="urn:microsoft.com/office/officeart/2009/3/layout/DescendingProcess"/>
    <dgm:cxn modelId="{1BAA4836-84AF-BF4F-B829-EC21A185502E}" type="presParOf" srcId="{88B63E97-3107-0E48-9CF2-917E931FB946}" destId="{E314331C-27FD-524E-A816-95A1BF06EABD}" srcOrd="3" destOrd="0" presId="urn:microsoft.com/office/officeart/2009/3/layout/DescendingProcess"/>
    <dgm:cxn modelId="{1C50AFF4-C926-EB4C-940D-C9CD877396A1}" type="presParOf" srcId="{E314331C-27FD-524E-A816-95A1BF06EABD}" destId="{C0CB5BBC-F402-E24A-9EB0-32D7C44636DD}" srcOrd="0" destOrd="0" presId="urn:microsoft.com/office/officeart/2009/3/layout/DescendingProcess"/>
    <dgm:cxn modelId="{7514BB2B-DB71-4C4B-AED7-FC1284FF8361}" type="presParOf" srcId="{88B63E97-3107-0E48-9CF2-917E931FB946}" destId="{42C44AE6-9FF9-F44C-A8BD-A6925DC8FC93}" srcOrd="4" destOrd="0" presId="urn:microsoft.com/office/officeart/2009/3/layout/DescendingProcess"/>
    <dgm:cxn modelId="{E9A18046-8793-DD43-9273-813AEACB0D26}" type="presParOf" srcId="{88B63E97-3107-0E48-9CF2-917E931FB946}" destId="{3AA9EA1A-5485-2145-9F28-402B559C26D3}" srcOrd="5" destOrd="0" presId="urn:microsoft.com/office/officeart/2009/3/layout/DescendingProcess"/>
    <dgm:cxn modelId="{2BB1AAED-FC4A-E34F-BAB5-65B4F33DD00F}" type="presParOf" srcId="{3AA9EA1A-5485-2145-9F28-402B559C26D3}" destId="{3244D1FC-32A4-1047-AF0E-15388770D206}" srcOrd="0" destOrd="0" presId="urn:microsoft.com/office/officeart/2009/3/layout/DescendingProcess"/>
    <dgm:cxn modelId="{263ABE11-D5CA-924B-A2B5-B5CAD38C7BDE}" type="presParOf" srcId="{88B63E97-3107-0E48-9CF2-917E931FB946}" destId="{5F075AC8-E2E8-4345-A686-3B62711EEC43}" srcOrd="6" destOrd="0" presId="urn:microsoft.com/office/officeart/2009/3/layout/DescendingProcess"/>
    <dgm:cxn modelId="{7EC6900A-67F4-7E47-A5B5-7A5DE511E3EB}" type="presParOf" srcId="{88B63E97-3107-0E48-9CF2-917E931FB946}" destId="{B28CD828-D52E-1547-B3E8-3B5A75A6A97E}" srcOrd="7" destOrd="0" presId="urn:microsoft.com/office/officeart/2009/3/layout/DescendingProcess"/>
    <dgm:cxn modelId="{BE9FA9F1-B341-D14F-AD46-9EF4C12C8EFA}" type="presParOf" srcId="{B28CD828-D52E-1547-B3E8-3B5A75A6A97E}" destId="{688AA2B4-27F9-A94F-8F6B-1003F67AD50C}" srcOrd="0" destOrd="0" presId="urn:microsoft.com/office/officeart/2009/3/layout/DescendingProcess"/>
    <dgm:cxn modelId="{620ADF77-3134-3A43-8B94-6B0A897CB38A}" type="presParOf" srcId="{88B63E97-3107-0E48-9CF2-917E931FB946}" destId="{09EF3960-C83D-784B-8EED-46DEE4CC59FE}" srcOrd="8" destOrd="0" presId="urn:microsoft.com/office/officeart/2009/3/layout/DescendingProcess"/>
    <dgm:cxn modelId="{635203D9-86D6-5F49-A112-757C4265743D}" type="presParOf" srcId="{88B63E97-3107-0E48-9CF2-917E931FB946}" destId="{98F57DAD-75FA-8145-BF9D-03F7EA015E0C}" srcOrd="9" destOrd="0" presId="urn:microsoft.com/office/officeart/2009/3/layout/DescendingProcess"/>
    <dgm:cxn modelId="{48DC265F-C1DD-C046-A3D6-2E4F778981C4}" type="presParOf" srcId="{98F57DAD-75FA-8145-BF9D-03F7EA015E0C}" destId="{20F66575-6278-6B4F-AD54-A364C4E28D88}" srcOrd="0" destOrd="0" presId="urn:microsoft.com/office/officeart/2009/3/layout/DescendingProcess"/>
    <dgm:cxn modelId="{F7B79ADD-447F-344F-A847-E777412779B2}" type="presParOf" srcId="{88B63E97-3107-0E48-9CF2-917E931FB946}" destId="{05BC94F4-107D-D249-916C-1436C16CEBC3}" srcOrd="10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FBA7F7E-D5E6-4BA6-A9B0-A7DDDCE8F7B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6B7D6A9-8293-4252-8185-094573F4D105}">
      <dgm:prSet/>
      <dgm:spPr/>
      <dgm:t>
        <a:bodyPr/>
        <a:lstStyle/>
        <a:p>
          <a:r>
            <a:rPr lang="hu-HU"/>
            <a:t>Az egyik legszegényebb falu, 2000 lakosú, 36%-a 15 év alatti, 75%-a szegregált területen él.</a:t>
          </a:r>
          <a:endParaRPr lang="en-US"/>
        </a:p>
      </dgm:t>
    </dgm:pt>
    <dgm:pt modelId="{C4552E65-FA38-4CCF-88A5-69C91F8311DF}" type="parTrans" cxnId="{652472FB-A5F2-4389-B7AE-5BD4335DA11D}">
      <dgm:prSet/>
      <dgm:spPr/>
      <dgm:t>
        <a:bodyPr/>
        <a:lstStyle/>
        <a:p>
          <a:endParaRPr lang="en-US"/>
        </a:p>
      </dgm:t>
    </dgm:pt>
    <dgm:pt modelId="{76FC8E07-FB23-4AE3-B528-EEFF3F93159A}" type="sibTrans" cxnId="{652472FB-A5F2-4389-B7AE-5BD4335DA11D}">
      <dgm:prSet/>
      <dgm:spPr/>
      <dgm:t>
        <a:bodyPr/>
        <a:lstStyle/>
        <a:p>
          <a:endParaRPr lang="en-US"/>
        </a:p>
      </dgm:t>
    </dgm:pt>
    <dgm:pt modelId="{B15E4A74-A30F-4422-B810-A3BD8E5715E3}">
      <dgm:prSet/>
      <dgm:spPr/>
      <dgm:t>
        <a:bodyPr/>
        <a:lstStyle/>
        <a:p>
          <a:r>
            <a:rPr lang="hu-HU"/>
            <a:t>2020 augusztusában egy 330 kWp teljesítményű erőmű került telepítésre</a:t>
          </a:r>
          <a:endParaRPr lang="en-US"/>
        </a:p>
      </dgm:t>
    </dgm:pt>
    <dgm:pt modelId="{0A1DAFFD-CD95-4935-83CD-1274D9713814}" type="parTrans" cxnId="{E18C5F5E-3557-4F52-9696-7CC437F4ED51}">
      <dgm:prSet/>
      <dgm:spPr/>
      <dgm:t>
        <a:bodyPr/>
        <a:lstStyle/>
        <a:p>
          <a:endParaRPr lang="en-US"/>
        </a:p>
      </dgm:t>
    </dgm:pt>
    <dgm:pt modelId="{3A38D20F-DEBD-4FCA-92AF-2FB830EA3B88}" type="sibTrans" cxnId="{E18C5F5E-3557-4F52-9696-7CC437F4ED51}">
      <dgm:prSet/>
      <dgm:spPr/>
      <dgm:t>
        <a:bodyPr/>
        <a:lstStyle/>
        <a:p>
          <a:endParaRPr lang="en-US"/>
        </a:p>
      </dgm:t>
    </dgm:pt>
    <dgm:pt modelId="{F2AF795B-813C-4823-8558-973421409AFE}">
      <dgm:prSet/>
      <dgm:spPr/>
      <dgm:t>
        <a:bodyPr/>
        <a:lstStyle/>
        <a:p>
          <a:r>
            <a:rPr lang="hu-HU"/>
            <a:t>70 család jelentkezett és került kiválasztásra a projektben</a:t>
          </a:r>
          <a:endParaRPr lang="en-US"/>
        </a:p>
      </dgm:t>
    </dgm:pt>
    <dgm:pt modelId="{E8CF7A0B-8987-45AB-9941-1663CD8F5150}" type="parTrans" cxnId="{BDE9F978-1C93-4265-8F93-DC1BF15FC209}">
      <dgm:prSet/>
      <dgm:spPr/>
      <dgm:t>
        <a:bodyPr/>
        <a:lstStyle/>
        <a:p>
          <a:endParaRPr lang="en-US"/>
        </a:p>
      </dgm:t>
    </dgm:pt>
    <dgm:pt modelId="{BDE07DAF-33AF-4478-BBFE-B22E52848FBF}" type="sibTrans" cxnId="{BDE9F978-1C93-4265-8F93-DC1BF15FC209}">
      <dgm:prSet/>
      <dgm:spPr/>
      <dgm:t>
        <a:bodyPr/>
        <a:lstStyle/>
        <a:p>
          <a:endParaRPr lang="en-US"/>
        </a:p>
      </dgm:t>
    </dgm:pt>
    <dgm:pt modelId="{6217C79F-E0FB-46AF-B6D8-4C96CC26F00E}">
      <dgm:prSet/>
      <dgm:spPr/>
      <dgm:t>
        <a:bodyPr/>
        <a:lstStyle/>
        <a:p>
          <a:r>
            <a:rPr lang="hu-HU"/>
            <a:t>30 új villanycsatlakozás,</a:t>
          </a:r>
          <a:endParaRPr lang="en-US"/>
        </a:p>
      </dgm:t>
    </dgm:pt>
    <dgm:pt modelId="{3AF92254-0E31-49F3-AB45-E3C744E1D343}" type="parTrans" cxnId="{9ABD4D2E-B3DC-4FB4-B5AD-71F444426782}">
      <dgm:prSet/>
      <dgm:spPr/>
      <dgm:t>
        <a:bodyPr/>
        <a:lstStyle/>
        <a:p>
          <a:endParaRPr lang="en-US"/>
        </a:p>
      </dgm:t>
    </dgm:pt>
    <dgm:pt modelId="{ED88FFAD-05F7-4BB7-BAC4-6B873FD1E1B0}" type="sibTrans" cxnId="{9ABD4D2E-B3DC-4FB4-B5AD-71F444426782}">
      <dgm:prSet/>
      <dgm:spPr/>
      <dgm:t>
        <a:bodyPr/>
        <a:lstStyle/>
        <a:p>
          <a:endParaRPr lang="en-US"/>
        </a:p>
      </dgm:t>
    </dgm:pt>
    <dgm:pt modelId="{9626C1E6-1E64-46A4-B4C8-D8A2C170D2E9}">
      <dgm:prSet/>
      <dgm:spPr/>
      <dgm:t>
        <a:bodyPr/>
        <a:lstStyle/>
        <a:p>
          <a:r>
            <a:rPr lang="hu-HU"/>
            <a:t>35 teljesítménybővítés,</a:t>
          </a:r>
          <a:endParaRPr lang="en-US"/>
        </a:p>
      </dgm:t>
    </dgm:pt>
    <dgm:pt modelId="{1F418C84-2AB8-4681-9E4B-D21D8D566909}" type="parTrans" cxnId="{E7EDDFAD-6AAF-4AE6-8478-02E0E1482BFF}">
      <dgm:prSet/>
      <dgm:spPr/>
      <dgm:t>
        <a:bodyPr/>
        <a:lstStyle/>
        <a:p>
          <a:endParaRPr lang="en-US"/>
        </a:p>
      </dgm:t>
    </dgm:pt>
    <dgm:pt modelId="{36D19190-E892-481C-ABB9-529B28B7EBEE}" type="sibTrans" cxnId="{E7EDDFAD-6AAF-4AE6-8478-02E0E1482BFF}">
      <dgm:prSet/>
      <dgm:spPr/>
      <dgm:t>
        <a:bodyPr/>
        <a:lstStyle/>
        <a:p>
          <a:endParaRPr lang="en-US"/>
        </a:p>
      </dgm:t>
    </dgm:pt>
    <dgm:pt modelId="{F8EA0CD1-3832-47F1-B757-A24073A360D0}">
      <dgm:prSet/>
      <dgm:spPr/>
      <dgm:t>
        <a:bodyPr/>
        <a:lstStyle/>
        <a:p>
          <a:r>
            <a:rPr lang="hu-HU"/>
            <a:t>60 biztonságos villanycsatlakozás került kialakításra.</a:t>
          </a:r>
          <a:endParaRPr lang="en-US"/>
        </a:p>
      </dgm:t>
    </dgm:pt>
    <dgm:pt modelId="{CDC3E29E-98FD-4069-B277-C7531A03AAFA}" type="parTrans" cxnId="{F61398CD-51A1-45EB-AE09-F3A7382A36A8}">
      <dgm:prSet/>
      <dgm:spPr/>
      <dgm:t>
        <a:bodyPr/>
        <a:lstStyle/>
        <a:p>
          <a:endParaRPr lang="en-US"/>
        </a:p>
      </dgm:t>
    </dgm:pt>
    <dgm:pt modelId="{55FB5161-5A21-4F40-B77C-FDB331E0B513}" type="sibTrans" cxnId="{F61398CD-51A1-45EB-AE09-F3A7382A36A8}">
      <dgm:prSet/>
      <dgm:spPr/>
      <dgm:t>
        <a:bodyPr/>
        <a:lstStyle/>
        <a:p>
          <a:endParaRPr lang="en-US"/>
        </a:p>
      </dgm:t>
    </dgm:pt>
    <dgm:pt modelId="{84F0BEEA-E9C3-46C4-BA1F-7E72DE9E29C0}">
      <dgm:prSet/>
      <dgm:spPr/>
      <dgm:t>
        <a:bodyPr/>
        <a:lstStyle/>
        <a:p>
          <a:r>
            <a:rPr lang="hu-HU"/>
            <a:t>Jelképes díj ellenében 110 db fűtőpanelt béreltek</a:t>
          </a:r>
          <a:endParaRPr lang="en-US"/>
        </a:p>
      </dgm:t>
    </dgm:pt>
    <dgm:pt modelId="{C25F0C39-3EE5-4909-A9B3-3F1EBDB55671}" type="parTrans" cxnId="{7E7930CF-C719-46F5-B5DC-D704B1B2001E}">
      <dgm:prSet/>
      <dgm:spPr/>
      <dgm:t>
        <a:bodyPr/>
        <a:lstStyle/>
        <a:p>
          <a:endParaRPr lang="en-US"/>
        </a:p>
      </dgm:t>
    </dgm:pt>
    <dgm:pt modelId="{522B8B5E-BB5F-4E9C-902F-D25669416CB6}" type="sibTrans" cxnId="{7E7930CF-C719-46F5-B5DC-D704B1B2001E}">
      <dgm:prSet/>
      <dgm:spPr/>
      <dgm:t>
        <a:bodyPr/>
        <a:lstStyle/>
        <a:p>
          <a:endParaRPr lang="en-US"/>
        </a:p>
      </dgm:t>
    </dgm:pt>
    <dgm:pt modelId="{48267920-3631-487F-B9E7-AD49B31F076C}">
      <dgm:prSet/>
      <dgm:spPr/>
      <dgm:t>
        <a:bodyPr/>
        <a:lstStyle/>
        <a:p>
          <a:r>
            <a:rPr lang="hu-HU"/>
            <a:t>A 70 család októbertől márciusig azonos mennyiségben kapott feltöltést a kártyás mérőórákra</a:t>
          </a:r>
          <a:endParaRPr lang="en-US"/>
        </a:p>
      </dgm:t>
    </dgm:pt>
    <dgm:pt modelId="{8875ECD0-CB34-46FE-8640-117C16BDACB9}" type="parTrans" cxnId="{291FF9FB-5597-457E-B402-0AE3020C4B32}">
      <dgm:prSet/>
      <dgm:spPr/>
      <dgm:t>
        <a:bodyPr/>
        <a:lstStyle/>
        <a:p>
          <a:endParaRPr lang="en-US"/>
        </a:p>
      </dgm:t>
    </dgm:pt>
    <dgm:pt modelId="{0DAB869E-0C09-49AF-8B65-5D47E20F9E92}" type="sibTrans" cxnId="{291FF9FB-5597-457E-B402-0AE3020C4B32}">
      <dgm:prSet/>
      <dgm:spPr/>
      <dgm:t>
        <a:bodyPr/>
        <a:lstStyle/>
        <a:p>
          <a:endParaRPr lang="en-US"/>
        </a:p>
      </dgm:t>
    </dgm:pt>
    <dgm:pt modelId="{4DFD6CAC-D248-044B-8498-B17C8C944DCD}" type="pres">
      <dgm:prSet presAssocID="{FFBA7F7E-D5E6-4BA6-A9B0-A7DDDCE8F7BF}" presName="linear" presStyleCnt="0">
        <dgm:presLayoutVars>
          <dgm:animLvl val="lvl"/>
          <dgm:resizeHandles val="exact"/>
        </dgm:presLayoutVars>
      </dgm:prSet>
      <dgm:spPr/>
    </dgm:pt>
    <dgm:pt modelId="{5C468CC7-BEE1-0F49-B3CB-4183CEBF579B}" type="pres">
      <dgm:prSet presAssocID="{26B7D6A9-8293-4252-8185-094573F4D105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147B3E83-451B-C546-BBC5-22A7C32153A7}" type="pres">
      <dgm:prSet presAssocID="{76FC8E07-FB23-4AE3-B528-EEFF3F93159A}" presName="spacer" presStyleCnt="0"/>
      <dgm:spPr/>
    </dgm:pt>
    <dgm:pt modelId="{0FD26C02-E717-1D44-B294-E4B6FBF65CA4}" type="pres">
      <dgm:prSet presAssocID="{B15E4A74-A30F-4422-B810-A3BD8E5715E3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9234A1C8-32C3-3B4E-8442-0D083D8B4982}" type="pres">
      <dgm:prSet presAssocID="{3A38D20F-DEBD-4FCA-92AF-2FB830EA3B88}" presName="spacer" presStyleCnt="0"/>
      <dgm:spPr/>
    </dgm:pt>
    <dgm:pt modelId="{3A9C2CE1-3957-924A-927E-A3EBF34A11D9}" type="pres">
      <dgm:prSet presAssocID="{F2AF795B-813C-4823-8558-973421409AFE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D1063D00-1DAE-EB4C-87FE-88533E1613CD}" type="pres">
      <dgm:prSet presAssocID="{BDE07DAF-33AF-4478-BBFE-B22E52848FBF}" presName="spacer" presStyleCnt="0"/>
      <dgm:spPr/>
    </dgm:pt>
    <dgm:pt modelId="{EB3BB288-B7BC-BF48-89AE-B3F137835C52}" type="pres">
      <dgm:prSet presAssocID="{6217C79F-E0FB-46AF-B6D8-4C96CC26F00E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7A2A7500-EBFE-074B-95DD-222388E18908}" type="pres">
      <dgm:prSet presAssocID="{ED88FFAD-05F7-4BB7-BAC4-6B873FD1E1B0}" presName="spacer" presStyleCnt="0"/>
      <dgm:spPr/>
    </dgm:pt>
    <dgm:pt modelId="{523CD7A6-7E70-2842-9BC8-4890B4F51848}" type="pres">
      <dgm:prSet presAssocID="{9626C1E6-1E64-46A4-B4C8-D8A2C170D2E9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4D18F9C6-DB97-EE41-93D8-BE1F2C2CDCB4}" type="pres">
      <dgm:prSet presAssocID="{36D19190-E892-481C-ABB9-529B28B7EBEE}" presName="spacer" presStyleCnt="0"/>
      <dgm:spPr/>
    </dgm:pt>
    <dgm:pt modelId="{6D5BC59C-C3A7-DF44-9BAD-3FAAAB9DBA95}" type="pres">
      <dgm:prSet presAssocID="{F8EA0CD1-3832-47F1-B757-A24073A360D0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B696AD2F-4128-B248-8CF6-E7B188EEE6B0}" type="pres">
      <dgm:prSet presAssocID="{55FB5161-5A21-4F40-B77C-FDB331E0B513}" presName="spacer" presStyleCnt="0"/>
      <dgm:spPr/>
    </dgm:pt>
    <dgm:pt modelId="{2941555D-CCA4-1A41-BFD5-94CBBA2F30B3}" type="pres">
      <dgm:prSet presAssocID="{84F0BEEA-E9C3-46C4-BA1F-7E72DE9E29C0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DCE8A252-89AF-6A4E-8C65-49E063109F80}" type="pres">
      <dgm:prSet presAssocID="{522B8B5E-BB5F-4E9C-902F-D25669416CB6}" presName="spacer" presStyleCnt="0"/>
      <dgm:spPr/>
    </dgm:pt>
    <dgm:pt modelId="{D34E30D5-A842-EA45-BDDD-343DF6B19DBC}" type="pres">
      <dgm:prSet presAssocID="{48267920-3631-487F-B9E7-AD49B31F076C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94CAD229-5440-6A4D-B4AC-C0B3BA656935}" type="presOf" srcId="{B15E4A74-A30F-4422-B810-A3BD8E5715E3}" destId="{0FD26C02-E717-1D44-B294-E4B6FBF65CA4}" srcOrd="0" destOrd="0" presId="urn:microsoft.com/office/officeart/2005/8/layout/vList2"/>
    <dgm:cxn modelId="{9ABD4D2E-B3DC-4FB4-B5AD-71F444426782}" srcId="{FFBA7F7E-D5E6-4BA6-A9B0-A7DDDCE8F7BF}" destId="{6217C79F-E0FB-46AF-B6D8-4C96CC26F00E}" srcOrd="3" destOrd="0" parTransId="{3AF92254-0E31-49F3-AB45-E3C744E1D343}" sibTransId="{ED88FFAD-05F7-4BB7-BAC4-6B873FD1E1B0}"/>
    <dgm:cxn modelId="{A929895D-D0C8-BB47-BE68-E99464BEF5E3}" type="presOf" srcId="{F8EA0CD1-3832-47F1-B757-A24073A360D0}" destId="{6D5BC59C-C3A7-DF44-9BAD-3FAAAB9DBA95}" srcOrd="0" destOrd="0" presId="urn:microsoft.com/office/officeart/2005/8/layout/vList2"/>
    <dgm:cxn modelId="{E18C5F5E-3557-4F52-9696-7CC437F4ED51}" srcId="{FFBA7F7E-D5E6-4BA6-A9B0-A7DDDCE8F7BF}" destId="{B15E4A74-A30F-4422-B810-A3BD8E5715E3}" srcOrd="1" destOrd="0" parTransId="{0A1DAFFD-CD95-4935-83CD-1274D9713814}" sibTransId="{3A38D20F-DEBD-4FCA-92AF-2FB830EA3B88}"/>
    <dgm:cxn modelId="{BDE9F978-1C93-4265-8F93-DC1BF15FC209}" srcId="{FFBA7F7E-D5E6-4BA6-A9B0-A7DDDCE8F7BF}" destId="{F2AF795B-813C-4823-8558-973421409AFE}" srcOrd="2" destOrd="0" parTransId="{E8CF7A0B-8987-45AB-9941-1663CD8F5150}" sibTransId="{BDE07DAF-33AF-4478-BBFE-B22E52848FBF}"/>
    <dgm:cxn modelId="{CC064B79-9D38-ED4A-9250-1289A7DF4696}" type="presOf" srcId="{9626C1E6-1E64-46A4-B4C8-D8A2C170D2E9}" destId="{523CD7A6-7E70-2842-9BC8-4890B4F51848}" srcOrd="0" destOrd="0" presId="urn:microsoft.com/office/officeart/2005/8/layout/vList2"/>
    <dgm:cxn modelId="{6119798C-56C4-1646-BF41-B453104F64A4}" type="presOf" srcId="{6217C79F-E0FB-46AF-B6D8-4C96CC26F00E}" destId="{EB3BB288-B7BC-BF48-89AE-B3F137835C52}" srcOrd="0" destOrd="0" presId="urn:microsoft.com/office/officeart/2005/8/layout/vList2"/>
    <dgm:cxn modelId="{E7EDDFAD-6AAF-4AE6-8478-02E0E1482BFF}" srcId="{FFBA7F7E-D5E6-4BA6-A9B0-A7DDDCE8F7BF}" destId="{9626C1E6-1E64-46A4-B4C8-D8A2C170D2E9}" srcOrd="4" destOrd="0" parTransId="{1F418C84-2AB8-4681-9E4B-D21D8D566909}" sibTransId="{36D19190-E892-481C-ABB9-529B28B7EBEE}"/>
    <dgm:cxn modelId="{4E4782AE-BD57-C248-9AFD-33782940CE69}" type="presOf" srcId="{F2AF795B-813C-4823-8558-973421409AFE}" destId="{3A9C2CE1-3957-924A-927E-A3EBF34A11D9}" srcOrd="0" destOrd="0" presId="urn:microsoft.com/office/officeart/2005/8/layout/vList2"/>
    <dgm:cxn modelId="{FFC09AC0-D918-324A-98A7-56E18D6B2ACB}" type="presOf" srcId="{48267920-3631-487F-B9E7-AD49B31F076C}" destId="{D34E30D5-A842-EA45-BDDD-343DF6B19DBC}" srcOrd="0" destOrd="0" presId="urn:microsoft.com/office/officeart/2005/8/layout/vList2"/>
    <dgm:cxn modelId="{F61398CD-51A1-45EB-AE09-F3A7382A36A8}" srcId="{FFBA7F7E-D5E6-4BA6-A9B0-A7DDDCE8F7BF}" destId="{F8EA0CD1-3832-47F1-B757-A24073A360D0}" srcOrd="5" destOrd="0" parTransId="{CDC3E29E-98FD-4069-B277-C7531A03AAFA}" sibTransId="{55FB5161-5A21-4F40-B77C-FDB331E0B513}"/>
    <dgm:cxn modelId="{7E7930CF-C719-46F5-B5DC-D704B1B2001E}" srcId="{FFBA7F7E-D5E6-4BA6-A9B0-A7DDDCE8F7BF}" destId="{84F0BEEA-E9C3-46C4-BA1F-7E72DE9E29C0}" srcOrd="6" destOrd="0" parTransId="{C25F0C39-3EE5-4909-A9B3-3F1EBDB55671}" sibTransId="{522B8B5E-BB5F-4E9C-902F-D25669416CB6}"/>
    <dgm:cxn modelId="{D9DF4CDC-E874-BC4C-8D5D-C73999E7A42C}" type="presOf" srcId="{FFBA7F7E-D5E6-4BA6-A9B0-A7DDDCE8F7BF}" destId="{4DFD6CAC-D248-044B-8498-B17C8C944DCD}" srcOrd="0" destOrd="0" presId="urn:microsoft.com/office/officeart/2005/8/layout/vList2"/>
    <dgm:cxn modelId="{CC710DE5-EF24-0445-877F-929806DAAE5E}" type="presOf" srcId="{26B7D6A9-8293-4252-8185-094573F4D105}" destId="{5C468CC7-BEE1-0F49-B3CB-4183CEBF579B}" srcOrd="0" destOrd="0" presId="urn:microsoft.com/office/officeart/2005/8/layout/vList2"/>
    <dgm:cxn modelId="{B26DD5F3-ACE2-9C4A-98C7-A8847D2E6D55}" type="presOf" srcId="{84F0BEEA-E9C3-46C4-BA1F-7E72DE9E29C0}" destId="{2941555D-CCA4-1A41-BFD5-94CBBA2F30B3}" srcOrd="0" destOrd="0" presId="urn:microsoft.com/office/officeart/2005/8/layout/vList2"/>
    <dgm:cxn modelId="{652472FB-A5F2-4389-B7AE-5BD4335DA11D}" srcId="{FFBA7F7E-D5E6-4BA6-A9B0-A7DDDCE8F7BF}" destId="{26B7D6A9-8293-4252-8185-094573F4D105}" srcOrd="0" destOrd="0" parTransId="{C4552E65-FA38-4CCF-88A5-69C91F8311DF}" sibTransId="{76FC8E07-FB23-4AE3-B528-EEFF3F93159A}"/>
    <dgm:cxn modelId="{291FF9FB-5597-457E-B402-0AE3020C4B32}" srcId="{FFBA7F7E-D5E6-4BA6-A9B0-A7DDDCE8F7BF}" destId="{48267920-3631-487F-B9E7-AD49B31F076C}" srcOrd="7" destOrd="0" parTransId="{8875ECD0-CB34-46FE-8640-117C16BDACB9}" sibTransId="{0DAB869E-0C09-49AF-8B65-5D47E20F9E92}"/>
    <dgm:cxn modelId="{20C79E67-716B-4E48-BC2B-25D6223E6267}" type="presParOf" srcId="{4DFD6CAC-D248-044B-8498-B17C8C944DCD}" destId="{5C468CC7-BEE1-0F49-B3CB-4183CEBF579B}" srcOrd="0" destOrd="0" presId="urn:microsoft.com/office/officeart/2005/8/layout/vList2"/>
    <dgm:cxn modelId="{936B3273-40F8-0144-902D-EE8E766B9984}" type="presParOf" srcId="{4DFD6CAC-D248-044B-8498-B17C8C944DCD}" destId="{147B3E83-451B-C546-BBC5-22A7C32153A7}" srcOrd="1" destOrd="0" presId="urn:microsoft.com/office/officeart/2005/8/layout/vList2"/>
    <dgm:cxn modelId="{E12B23F2-897B-224A-A507-ED392B7EAFBE}" type="presParOf" srcId="{4DFD6CAC-D248-044B-8498-B17C8C944DCD}" destId="{0FD26C02-E717-1D44-B294-E4B6FBF65CA4}" srcOrd="2" destOrd="0" presId="urn:microsoft.com/office/officeart/2005/8/layout/vList2"/>
    <dgm:cxn modelId="{89359520-FEF0-1647-9B81-22CC9C9496C5}" type="presParOf" srcId="{4DFD6CAC-D248-044B-8498-B17C8C944DCD}" destId="{9234A1C8-32C3-3B4E-8442-0D083D8B4982}" srcOrd="3" destOrd="0" presId="urn:microsoft.com/office/officeart/2005/8/layout/vList2"/>
    <dgm:cxn modelId="{A36B7B8C-E60B-7342-8EF6-9B0FF714C268}" type="presParOf" srcId="{4DFD6CAC-D248-044B-8498-B17C8C944DCD}" destId="{3A9C2CE1-3957-924A-927E-A3EBF34A11D9}" srcOrd="4" destOrd="0" presId="urn:microsoft.com/office/officeart/2005/8/layout/vList2"/>
    <dgm:cxn modelId="{D5BB7501-00F5-B248-A9AD-B5D906464C39}" type="presParOf" srcId="{4DFD6CAC-D248-044B-8498-B17C8C944DCD}" destId="{D1063D00-1DAE-EB4C-87FE-88533E1613CD}" srcOrd="5" destOrd="0" presId="urn:microsoft.com/office/officeart/2005/8/layout/vList2"/>
    <dgm:cxn modelId="{C4EDBB96-36CB-2E4F-ACF5-262CEC7D893B}" type="presParOf" srcId="{4DFD6CAC-D248-044B-8498-B17C8C944DCD}" destId="{EB3BB288-B7BC-BF48-89AE-B3F137835C52}" srcOrd="6" destOrd="0" presId="urn:microsoft.com/office/officeart/2005/8/layout/vList2"/>
    <dgm:cxn modelId="{6F7BEE32-8D94-5840-8415-9F1243FE335A}" type="presParOf" srcId="{4DFD6CAC-D248-044B-8498-B17C8C944DCD}" destId="{7A2A7500-EBFE-074B-95DD-222388E18908}" srcOrd="7" destOrd="0" presId="urn:microsoft.com/office/officeart/2005/8/layout/vList2"/>
    <dgm:cxn modelId="{E28C995D-34B7-3344-B550-F63A0A2C935A}" type="presParOf" srcId="{4DFD6CAC-D248-044B-8498-B17C8C944DCD}" destId="{523CD7A6-7E70-2842-9BC8-4890B4F51848}" srcOrd="8" destOrd="0" presId="urn:microsoft.com/office/officeart/2005/8/layout/vList2"/>
    <dgm:cxn modelId="{40322AA1-1667-E844-891F-416E7A190047}" type="presParOf" srcId="{4DFD6CAC-D248-044B-8498-B17C8C944DCD}" destId="{4D18F9C6-DB97-EE41-93D8-BE1F2C2CDCB4}" srcOrd="9" destOrd="0" presId="urn:microsoft.com/office/officeart/2005/8/layout/vList2"/>
    <dgm:cxn modelId="{336D97B3-0FCC-AA4B-AA52-D57BA25CC982}" type="presParOf" srcId="{4DFD6CAC-D248-044B-8498-B17C8C944DCD}" destId="{6D5BC59C-C3A7-DF44-9BAD-3FAAAB9DBA95}" srcOrd="10" destOrd="0" presId="urn:microsoft.com/office/officeart/2005/8/layout/vList2"/>
    <dgm:cxn modelId="{487C92A1-B464-0147-B9B2-9D366E4FF113}" type="presParOf" srcId="{4DFD6CAC-D248-044B-8498-B17C8C944DCD}" destId="{B696AD2F-4128-B248-8CF6-E7B188EEE6B0}" srcOrd="11" destOrd="0" presId="urn:microsoft.com/office/officeart/2005/8/layout/vList2"/>
    <dgm:cxn modelId="{CF8FA960-F7D0-614E-9D4B-38A01984F8D2}" type="presParOf" srcId="{4DFD6CAC-D248-044B-8498-B17C8C944DCD}" destId="{2941555D-CCA4-1A41-BFD5-94CBBA2F30B3}" srcOrd="12" destOrd="0" presId="urn:microsoft.com/office/officeart/2005/8/layout/vList2"/>
    <dgm:cxn modelId="{A4DCFB57-23D0-4747-8C06-5AB7609C28FA}" type="presParOf" srcId="{4DFD6CAC-D248-044B-8498-B17C8C944DCD}" destId="{DCE8A252-89AF-6A4E-8C65-49E063109F80}" srcOrd="13" destOrd="0" presId="urn:microsoft.com/office/officeart/2005/8/layout/vList2"/>
    <dgm:cxn modelId="{3D18FD1A-25F1-604D-9AB9-CB9051E49FA8}" type="presParOf" srcId="{4DFD6CAC-D248-044B-8498-B17C8C944DCD}" destId="{D34E30D5-A842-EA45-BDDD-343DF6B19DBC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938673-9739-D643-BFE7-135C02F0FFC3}">
      <dsp:nvSpPr>
        <dsp:cNvPr id="0" name=""/>
        <dsp:cNvSpPr/>
      </dsp:nvSpPr>
      <dsp:spPr>
        <a:xfrm rot="4396374">
          <a:off x="1392392" y="4658135"/>
          <a:ext cx="20207725" cy="14092369"/>
        </a:xfrm>
        <a:prstGeom prst="swooshArrow">
          <a:avLst>
            <a:gd name="adj1" fmla="val 16310"/>
            <a:gd name="adj2" fmla="val 313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CB5BBC-F402-E24A-9EB0-32D7C44636DD}">
      <dsp:nvSpPr>
        <dsp:cNvPr id="0" name=""/>
        <dsp:cNvSpPr/>
      </dsp:nvSpPr>
      <dsp:spPr>
        <a:xfrm>
          <a:off x="8279908" y="6048792"/>
          <a:ext cx="510308" cy="510308"/>
        </a:xfrm>
        <a:prstGeom prst="ellips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44D1FC-32A4-1047-AF0E-15388770D206}">
      <dsp:nvSpPr>
        <dsp:cNvPr id="0" name=""/>
        <dsp:cNvSpPr/>
      </dsp:nvSpPr>
      <dsp:spPr>
        <a:xfrm>
          <a:off x="11161278" y="8260909"/>
          <a:ext cx="510308" cy="510308"/>
        </a:xfrm>
        <a:prstGeom prst="ellips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8AA2B4-27F9-A94F-8F6B-1003F67AD50C}">
      <dsp:nvSpPr>
        <dsp:cNvPr id="0" name=""/>
        <dsp:cNvSpPr/>
      </dsp:nvSpPr>
      <dsp:spPr>
        <a:xfrm>
          <a:off x="13751678" y="10849904"/>
          <a:ext cx="510308" cy="510308"/>
        </a:xfrm>
        <a:prstGeom prst="ellips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D09ABC-6697-264D-ABAB-C7F2396F4AF3}">
      <dsp:nvSpPr>
        <dsp:cNvPr id="0" name=""/>
        <dsp:cNvSpPr/>
      </dsp:nvSpPr>
      <dsp:spPr>
        <a:xfrm>
          <a:off x="37726" y="0"/>
          <a:ext cx="9527316" cy="37453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marL="0" lvl="0" indent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7200" kern="1200" dirty="0"/>
            <a:t>naperőmű építése</a:t>
          </a:r>
          <a:endParaRPr lang="en-US" sz="7200" kern="1200" dirty="0"/>
        </a:p>
      </dsp:txBody>
      <dsp:txXfrm>
        <a:off x="37726" y="0"/>
        <a:ext cx="9527316" cy="3745382"/>
      </dsp:txXfrm>
    </dsp:sp>
    <dsp:sp modelId="{01824603-8FB0-AF48-B1CA-398552CF2ADB}">
      <dsp:nvSpPr>
        <dsp:cNvPr id="0" name=""/>
        <dsp:cNvSpPr/>
      </dsp:nvSpPr>
      <dsp:spPr>
        <a:xfrm>
          <a:off x="10274210" y="2891229"/>
          <a:ext cx="14162227" cy="37453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7200" kern="1200" dirty="0"/>
            <a:t>A termelés értékesítése</a:t>
          </a:r>
          <a:endParaRPr lang="en-GB" sz="7200" kern="1200" dirty="0"/>
        </a:p>
      </dsp:txBody>
      <dsp:txXfrm>
        <a:off x="10274210" y="2891229"/>
        <a:ext cx="14162227" cy="3745382"/>
      </dsp:txXfrm>
    </dsp:sp>
    <dsp:sp modelId="{42C44AE6-9FF9-F44C-A8BD-A6925DC8FC93}">
      <dsp:nvSpPr>
        <dsp:cNvPr id="0" name=""/>
        <dsp:cNvSpPr/>
      </dsp:nvSpPr>
      <dsp:spPr>
        <a:xfrm>
          <a:off x="0" y="6636630"/>
          <a:ext cx="9527316" cy="37453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7200" kern="1200" dirty="0"/>
            <a:t>bevétel</a:t>
          </a:r>
          <a:r>
            <a:rPr lang="x-none" sz="7200" kern="1200"/>
            <a:t> = </a:t>
          </a:r>
          <a:r>
            <a:rPr lang="hu-HU" sz="7200" kern="1200" dirty="0"/>
            <a:t>forrás a fűtés támogatására</a:t>
          </a:r>
        </a:p>
      </dsp:txBody>
      <dsp:txXfrm>
        <a:off x="0" y="6636630"/>
        <a:ext cx="9527316" cy="3745382"/>
      </dsp:txXfrm>
    </dsp:sp>
    <dsp:sp modelId="{20F66575-6278-6B4F-AD54-A364C4E28D88}">
      <dsp:nvSpPr>
        <dsp:cNvPr id="0" name=""/>
        <dsp:cNvSpPr/>
      </dsp:nvSpPr>
      <dsp:spPr>
        <a:xfrm>
          <a:off x="15626242" y="13698736"/>
          <a:ext cx="510308" cy="510308"/>
        </a:xfrm>
        <a:prstGeom prst="ellips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075AC8-E2E8-4345-A686-3B62711EEC43}">
      <dsp:nvSpPr>
        <dsp:cNvPr id="0" name=""/>
        <dsp:cNvSpPr/>
      </dsp:nvSpPr>
      <dsp:spPr>
        <a:xfrm>
          <a:off x="14393846" y="6140648"/>
          <a:ext cx="13313948" cy="49139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7200" kern="1200" dirty="0"/>
            <a:t>Az alacsony jövedelmű, 0-3 éves gyermekes családok megcélzása</a:t>
          </a:r>
          <a:endParaRPr lang="en-GB" sz="7200" kern="1200" dirty="0"/>
        </a:p>
      </dsp:txBody>
      <dsp:txXfrm>
        <a:off x="14393846" y="6140648"/>
        <a:ext cx="13313948" cy="4913979"/>
      </dsp:txXfrm>
    </dsp:sp>
    <dsp:sp modelId="{09EF3960-C83D-784B-8EED-46DEE4CC59FE}">
      <dsp:nvSpPr>
        <dsp:cNvPr id="0" name=""/>
        <dsp:cNvSpPr/>
      </dsp:nvSpPr>
      <dsp:spPr>
        <a:xfrm>
          <a:off x="0" y="10834923"/>
          <a:ext cx="14162227" cy="121670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6000" kern="1200" dirty="0"/>
            <a:t>Alapvető befektetések a családoknál:</a:t>
          </a:r>
          <a:endParaRPr lang="en-US" sz="6000" kern="1200" dirty="0"/>
        </a:p>
        <a:p>
          <a:pPr marL="285750" lvl="1" indent="-285750" algn="l" defTabSz="2667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6000" kern="1200" dirty="0"/>
            <a:t>Új árambekötés és szerződés, ha szükséges</a:t>
          </a:r>
          <a:endParaRPr lang="en-US" sz="6000" kern="1200" dirty="0"/>
        </a:p>
        <a:p>
          <a:pPr marL="285750" lvl="1" indent="-285750" algn="l" defTabSz="2667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6000" kern="1200" dirty="0"/>
            <a:t>A meglévő szerződés módosítása (több teljesítmény), ha szükséges</a:t>
          </a:r>
          <a:endParaRPr lang="en-US" sz="6000" kern="1200" dirty="0"/>
        </a:p>
        <a:p>
          <a:pPr marL="285750" lvl="1" indent="-285750" algn="l" defTabSz="2667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6000" kern="1200" dirty="0"/>
            <a:t>Szükség esetén szabványos villanyóra felszerelése</a:t>
          </a:r>
          <a:endParaRPr lang="en-US" sz="6000" kern="1200" dirty="0"/>
        </a:p>
        <a:p>
          <a:pPr marL="285750" lvl="1" indent="-285750" algn="l" defTabSz="2667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6000" kern="1200" dirty="0"/>
            <a:t>Előre fizetett mérők felszerelése – Kötelező</a:t>
          </a:r>
          <a:endParaRPr lang="en-US" sz="6000" kern="1200" dirty="0"/>
        </a:p>
        <a:p>
          <a:pPr marL="285750" lvl="1" indent="-285750" algn="l" defTabSz="2667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6000" kern="1200" dirty="0"/>
            <a:t>Egy biztonságos elektromos csatlakozás kialakítása a házban</a:t>
          </a:r>
          <a:endParaRPr lang="en-US" sz="6000" kern="1200" dirty="0"/>
        </a:p>
        <a:p>
          <a:pPr marL="285750" lvl="1" indent="-285750" algn="l" defTabSz="2667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6000" kern="1200" dirty="0"/>
            <a:t>Elektromos panelfűtés, amely felfűt egy szobát, ahol a gyerekek élnek.</a:t>
          </a:r>
          <a:endParaRPr lang="en-US" sz="6000" kern="1200" dirty="0"/>
        </a:p>
      </dsp:txBody>
      <dsp:txXfrm>
        <a:off x="0" y="10834923"/>
        <a:ext cx="14162227" cy="12167024"/>
      </dsp:txXfrm>
    </dsp:sp>
    <dsp:sp modelId="{05BC94F4-107D-D249-916C-1436C16CEBC3}">
      <dsp:nvSpPr>
        <dsp:cNvPr id="0" name=""/>
        <dsp:cNvSpPr/>
      </dsp:nvSpPr>
      <dsp:spPr>
        <a:xfrm>
          <a:off x="13319279" y="19643182"/>
          <a:ext cx="14398993" cy="37453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7200" kern="1200" dirty="0"/>
            <a:t>6 </a:t>
          </a:r>
          <a:r>
            <a:rPr lang="en-GB" sz="7200" kern="1200" dirty="0" err="1"/>
            <a:t>hónapig</a:t>
          </a:r>
          <a:r>
            <a:rPr lang="en-GB" sz="7200" kern="1200" dirty="0"/>
            <a:t> </a:t>
          </a:r>
          <a:r>
            <a:rPr lang="en-GB" sz="7200" kern="1200" dirty="0" err="1"/>
            <a:t>télen</a:t>
          </a:r>
          <a:r>
            <a:rPr lang="en-GB" sz="7200" kern="1200" dirty="0"/>
            <a:t> a </a:t>
          </a:r>
          <a:r>
            <a:rPr lang="en-GB" sz="7200" kern="1200" dirty="0" err="1"/>
            <a:t>családok</a:t>
          </a:r>
          <a:r>
            <a:rPr lang="en-GB" sz="7200" kern="1200" dirty="0"/>
            <a:t> </a:t>
          </a:r>
          <a:r>
            <a:rPr lang="en-GB" sz="7200" kern="1200" dirty="0" err="1"/>
            <a:t>havonta</a:t>
          </a:r>
          <a:r>
            <a:rPr lang="en-GB" sz="7200" kern="1200" dirty="0"/>
            <a:t> </a:t>
          </a:r>
          <a:r>
            <a:rPr lang="en-GB" sz="7200" kern="1200" dirty="0" err="1"/>
            <a:t>kapnak</a:t>
          </a:r>
          <a:r>
            <a:rPr lang="en-GB" sz="7200" kern="1200" dirty="0"/>
            <a:t> </a:t>
          </a:r>
          <a:r>
            <a:rPr lang="en-GB" sz="7200" kern="1200" dirty="0" err="1"/>
            <a:t>fűtés</a:t>
          </a:r>
          <a:r>
            <a:rPr lang="en-GB" sz="7200" kern="1200" dirty="0"/>
            <a:t> </a:t>
          </a:r>
          <a:r>
            <a:rPr lang="en-GB" sz="7200" kern="1200" dirty="0" err="1"/>
            <a:t>támogatást</a:t>
          </a:r>
          <a:r>
            <a:rPr lang="en-GB" sz="7200" kern="1200" dirty="0"/>
            <a:t>, </a:t>
          </a:r>
          <a:r>
            <a:rPr lang="en-GB" sz="7200" kern="1200" dirty="0" err="1"/>
            <a:t>feltöltve</a:t>
          </a:r>
          <a:r>
            <a:rPr lang="en-GB" sz="7200" kern="1200" dirty="0"/>
            <a:t> </a:t>
          </a:r>
          <a:r>
            <a:rPr lang="en-GB" sz="7200" kern="1200" dirty="0" err="1"/>
            <a:t>az</a:t>
          </a:r>
          <a:r>
            <a:rPr lang="en-GB" sz="7200" kern="1200" dirty="0"/>
            <a:t> </a:t>
          </a:r>
          <a:r>
            <a:rPr lang="en-GB" sz="7200" kern="1200" dirty="0" err="1"/>
            <a:t>előre</a:t>
          </a:r>
          <a:r>
            <a:rPr lang="en-GB" sz="7200" kern="1200" dirty="0"/>
            <a:t> </a:t>
          </a:r>
          <a:r>
            <a:rPr lang="en-GB" sz="7200" kern="1200" dirty="0" err="1"/>
            <a:t>fizetett</a:t>
          </a:r>
          <a:r>
            <a:rPr lang="en-GB" sz="7200" kern="1200" dirty="0"/>
            <a:t> </a:t>
          </a:r>
          <a:r>
            <a:rPr lang="en-GB" sz="7200" kern="1200" dirty="0" err="1"/>
            <a:t>mérőórákra</a:t>
          </a:r>
          <a:endParaRPr lang="en-US" sz="7200" kern="1200" dirty="0"/>
        </a:p>
      </dsp:txBody>
      <dsp:txXfrm>
        <a:off x="13319279" y="19643182"/>
        <a:ext cx="14398993" cy="37453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468CC7-BEE1-0F49-B3CB-4183CEBF579B}">
      <dsp:nvSpPr>
        <dsp:cNvPr id="0" name=""/>
        <dsp:cNvSpPr/>
      </dsp:nvSpPr>
      <dsp:spPr>
        <a:xfrm>
          <a:off x="0" y="15237"/>
          <a:ext cx="24247859" cy="24663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20" tIns="236220" rIns="236220" bIns="236220" numCol="1" spcCol="1270" anchor="ctr" anchorCtr="0">
          <a:noAutofit/>
        </a:bodyPr>
        <a:lstStyle/>
        <a:p>
          <a:pPr marL="0" lvl="0" indent="0" algn="l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6200" kern="1200"/>
            <a:t>Az egyik legszegényebb falu, 2000 lakosú, 36%-a 15 év alatti, 75%-a szegregált területen él.</a:t>
          </a:r>
          <a:endParaRPr lang="en-US" sz="6200" kern="1200"/>
        </a:p>
      </dsp:txBody>
      <dsp:txXfrm>
        <a:off x="120398" y="135635"/>
        <a:ext cx="24007063" cy="2225563"/>
      </dsp:txXfrm>
    </dsp:sp>
    <dsp:sp modelId="{0FD26C02-E717-1D44-B294-E4B6FBF65CA4}">
      <dsp:nvSpPr>
        <dsp:cNvPr id="0" name=""/>
        <dsp:cNvSpPr/>
      </dsp:nvSpPr>
      <dsp:spPr>
        <a:xfrm>
          <a:off x="0" y="2660157"/>
          <a:ext cx="24247859" cy="24663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20" tIns="236220" rIns="236220" bIns="236220" numCol="1" spcCol="1270" anchor="ctr" anchorCtr="0">
          <a:noAutofit/>
        </a:bodyPr>
        <a:lstStyle/>
        <a:p>
          <a:pPr marL="0" lvl="0" indent="0" algn="l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6200" kern="1200"/>
            <a:t>2020 augusztusában egy 330 kWp teljesítményű erőmű került telepítésre</a:t>
          </a:r>
          <a:endParaRPr lang="en-US" sz="6200" kern="1200"/>
        </a:p>
      </dsp:txBody>
      <dsp:txXfrm>
        <a:off x="120398" y="2780555"/>
        <a:ext cx="24007063" cy="2225563"/>
      </dsp:txXfrm>
    </dsp:sp>
    <dsp:sp modelId="{3A9C2CE1-3957-924A-927E-A3EBF34A11D9}">
      <dsp:nvSpPr>
        <dsp:cNvPr id="0" name=""/>
        <dsp:cNvSpPr/>
      </dsp:nvSpPr>
      <dsp:spPr>
        <a:xfrm>
          <a:off x="0" y="5305077"/>
          <a:ext cx="24247859" cy="24663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20" tIns="236220" rIns="236220" bIns="236220" numCol="1" spcCol="1270" anchor="ctr" anchorCtr="0">
          <a:noAutofit/>
        </a:bodyPr>
        <a:lstStyle/>
        <a:p>
          <a:pPr marL="0" lvl="0" indent="0" algn="l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6200" kern="1200"/>
            <a:t>70 család jelentkezett és került kiválasztásra a projektben</a:t>
          </a:r>
          <a:endParaRPr lang="en-US" sz="6200" kern="1200"/>
        </a:p>
      </dsp:txBody>
      <dsp:txXfrm>
        <a:off x="120398" y="5425475"/>
        <a:ext cx="24007063" cy="2225563"/>
      </dsp:txXfrm>
    </dsp:sp>
    <dsp:sp modelId="{EB3BB288-B7BC-BF48-89AE-B3F137835C52}">
      <dsp:nvSpPr>
        <dsp:cNvPr id="0" name=""/>
        <dsp:cNvSpPr/>
      </dsp:nvSpPr>
      <dsp:spPr>
        <a:xfrm>
          <a:off x="0" y="7949997"/>
          <a:ext cx="24247859" cy="24663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20" tIns="236220" rIns="236220" bIns="236220" numCol="1" spcCol="1270" anchor="ctr" anchorCtr="0">
          <a:noAutofit/>
        </a:bodyPr>
        <a:lstStyle/>
        <a:p>
          <a:pPr marL="0" lvl="0" indent="0" algn="l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6200" kern="1200"/>
            <a:t>30 új villanycsatlakozás,</a:t>
          </a:r>
          <a:endParaRPr lang="en-US" sz="6200" kern="1200"/>
        </a:p>
      </dsp:txBody>
      <dsp:txXfrm>
        <a:off x="120398" y="8070395"/>
        <a:ext cx="24007063" cy="2225563"/>
      </dsp:txXfrm>
    </dsp:sp>
    <dsp:sp modelId="{523CD7A6-7E70-2842-9BC8-4890B4F51848}">
      <dsp:nvSpPr>
        <dsp:cNvPr id="0" name=""/>
        <dsp:cNvSpPr/>
      </dsp:nvSpPr>
      <dsp:spPr>
        <a:xfrm>
          <a:off x="0" y="10594917"/>
          <a:ext cx="24247859" cy="24663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20" tIns="236220" rIns="236220" bIns="236220" numCol="1" spcCol="1270" anchor="ctr" anchorCtr="0">
          <a:noAutofit/>
        </a:bodyPr>
        <a:lstStyle/>
        <a:p>
          <a:pPr marL="0" lvl="0" indent="0" algn="l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6200" kern="1200"/>
            <a:t>35 teljesítménybővítés,</a:t>
          </a:r>
          <a:endParaRPr lang="en-US" sz="6200" kern="1200"/>
        </a:p>
      </dsp:txBody>
      <dsp:txXfrm>
        <a:off x="120398" y="10715315"/>
        <a:ext cx="24007063" cy="2225563"/>
      </dsp:txXfrm>
    </dsp:sp>
    <dsp:sp modelId="{6D5BC59C-C3A7-DF44-9BAD-3FAAAB9DBA95}">
      <dsp:nvSpPr>
        <dsp:cNvPr id="0" name=""/>
        <dsp:cNvSpPr/>
      </dsp:nvSpPr>
      <dsp:spPr>
        <a:xfrm>
          <a:off x="0" y="13239836"/>
          <a:ext cx="24247859" cy="24663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20" tIns="236220" rIns="236220" bIns="236220" numCol="1" spcCol="1270" anchor="ctr" anchorCtr="0">
          <a:noAutofit/>
        </a:bodyPr>
        <a:lstStyle/>
        <a:p>
          <a:pPr marL="0" lvl="0" indent="0" algn="l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6200" kern="1200"/>
            <a:t>60 biztonságos villanycsatlakozás került kialakításra.</a:t>
          </a:r>
          <a:endParaRPr lang="en-US" sz="6200" kern="1200"/>
        </a:p>
      </dsp:txBody>
      <dsp:txXfrm>
        <a:off x="120398" y="13360234"/>
        <a:ext cx="24007063" cy="2225563"/>
      </dsp:txXfrm>
    </dsp:sp>
    <dsp:sp modelId="{2941555D-CCA4-1A41-BFD5-94CBBA2F30B3}">
      <dsp:nvSpPr>
        <dsp:cNvPr id="0" name=""/>
        <dsp:cNvSpPr/>
      </dsp:nvSpPr>
      <dsp:spPr>
        <a:xfrm>
          <a:off x="0" y="15884756"/>
          <a:ext cx="24247859" cy="24663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20" tIns="236220" rIns="236220" bIns="236220" numCol="1" spcCol="1270" anchor="ctr" anchorCtr="0">
          <a:noAutofit/>
        </a:bodyPr>
        <a:lstStyle/>
        <a:p>
          <a:pPr marL="0" lvl="0" indent="0" algn="l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6200" kern="1200"/>
            <a:t>Jelképes díj ellenében 110 db fűtőpanelt béreltek</a:t>
          </a:r>
          <a:endParaRPr lang="en-US" sz="6200" kern="1200"/>
        </a:p>
      </dsp:txBody>
      <dsp:txXfrm>
        <a:off x="120398" y="16005154"/>
        <a:ext cx="24007063" cy="2225563"/>
      </dsp:txXfrm>
    </dsp:sp>
    <dsp:sp modelId="{D34E30D5-A842-EA45-BDDD-343DF6B19DBC}">
      <dsp:nvSpPr>
        <dsp:cNvPr id="0" name=""/>
        <dsp:cNvSpPr/>
      </dsp:nvSpPr>
      <dsp:spPr>
        <a:xfrm>
          <a:off x="0" y="18529676"/>
          <a:ext cx="24247859" cy="24663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20" tIns="236220" rIns="236220" bIns="236220" numCol="1" spcCol="1270" anchor="ctr" anchorCtr="0">
          <a:noAutofit/>
        </a:bodyPr>
        <a:lstStyle/>
        <a:p>
          <a:pPr marL="0" lvl="0" indent="0" algn="l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6200" kern="1200"/>
            <a:t>A 70 család októbertől márciusig azonos mennyiségben kapott feltöltést a kártyás mérőórákra</a:t>
          </a:r>
          <a:endParaRPr lang="en-US" sz="6200" kern="1200"/>
        </a:p>
      </dsp:txBody>
      <dsp:txXfrm>
        <a:off x="120398" y="18650074"/>
        <a:ext cx="24007063" cy="22255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7CDD87-2BF5-4E17-A5DE-9499A8CB52B9}" type="datetimeFigureOut">
              <a:rPr lang="hu-HU" smtClean="0"/>
              <a:t>2026. 06. 17.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1EA637-4890-4675-A2F7-C478B443C71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97762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83888" y="8118304"/>
            <a:ext cx="39484062" cy="5601749"/>
          </a:xfrm>
        </p:spPr>
        <p:txBody>
          <a:bodyPr/>
          <a:lstStyle/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67776" y="14808941"/>
            <a:ext cx="32516287" cy="667854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3227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6454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9681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290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613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936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258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5817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378A9-39E2-4534-9C4E-0DCD119D5437}" type="datetime1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RRF-3.1.1-22-2022-00001 Közösségorientált pedagógia: Minőségi és eredményes oktatáshoz való egyenlő hozzáférés biztosítása a hátrányos helyzetű térségekben tanuló vagy onnan származó tanulók számára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766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A71EB-D6EC-4F25-9247-6F9BC0581ECB}" type="datetime1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RRF-3.1.1-22-2022-00001 Közösségorientált pedagógia: Minőségi és eredményes oktatáshoz való egyenlő hozzáférés biztosítása a hátrányos helyzetű térségekben tanuló vagy onnan származó tanulók számára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081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677582" y="786421"/>
            <a:ext cx="10451664" cy="16720555"/>
          </a:xfrm>
        </p:spPr>
        <p:txBody>
          <a:bodyPr vert="eaVert"/>
          <a:lstStyle/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22592" y="786421"/>
            <a:ext cx="30580793" cy="16720555"/>
          </a:xfrm>
        </p:spPr>
        <p:txBody>
          <a:bodyPr vert="eaVert"/>
          <a:lstStyle/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F6B3E-5798-48D7-9F36-D27D93816BEB}" type="datetime1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RRF-3.1.1-22-2022-00001 Közösségorientált pedagógia: Minőségi és eredményes oktatáshoz való egyenlő hozzáférés biztosítása a hátrányos helyzetű térségekben tanuló vagy onnan származó tanulók számára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701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F4183-1C75-4423-8C5B-971472B98E15}" type="datetime1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RRF-3.1.1-22-2022-00001 Közösségorientált pedagógia: Minőségi és eredményes oktatáshoz való egyenlő hozzáférés biztosítása a hátrányos helyzetű térségekben tanuló vagy onnan származó tanulók számára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232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375" y="16793151"/>
            <a:ext cx="39484062" cy="5190387"/>
          </a:xfrm>
        </p:spPr>
        <p:txBody>
          <a:bodyPr anchor="t"/>
          <a:lstStyle>
            <a:lvl1pPr algn="l">
              <a:defRPr sz="20300" b="1" cap="all"/>
            </a:lvl1pPr>
          </a:lstStyle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69375" y="11076462"/>
            <a:ext cx="39484062" cy="5716684"/>
          </a:xfrm>
        </p:spPr>
        <p:txBody>
          <a:bodyPr anchor="b"/>
          <a:lstStyle>
            <a:lvl1pPr marL="0" indent="0">
              <a:buNone/>
              <a:defRPr sz="10200">
                <a:solidFill>
                  <a:schemeClr val="tx1">
                    <a:tint val="75000"/>
                  </a:schemeClr>
                </a:solidFill>
              </a:defRPr>
            </a:lvl1pPr>
            <a:lvl2pPr marL="2322713" indent="0">
              <a:buNone/>
              <a:defRPr sz="9100">
                <a:solidFill>
                  <a:schemeClr val="tx1">
                    <a:tint val="75000"/>
                  </a:schemeClr>
                </a:solidFill>
              </a:defRPr>
            </a:lvl2pPr>
            <a:lvl3pPr marL="4645426" indent="0">
              <a:buNone/>
              <a:defRPr sz="8100">
                <a:solidFill>
                  <a:schemeClr val="tx1">
                    <a:tint val="75000"/>
                  </a:schemeClr>
                </a:solidFill>
              </a:defRPr>
            </a:lvl3pPr>
            <a:lvl4pPr marL="6968139" indent="0">
              <a:buNone/>
              <a:defRPr sz="7100">
                <a:solidFill>
                  <a:schemeClr val="tx1">
                    <a:tint val="75000"/>
                  </a:schemeClr>
                </a:solidFill>
              </a:defRPr>
            </a:lvl4pPr>
            <a:lvl5pPr marL="9290853" indent="0">
              <a:buNone/>
              <a:defRPr sz="7100">
                <a:solidFill>
                  <a:schemeClr val="tx1">
                    <a:tint val="75000"/>
                  </a:schemeClr>
                </a:solidFill>
              </a:defRPr>
            </a:lvl5pPr>
            <a:lvl6pPr marL="11613566" indent="0">
              <a:buNone/>
              <a:defRPr sz="7100">
                <a:solidFill>
                  <a:schemeClr val="tx1">
                    <a:tint val="75000"/>
                  </a:schemeClr>
                </a:solidFill>
              </a:defRPr>
            </a:lvl6pPr>
            <a:lvl7pPr marL="13936279" indent="0">
              <a:buNone/>
              <a:defRPr sz="7100">
                <a:solidFill>
                  <a:schemeClr val="tx1">
                    <a:tint val="75000"/>
                  </a:schemeClr>
                </a:solidFill>
              </a:defRPr>
            </a:lvl7pPr>
            <a:lvl8pPr marL="16258992" indent="0">
              <a:buNone/>
              <a:defRPr sz="7100">
                <a:solidFill>
                  <a:schemeClr val="tx1">
                    <a:tint val="75000"/>
                  </a:schemeClr>
                </a:solidFill>
              </a:defRPr>
            </a:lvl8pPr>
            <a:lvl9pPr marL="18581705" indent="0">
              <a:buNone/>
              <a:defRPr sz="7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EACD7-1CC8-4470-8851-1B6F6772848F}" type="datetime1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RRF-3.1.1-22-2022-00001 Közösségorientált pedagógia: Minőségi és eredményes oktatáshoz való egyenlő hozzáférés biztosítása a hátrányos helyzetű térségekben tanuló vagy onnan származó tanulók számára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432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22592" y="4573352"/>
            <a:ext cx="20516228" cy="12933624"/>
          </a:xfrm>
        </p:spPr>
        <p:txBody>
          <a:bodyPr/>
          <a:lstStyle>
            <a:lvl1pPr>
              <a:defRPr sz="14200"/>
            </a:lvl1pPr>
            <a:lvl2pPr>
              <a:defRPr sz="12200"/>
            </a:lvl2pPr>
            <a:lvl3pPr>
              <a:defRPr sz="102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613018" y="4573352"/>
            <a:ext cx="20516228" cy="12933624"/>
          </a:xfrm>
        </p:spPr>
        <p:txBody>
          <a:bodyPr/>
          <a:lstStyle>
            <a:lvl1pPr>
              <a:defRPr sz="14200"/>
            </a:lvl1pPr>
            <a:lvl2pPr>
              <a:defRPr sz="12200"/>
            </a:lvl2pPr>
            <a:lvl3pPr>
              <a:defRPr sz="102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10E97-844B-4085-A695-8D83DBBC2491}" type="datetime1">
              <a:rPr lang="en-US" smtClean="0"/>
              <a:t>6/17/26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RRF-3.1.1-22-2022-00001 Közösségorientált pedagógia: Minőségi és eredményes oktatáshoz való egyenlő hozzáférés biztosítása a hátrányos helyzetű térségekben tanuló vagy onnan származó tanulók számára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045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2592" y="1046551"/>
            <a:ext cx="41806654" cy="4355571"/>
          </a:xfrm>
        </p:spPr>
        <p:txBody>
          <a:bodyPr/>
          <a:lstStyle>
            <a:lvl1pPr>
              <a:defRPr/>
            </a:lvl1pPr>
          </a:lstStyle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2592" y="5849777"/>
            <a:ext cx="20524296" cy="2437910"/>
          </a:xfrm>
        </p:spPr>
        <p:txBody>
          <a:bodyPr anchor="b"/>
          <a:lstStyle>
            <a:lvl1pPr marL="0" indent="0">
              <a:buNone/>
              <a:defRPr sz="12200" b="1"/>
            </a:lvl1pPr>
            <a:lvl2pPr marL="2322713" indent="0">
              <a:buNone/>
              <a:defRPr sz="10200" b="1"/>
            </a:lvl2pPr>
            <a:lvl3pPr marL="4645426" indent="0">
              <a:buNone/>
              <a:defRPr sz="9100" b="1"/>
            </a:lvl3pPr>
            <a:lvl4pPr marL="6968139" indent="0">
              <a:buNone/>
              <a:defRPr sz="8100" b="1"/>
            </a:lvl4pPr>
            <a:lvl5pPr marL="9290853" indent="0">
              <a:buNone/>
              <a:defRPr sz="8100" b="1"/>
            </a:lvl5pPr>
            <a:lvl6pPr marL="11613566" indent="0">
              <a:buNone/>
              <a:defRPr sz="8100" b="1"/>
            </a:lvl6pPr>
            <a:lvl7pPr marL="13936279" indent="0">
              <a:buNone/>
              <a:defRPr sz="8100" b="1"/>
            </a:lvl7pPr>
            <a:lvl8pPr marL="16258992" indent="0">
              <a:buNone/>
              <a:defRPr sz="8100" b="1"/>
            </a:lvl8pPr>
            <a:lvl9pPr marL="18581705" indent="0">
              <a:buNone/>
              <a:defRPr sz="8100" b="1"/>
            </a:lvl9pPr>
          </a:lstStyle>
          <a:p>
            <a:pPr lvl="0"/>
            <a:r>
              <a:rPr lang="hu-H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2592" y="8287682"/>
            <a:ext cx="20524296" cy="15056968"/>
          </a:xfrm>
        </p:spPr>
        <p:txBody>
          <a:bodyPr/>
          <a:lstStyle>
            <a:lvl1pPr>
              <a:defRPr sz="12200"/>
            </a:lvl1pPr>
            <a:lvl2pPr>
              <a:defRPr sz="10200"/>
            </a:lvl2pPr>
            <a:lvl3pPr>
              <a:defRPr sz="9100"/>
            </a:lvl3pPr>
            <a:lvl4pPr>
              <a:defRPr sz="8100"/>
            </a:lvl4pPr>
            <a:lvl5pPr>
              <a:defRPr sz="8100"/>
            </a:lvl5pPr>
            <a:lvl6pPr>
              <a:defRPr sz="8100"/>
            </a:lvl6pPr>
            <a:lvl7pPr>
              <a:defRPr sz="8100"/>
            </a:lvl7pPr>
            <a:lvl8pPr>
              <a:defRPr sz="8100"/>
            </a:lvl8pPr>
            <a:lvl9pPr>
              <a:defRPr sz="8100"/>
            </a:lvl9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596896" y="5849777"/>
            <a:ext cx="20532358" cy="2437910"/>
          </a:xfrm>
        </p:spPr>
        <p:txBody>
          <a:bodyPr anchor="b"/>
          <a:lstStyle>
            <a:lvl1pPr marL="0" indent="0">
              <a:buNone/>
              <a:defRPr sz="12200" b="1"/>
            </a:lvl1pPr>
            <a:lvl2pPr marL="2322713" indent="0">
              <a:buNone/>
              <a:defRPr sz="10200" b="1"/>
            </a:lvl2pPr>
            <a:lvl3pPr marL="4645426" indent="0">
              <a:buNone/>
              <a:defRPr sz="9100" b="1"/>
            </a:lvl3pPr>
            <a:lvl4pPr marL="6968139" indent="0">
              <a:buNone/>
              <a:defRPr sz="8100" b="1"/>
            </a:lvl4pPr>
            <a:lvl5pPr marL="9290853" indent="0">
              <a:buNone/>
              <a:defRPr sz="8100" b="1"/>
            </a:lvl5pPr>
            <a:lvl6pPr marL="11613566" indent="0">
              <a:buNone/>
              <a:defRPr sz="8100" b="1"/>
            </a:lvl6pPr>
            <a:lvl7pPr marL="13936279" indent="0">
              <a:buNone/>
              <a:defRPr sz="8100" b="1"/>
            </a:lvl7pPr>
            <a:lvl8pPr marL="16258992" indent="0">
              <a:buNone/>
              <a:defRPr sz="8100" b="1"/>
            </a:lvl8pPr>
            <a:lvl9pPr marL="18581705" indent="0">
              <a:buNone/>
              <a:defRPr sz="8100" b="1"/>
            </a:lvl9pPr>
          </a:lstStyle>
          <a:p>
            <a:pPr lvl="0"/>
            <a:r>
              <a:rPr lang="hu-H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596896" y="8287682"/>
            <a:ext cx="20532358" cy="15056968"/>
          </a:xfrm>
        </p:spPr>
        <p:txBody>
          <a:bodyPr/>
          <a:lstStyle>
            <a:lvl1pPr>
              <a:defRPr sz="12200"/>
            </a:lvl1pPr>
            <a:lvl2pPr>
              <a:defRPr sz="10200"/>
            </a:lvl2pPr>
            <a:lvl3pPr>
              <a:defRPr sz="9100"/>
            </a:lvl3pPr>
            <a:lvl4pPr>
              <a:defRPr sz="8100"/>
            </a:lvl4pPr>
            <a:lvl5pPr>
              <a:defRPr sz="8100"/>
            </a:lvl5pPr>
            <a:lvl6pPr>
              <a:defRPr sz="8100"/>
            </a:lvl6pPr>
            <a:lvl7pPr>
              <a:defRPr sz="8100"/>
            </a:lvl7pPr>
            <a:lvl8pPr>
              <a:defRPr sz="8100"/>
            </a:lvl8pPr>
            <a:lvl9pPr>
              <a:defRPr sz="8100"/>
            </a:lvl9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47F2F-226E-4E55-98B5-3D0C354B07BB}" type="datetime1">
              <a:rPr lang="en-US" smtClean="0"/>
              <a:t>6/17/26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RRF-3.1.1-22-2022-00001 Közösségorientált pedagógia: Minőségi és eredményes oktatáshoz való egyenlő hozzáférés biztosítása a hátrányos helyzetű térségekben tanuló vagy onnan származó tanulók számára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50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AED49-0D49-4C6D-8BA6-55483564097A}" type="datetime1">
              <a:rPr lang="en-US" smtClean="0"/>
              <a:t>6/17/26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RRF-3.1.1-22-2022-00001 Közösségorientált pedagógia: Minőségi és eredményes oktatáshoz való egyenlő hozzáférés biztosítása a hátrányos helyzetű térségekben tanuló vagy onnan származó tanulók számára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358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13C2-5283-4D18-AE02-EC29D3DB758B}" type="datetime1">
              <a:rPr lang="en-US" smtClean="0"/>
              <a:t>6/17/26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RRF-3.1.1-22-2022-00001 Közösségorientált pedagógia: Minőségi és eredményes oktatáshoz való egyenlő hozzáférés biztosítása a hátrányos helyzetű térségekben tanuló vagy onnan származó tanulók számára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973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2599" y="1040495"/>
            <a:ext cx="15282335" cy="4428166"/>
          </a:xfrm>
        </p:spPr>
        <p:txBody>
          <a:bodyPr anchor="b"/>
          <a:lstStyle>
            <a:lvl1pPr algn="l">
              <a:defRPr sz="10200" b="1"/>
            </a:lvl1pPr>
          </a:lstStyle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61378" y="1040503"/>
            <a:ext cx="25967868" cy="22304155"/>
          </a:xfrm>
        </p:spPr>
        <p:txBody>
          <a:bodyPr/>
          <a:lstStyle>
            <a:lvl1pPr>
              <a:defRPr sz="16300"/>
            </a:lvl1pPr>
            <a:lvl2pPr>
              <a:defRPr sz="14200"/>
            </a:lvl2pPr>
            <a:lvl3pPr>
              <a:defRPr sz="12200"/>
            </a:lvl3pPr>
            <a:lvl4pPr>
              <a:defRPr sz="10200"/>
            </a:lvl4pPr>
            <a:lvl5pPr>
              <a:defRPr sz="10200"/>
            </a:lvl5pPr>
            <a:lvl6pPr>
              <a:defRPr sz="10200"/>
            </a:lvl6pPr>
            <a:lvl7pPr>
              <a:defRPr sz="10200"/>
            </a:lvl7pPr>
            <a:lvl8pPr>
              <a:defRPr sz="10200"/>
            </a:lvl8pPr>
            <a:lvl9pPr>
              <a:defRPr sz="10200"/>
            </a:lvl9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22599" y="5468669"/>
            <a:ext cx="15282335" cy="17875989"/>
          </a:xfrm>
        </p:spPr>
        <p:txBody>
          <a:bodyPr/>
          <a:lstStyle>
            <a:lvl1pPr marL="0" indent="0">
              <a:buNone/>
              <a:defRPr sz="7100"/>
            </a:lvl1pPr>
            <a:lvl2pPr marL="2322713" indent="0">
              <a:buNone/>
              <a:defRPr sz="6100"/>
            </a:lvl2pPr>
            <a:lvl3pPr marL="4645426" indent="0">
              <a:buNone/>
              <a:defRPr sz="5100"/>
            </a:lvl3pPr>
            <a:lvl4pPr marL="6968139" indent="0">
              <a:buNone/>
              <a:defRPr sz="4600"/>
            </a:lvl4pPr>
            <a:lvl5pPr marL="9290853" indent="0">
              <a:buNone/>
              <a:defRPr sz="4600"/>
            </a:lvl5pPr>
            <a:lvl6pPr marL="11613566" indent="0">
              <a:buNone/>
              <a:defRPr sz="4600"/>
            </a:lvl6pPr>
            <a:lvl7pPr marL="13936279" indent="0">
              <a:buNone/>
              <a:defRPr sz="4600"/>
            </a:lvl7pPr>
            <a:lvl8pPr marL="16258992" indent="0">
              <a:buNone/>
              <a:defRPr sz="4600"/>
            </a:lvl8pPr>
            <a:lvl9pPr marL="18581705" indent="0">
              <a:buNone/>
              <a:defRPr sz="4600"/>
            </a:lvl9pPr>
          </a:lstStyle>
          <a:p>
            <a:pPr lvl="0"/>
            <a:r>
              <a:rPr lang="hu-H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840B0-7C48-4DE1-A75A-427994215237}" type="datetime1">
              <a:rPr lang="en-US" smtClean="0"/>
              <a:t>6/17/26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RRF-3.1.1-22-2022-00001 Közösségorientált pedagógia: Minőségi és eredményes oktatáshoz való egyenlő hozzáférés biztosítása a hátrányos helyzetű térségekben tanuló vagy onnan származó tanulók számára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431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04885" y="18293397"/>
            <a:ext cx="27871103" cy="2159642"/>
          </a:xfrm>
        </p:spPr>
        <p:txBody>
          <a:bodyPr anchor="b"/>
          <a:lstStyle>
            <a:lvl1pPr algn="l">
              <a:defRPr sz="10200" b="1"/>
            </a:lvl1pPr>
          </a:lstStyle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04885" y="2335069"/>
            <a:ext cx="27871103" cy="15680055"/>
          </a:xfrm>
        </p:spPr>
        <p:txBody>
          <a:bodyPr/>
          <a:lstStyle>
            <a:lvl1pPr marL="0" indent="0">
              <a:buNone/>
              <a:defRPr sz="16300"/>
            </a:lvl1pPr>
            <a:lvl2pPr marL="2322713" indent="0">
              <a:buNone/>
              <a:defRPr sz="14200"/>
            </a:lvl2pPr>
            <a:lvl3pPr marL="4645426" indent="0">
              <a:buNone/>
              <a:defRPr sz="12200"/>
            </a:lvl3pPr>
            <a:lvl4pPr marL="6968139" indent="0">
              <a:buNone/>
              <a:defRPr sz="10200"/>
            </a:lvl4pPr>
            <a:lvl5pPr marL="9290853" indent="0">
              <a:buNone/>
              <a:defRPr sz="10200"/>
            </a:lvl5pPr>
            <a:lvl6pPr marL="11613566" indent="0">
              <a:buNone/>
              <a:defRPr sz="10200"/>
            </a:lvl6pPr>
            <a:lvl7pPr marL="13936279" indent="0">
              <a:buNone/>
              <a:defRPr sz="10200"/>
            </a:lvl7pPr>
            <a:lvl8pPr marL="16258992" indent="0">
              <a:buNone/>
              <a:defRPr sz="10200"/>
            </a:lvl8pPr>
            <a:lvl9pPr marL="18581705" indent="0">
              <a:buNone/>
              <a:defRPr sz="10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04885" y="20453037"/>
            <a:ext cx="27871103" cy="3067048"/>
          </a:xfrm>
        </p:spPr>
        <p:txBody>
          <a:bodyPr/>
          <a:lstStyle>
            <a:lvl1pPr marL="0" indent="0">
              <a:buNone/>
              <a:defRPr sz="7100"/>
            </a:lvl1pPr>
            <a:lvl2pPr marL="2322713" indent="0">
              <a:buNone/>
              <a:defRPr sz="6100"/>
            </a:lvl2pPr>
            <a:lvl3pPr marL="4645426" indent="0">
              <a:buNone/>
              <a:defRPr sz="5100"/>
            </a:lvl3pPr>
            <a:lvl4pPr marL="6968139" indent="0">
              <a:buNone/>
              <a:defRPr sz="4600"/>
            </a:lvl4pPr>
            <a:lvl5pPr marL="9290853" indent="0">
              <a:buNone/>
              <a:defRPr sz="4600"/>
            </a:lvl5pPr>
            <a:lvl6pPr marL="11613566" indent="0">
              <a:buNone/>
              <a:defRPr sz="4600"/>
            </a:lvl6pPr>
            <a:lvl7pPr marL="13936279" indent="0">
              <a:buNone/>
              <a:defRPr sz="4600"/>
            </a:lvl7pPr>
            <a:lvl8pPr marL="16258992" indent="0">
              <a:buNone/>
              <a:defRPr sz="4600"/>
            </a:lvl8pPr>
            <a:lvl9pPr marL="18581705" indent="0">
              <a:buNone/>
              <a:defRPr sz="4600"/>
            </a:lvl9pPr>
          </a:lstStyle>
          <a:p>
            <a:pPr lvl="0"/>
            <a:r>
              <a:rPr lang="hu-H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B7458-A9AF-4AD6-8F6E-D69F3DD517BC}" type="datetime1">
              <a:rPr lang="en-US" smtClean="0"/>
              <a:t>6/17/26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RRF-3.1.1-22-2022-00001 Közösségorientált pedagógia: Minőségi és eredményes oktatáshoz való egyenlő hozzáférés biztosítása a hátrányos helyzetű térségekben tanuló vagy onnan származó tanulók számára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870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22592" y="1046551"/>
            <a:ext cx="41806654" cy="4355571"/>
          </a:xfrm>
          <a:prstGeom prst="rect">
            <a:avLst/>
          </a:prstGeom>
        </p:spPr>
        <p:txBody>
          <a:bodyPr vert="horz" lIns="464543" tIns="232271" rIns="464543" bIns="232271" rtlCol="0" anchor="ctr">
            <a:normAutofit/>
          </a:bodyPr>
          <a:lstStyle/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2592" y="6097804"/>
            <a:ext cx="41806654" cy="17246851"/>
          </a:xfrm>
          <a:prstGeom prst="rect">
            <a:avLst/>
          </a:prstGeom>
        </p:spPr>
        <p:txBody>
          <a:bodyPr vert="horz" lIns="464543" tIns="232271" rIns="464543" bIns="232271" rtlCol="0">
            <a:normAutofit/>
          </a:bodyPr>
          <a:lstStyle/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322592" y="24221816"/>
            <a:ext cx="10838762" cy="1391364"/>
          </a:xfrm>
          <a:prstGeom prst="rect">
            <a:avLst/>
          </a:prstGeom>
        </p:spPr>
        <p:txBody>
          <a:bodyPr vert="horz" lIns="464543" tIns="232271" rIns="464543" bIns="232271" rtlCol="0" anchor="ctr"/>
          <a:lstStyle>
            <a:lvl1pPr algn="l">
              <a:defRPr sz="6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FCF14-F0C7-41FD-9391-A5FFBD3AB8FA}" type="datetime1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871045" y="24221816"/>
            <a:ext cx="14709749" cy="1391364"/>
          </a:xfrm>
          <a:prstGeom prst="rect">
            <a:avLst/>
          </a:prstGeom>
        </p:spPr>
        <p:txBody>
          <a:bodyPr vert="horz" lIns="464543" tIns="232271" rIns="464543" bIns="232271" rtlCol="0" anchor="ctr"/>
          <a:lstStyle>
            <a:lvl1pPr algn="ctr">
              <a:defRPr sz="6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hu-HU"/>
              <a:t>RRF-3.1.1-22-2022-00001 Közösségorientált pedagógia: Minőségi és eredményes oktatáshoz való egyenlő hozzáférés biztosítása a hátrányos helyzetű térségekben tanuló vagy onnan származó tanulók számára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3290484" y="24221816"/>
            <a:ext cx="10838762" cy="1391364"/>
          </a:xfrm>
          <a:prstGeom prst="rect">
            <a:avLst/>
          </a:prstGeom>
        </p:spPr>
        <p:txBody>
          <a:bodyPr vert="horz" lIns="464543" tIns="232271" rIns="464543" bIns="232271" rtlCol="0" anchor="ctr"/>
          <a:lstStyle>
            <a:lvl1pPr algn="r">
              <a:defRPr sz="6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EA1CF5-0286-7A40-879A-48313EDD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594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2322713" rtl="0" eaLnBrk="1" latinLnBrk="0" hangingPunct="1">
        <a:spcBef>
          <a:spcPct val="0"/>
        </a:spcBef>
        <a:buNone/>
        <a:defRPr sz="2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42035" indent="-1742035" algn="l" defTabSz="2322713" rtl="0" eaLnBrk="1" latinLnBrk="0" hangingPunct="1">
        <a:spcBef>
          <a:spcPct val="20000"/>
        </a:spcBef>
        <a:buFont typeface="Arial"/>
        <a:buChar char="•"/>
        <a:defRPr sz="16300" kern="1200">
          <a:solidFill>
            <a:schemeClr val="tx1"/>
          </a:solidFill>
          <a:latin typeface="+mn-lt"/>
          <a:ea typeface="+mn-ea"/>
          <a:cs typeface="+mn-cs"/>
        </a:defRPr>
      </a:lvl1pPr>
      <a:lvl2pPr marL="3774409" indent="-1451696" algn="l" defTabSz="2322713" rtl="0" eaLnBrk="1" latinLnBrk="0" hangingPunct="1">
        <a:spcBef>
          <a:spcPct val="20000"/>
        </a:spcBef>
        <a:buFont typeface="Arial"/>
        <a:buChar char="–"/>
        <a:defRPr sz="14200" kern="1200">
          <a:solidFill>
            <a:schemeClr val="tx1"/>
          </a:solidFill>
          <a:latin typeface="+mn-lt"/>
          <a:ea typeface="+mn-ea"/>
          <a:cs typeface="+mn-cs"/>
        </a:defRPr>
      </a:lvl2pPr>
      <a:lvl3pPr marL="5806783" indent="-1161357" algn="l" defTabSz="2322713" rtl="0" eaLnBrk="1" latinLnBrk="0" hangingPunct="1">
        <a:spcBef>
          <a:spcPct val="20000"/>
        </a:spcBef>
        <a:buFont typeface="Arial"/>
        <a:buChar char="•"/>
        <a:defRPr sz="12200" kern="1200">
          <a:solidFill>
            <a:schemeClr val="tx1"/>
          </a:solidFill>
          <a:latin typeface="+mn-lt"/>
          <a:ea typeface="+mn-ea"/>
          <a:cs typeface="+mn-cs"/>
        </a:defRPr>
      </a:lvl3pPr>
      <a:lvl4pPr marL="8129496" indent="-1161357" algn="l" defTabSz="2322713" rtl="0" eaLnBrk="1" latinLnBrk="0" hangingPunct="1">
        <a:spcBef>
          <a:spcPct val="20000"/>
        </a:spcBef>
        <a:buFont typeface="Arial"/>
        <a:buChar char="–"/>
        <a:defRPr sz="10200" kern="1200">
          <a:solidFill>
            <a:schemeClr val="tx1"/>
          </a:solidFill>
          <a:latin typeface="+mn-lt"/>
          <a:ea typeface="+mn-ea"/>
          <a:cs typeface="+mn-cs"/>
        </a:defRPr>
      </a:lvl4pPr>
      <a:lvl5pPr marL="10452209" indent="-1161357" algn="l" defTabSz="2322713" rtl="0" eaLnBrk="1" latinLnBrk="0" hangingPunct="1">
        <a:spcBef>
          <a:spcPct val="20000"/>
        </a:spcBef>
        <a:buFont typeface="Arial"/>
        <a:buChar char="»"/>
        <a:defRPr sz="10200" kern="1200">
          <a:solidFill>
            <a:schemeClr val="tx1"/>
          </a:solidFill>
          <a:latin typeface="+mn-lt"/>
          <a:ea typeface="+mn-ea"/>
          <a:cs typeface="+mn-cs"/>
        </a:defRPr>
      </a:lvl5pPr>
      <a:lvl6pPr marL="12774922" indent="-1161357" algn="l" defTabSz="2322713" rtl="0" eaLnBrk="1" latinLnBrk="0" hangingPunct="1">
        <a:spcBef>
          <a:spcPct val="20000"/>
        </a:spcBef>
        <a:buFont typeface="Arial"/>
        <a:buChar char="•"/>
        <a:defRPr sz="10200" kern="1200">
          <a:solidFill>
            <a:schemeClr val="tx1"/>
          </a:solidFill>
          <a:latin typeface="+mn-lt"/>
          <a:ea typeface="+mn-ea"/>
          <a:cs typeface="+mn-cs"/>
        </a:defRPr>
      </a:lvl6pPr>
      <a:lvl7pPr marL="15097636" indent="-1161357" algn="l" defTabSz="2322713" rtl="0" eaLnBrk="1" latinLnBrk="0" hangingPunct="1">
        <a:spcBef>
          <a:spcPct val="20000"/>
        </a:spcBef>
        <a:buFont typeface="Arial"/>
        <a:buChar char="•"/>
        <a:defRPr sz="10200" kern="1200">
          <a:solidFill>
            <a:schemeClr val="tx1"/>
          </a:solidFill>
          <a:latin typeface="+mn-lt"/>
          <a:ea typeface="+mn-ea"/>
          <a:cs typeface="+mn-cs"/>
        </a:defRPr>
      </a:lvl7pPr>
      <a:lvl8pPr marL="17420349" indent="-1161357" algn="l" defTabSz="2322713" rtl="0" eaLnBrk="1" latinLnBrk="0" hangingPunct="1">
        <a:spcBef>
          <a:spcPct val="20000"/>
        </a:spcBef>
        <a:buFont typeface="Arial"/>
        <a:buChar char="•"/>
        <a:defRPr sz="10200" kern="1200">
          <a:solidFill>
            <a:schemeClr val="tx1"/>
          </a:solidFill>
          <a:latin typeface="+mn-lt"/>
          <a:ea typeface="+mn-ea"/>
          <a:cs typeface="+mn-cs"/>
        </a:defRPr>
      </a:lvl8pPr>
      <a:lvl9pPr marL="19743062" indent="-1161357" algn="l" defTabSz="2322713" rtl="0" eaLnBrk="1" latinLnBrk="0" hangingPunct="1">
        <a:spcBef>
          <a:spcPct val="20000"/>
        </a:spcBef>
        <a:buFont typeface="Arial"/>
        <a:buChar char="•"/>
        <a:defRPr sz="10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322713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1pPr>
      <a:lvl2pPr marL="2322713" algn="l" defTabSz="2322713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2pPr>
      <a:lvl3pPr marL="4645426" algn="l" defTabSz="2322713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3pPr>
      <a:lvl4pPr marL="6968139" algn="l" defTabSz="2322713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290853" algn="l" defTabSz="2322713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613566" algn="l" defTabSz="2322713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936279" algn="l" defTabSz="2322713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6258992" algn="l" defTabSz="2322713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8581705" algn="l" defTabSz="2322713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12.jpeg"/><Relationship Id="rId7" Type="http://schemas.openxmlformats.org/officeDocument/2006/relationships/diagramData" Target="../diagrams/data1.xml"/><Relationship Id="rId12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11" Type="http://schemas.microsoft.com/office/2007/relationships/diagramDrawing" Target="../diagrams/drawing1.xml"/><Relationship Id="rId5" Type="http://schemas.openxmlformats.org/officeDocument/2006/relationships/image" Target="../media/image14.jpeg"/><Relationship Id="rId10" Type="http://schemas.openxmlformats.org/officeDocument/2006/relationships/diagramColors" Target="../diagrams/colors1.xml"/><Relationship Id="rId4" Type="http://schemas.openxmlformats.org/officeDocument/2006/relationships/image" Target="../media/image13.jpeg"/><Relationship Id="rId9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lap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6451838" cy="261334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554947" y="6805064"/>
            <a:ext cx="25341943" cy="7394051"/>
          </a:xfrm>
          <a:prstGeom prst="rect">
            <a:avLst/>
          </a:prstGeom>
          <a:noFill/>
        </p:spPr>
        <p:txBody>
          <a:bodyPr wrap="square" lIns="464543" tIns="232271" rIns="464543" bIns="232271" rtlCol="0">
            <a:spAutoFit/>
          </a:bodyPr>
          <a:lstStyle/>
          <a:p>
            <a:pPr algn="ctr"/>
            <a:r>
              <a:rPr lang="hu-HU" sz="1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Szociális Naperőmű program</a:t>
            </a:r>
            <a:br>
              <a:rPr lang="hu-HU" sz="1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1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br>
              <a:rPr lang="hu-HU" sz="1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1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zöld fűtés támogatás</a:t>
            </a:r>
            <a:endParaRPr lang="en-US" sz="15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404154" y="17954781"/>
            <a:ext cx="18740492" cy="1484741"/>
          </a:xfrm>
          <a:prstGeom prst="rect">
            <a:avLst/>
          </a:prstGeom>
          <a:noFill/>
        </p:spPr>
        <p:txBody>
          <a:bodyPr wrap="square" lIns="464543" tIns="232271" rIns="464543" bIns="232271" rtlCol="0">
            <a:spAutoFit/>
          </a:bodyPr>
          <a:lstStyle/>
          <a:p>
            <a:pPr algn="ctr"/>
            <a:r>
              <a:rPr lang="hu-HU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Moravcsik László energetika szakterületi vezető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069275" y="14629010"/>
            <a:ext cx="23410250" cy="1869462"/>
          </a:xfrm>
          <a:prstGeom prst="rect">
            <a:avLst/>
          </a:prstGeom>
          <a:noFill/>
        </p:spPr>
        <p:txBody>
          <a:bodyPr wrap="square" lIns="464543" tIns="232271" rIns="464543" bIns="232271" rtlCol="0">
            <a:spAutoFit/>
          </a:bodyPr>
          <a:lstStyle/>
          <a:p>
            <a:pPr algn="ctr"/>
            <a:r>
              <a:rPr lang="hu-HU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RRF Zárókonferencia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" y="-1"/>
            <a:ext cx="46451838" cy="5341154"/>
          </a:xfrm>
          <a:prstGeom prst="rect">
            <a:avLst/>
          </a:prstGeom>
        </p:spPr>
      </p:pic>
      <p:pic>
        <p:nvPicPr>
          <p:cNvPr id="3" name="Kép 2" descr="A képen Grafika, szív látható&#10;&#10;Automatikusan generált leírás">
            <a:extLst>
              <a:ext uri="{FF2B5EF4-FFF2-40B4-BE49-F238E27FC236}">
                <a16:creationId xmlns:a16="http://schemas.microsoft.com/office/drawing/2014/main" id="{9E5EBFAC-5090-1B78-5CC4-12FD9C7CD8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32973" y="22380574"/>
            <a:ext cx="5828582" cy="2028733"/>
          </a:xfrm>
          <a:prstGeom prst="rect">
            <a:avLst/>
          </a:prstGeom>
        </p:spPr>
      </p:pic>
      <p:pic>
        <p:nvPicPr>
          <p:cNvPr id="4" name="Kép 3" descr="A képen Betűtípus, szimbólum, embléma, szöveg látható&#10;&#10;Automatikusan generált leírás">
            <a:extLst>
              <a:ext uri="{FF2B5EF4-FFF2-40B4-BE49-F238E27FC236}">
                <a16:creationId xmlns:a16="http://schemas.microsoft.com/office/drawing/2014/main" id="{D506F3D3-2566-7D17-FB34-21F5185C3A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98923" y="22695425"/>
            <a:ext cx="7772400" cy="1399032"/>
          </a:xfrm>
          <a:prstGeom prst="rect">
            <a:avLst/>
          </a:prstGeom>
        </p:spPr>
      </p:pic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E67FDEC-D046-A311-6875-012C6F460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5427" y="22115641"/>
            <a:ext cx="19288973" cy="3269845"/>
          </a:xfrm>
        </p:spPr>
        <p:txBody>
          <a:bodyPr/>
          <a:lstStyle/>
          <a:p>
            <a:pPr algn="l"/>
            <a:endParaRPr lang="hu-HU" sz="5400" dirty="0"/>
          </a:p>
          <a:p>
            <a:pPr algn="l"/>
            <a:r>
              <a:rPr lang="hu-H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RRF-3.4.1-22-2022-00001 Közösségi megújuló energiatermelés és felhasználás</a:t>
            </a:r>
          </a:p>
          <a:p>
            <a:pPr algn="l"/>
            <a:endParaRPr lang="hu-H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hu-H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Magyar Máltai Szeretetszolgálat Alapítvány</a:t>
            </a:r>
          </a:p>
          <a:p>
            <a:pPr algn="l"/>
            <a:r>
              <a:rPr lang="hu-H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1125 Budapest, Szarvas Gábor út 58-60.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5798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3271954" y="2024026"/>
            <a:ext cx="19907930" cy="1876526"/>
          </a:xfrm>
          <a:prstGeom prst="rect">
            <a:avLst/>
          </a:prstGeom>
          <a:noFill/>
        </p:spPr>
        <p:txBody>
          <a:bodyPr wrap="square" lIns="464543" tIns="232271" rIns="464543" bIns="232271" rtlCol="0">
            <a:spAutoFit/>
          </a:bodyPr>
          <a:lstStyle/>
          <a:p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Felzárkózó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települések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program (300)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DE1DD257-7FD4-538F-F500-10FF57026A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721" y="0"/>
            <a:ext cx="37499313" cy="26177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482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651886" y="1796475"/>
            <a:ext cx="11148065" cy="1869462"/>
          </a:xfrm>
          <a:prstGeom prst="rect">
            <a:avLst/>
          </a:prstGeom>
          <a:noFill/>
        </p:spPr>
        <p:txBody>
          <a:bodyPr wrap="square" lIns="464543" tIns="232271" rIns="464543" bIns="232271" rtlCol="0">
            <a:spAutoFit/>
          </a:bodyPr>
          <a:lstStyle/>
          <a:p>
            <a:pPr algn="ctr"/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Egy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fontos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elv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42399" y="4241599"/>
            <a:ext cx="41355521" cy="3177512"/>
          </a:xfrm>
          <a:prstGeom prst="rect">
            <a:avLst/>
          </a:prstGeom>
          <a:noFill/>
        </p:spPr>
        <p:txBody>
          <a:bodyPr wrap="square" lIns="464543" tIns="232271" rIns="464543" bIns="232271" rtlCol="0">
            <a:spAutoFit/>
          </a:bodyPr>
          <a:lstStyle/>
          <a:p>
            <a:pPr algn="ctr"/>
            <a:r>
              <a:rPr lang="en-GB" sz="8800" dirty="0"/>
              <a:t>A </a:t>
            </a:r>
            <a:r>
              <a:rPr lang="en-GB" sz="8800" dirty="0" err="1"/>
              <a:t>felzárkózás</a:t>
            </a:r>
            <a:r>
              <a:rPr lang="en-GB" sz="8800" dirty="0"/>
              <a:t> </a:t>
            </a:r>
            <a:r>
              <a:rPr lang="en-GB" sz="8800" dirty="0" err="1"/>
              <a:t>csak</a:t>
            </a:r>
            <a:r>
              <a:rPr lang="en-GB" sz="8800" dirty="0"/>
              <a:t> </a:t>
            </a:r>
            <a:r>
              <a:rPr lang="en-GB" sz="8800" dirty="0" err="1"/>
              <a:t>akkor</a:t>
            </a:r>
            <a:r>
              <a:rPr lang="en-GB" sz="8800" dirty="0"/>
              <a:t> </a:t>
            </a:r>
            <a:r>
              <a:rPr lang="en-GB" sz="8800" dirty="0" err="1"/>
              <a:t>lehetséges</a:t>
            </a:r>
            <a:r>
              <a:rPr lang="en-GB" sz="8800" dirty="0"/>
              <a:t>, ha </a:t>
            </a:r>
            <a:r>
              <a:rPr lang="en-GB" sz="8800" dirty="0" err="1"/>
              <a:t>ezeken</a:t>
            </a:r>
            <a:r>
              <a:rPr lang="en-GB" sz="8800" dirty="0"/>
              <a:t> a </a:t>
            </a:r>
            <a:r>
              <a:rPr lang="en-GB" sz="8800" dirty="0" err="1"/>
              <a:t>településeken</a:t>
            </a:r>
            <a:r>
              <a:rPr lang="en-GB" sz="8800" dirty="0"/>
              <a:t> </a:t>
            </a:r>
            <a:r>
              <a:rPr lang="en-GB" sz="8800" dirty="0" err="1"/>
              <a:t>gyorsabban</a:t>
            </a:r>
            <a:r>
              <a:rPr lang="en-GB" sz="8800" dirty="0"/>
              <a:t> </a:t>
            </a:r>
            <a:r>
              <a:rPr lang="en-GB" sz="8800" dirty="0" err="1"/>
              <a:t>haladunk</a:t>
            </a:r>
            <a:r>
              <a:rPr lang="en-GB" sz="8800" dirty="0"/>
              <a:t>, mint a </a:t>
            </a:r>
            <a:r>
              <a:rPr lang="en-GB" sz="8800" dirty="0" err="1"/>
              <a:t>többiben</a:t>
            </a:r>
            <a:r>
              <a:rPr lang="en-GB" sz="7200" dirty="0"/>
              <a:t>.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8C6C4107-1313-576E-23D6-C7FA528CF4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917" y="7329066"/>
            <a:ext cx="19321311" cy="12894872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76ED7E21-9A16-EC07-776A-9E309BB0BD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76612" y="7329066"/>
            <a:ext cx="19321311" cy="12894872"/>
          </a:xfrm>
          <a:prstGeom prst="rect">
            <a:avLst/>
          </a:prstGeom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87DB45C3-D129-B9A0-4ECF-F3DA5E92DF10}"/>
              </a:ext>
            </a:extLst>
          </p:cNvPr>
          <p:cNvSpPr txBox="1"/>
          <p:nvPr/>
        </p:nvSpPr>
        <p:spPr>
          <a:xfrm>
            <a:off x="4452986" y="21891826"/>
            <a:ext cx="35244483" cy="14927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800" dirty="0"/>
              <a:t>Okos </a:t>
            </a:r>
            <a:r>
              <a:rPr lang="en-GB" sz="8800" dirty="0" err="1"/>
              <a:t>módon</a:t>
            </a:r>
            <a:r>
              <a:rPr lang="en-GB" sz="8800" dirty="0"/>
              <a:t> </a:t>
            </a:r>
            <a:r>
              <a:rPr lang="en-GB" sz="8800" dirty="0" err="1"/>
              <a:t>kell</a:t>
            </a:r>
            <a:r>
              <a:rPr lang="en-GB" sz="8800" dirty="0"/>
              <a:t> </a:t>
            </a:r>
            <a:r>
              <a:rPr lang="en-GB" sz="8800" dirty="0" err="1"/>
              <a:t>fejlődnie</a:t>
            </a:r>
            <a:r>
              <a:rPr lang="en-GB" sz="8800" dirty="0"/>
              <a:t>, </a:t>
            </a:r>
            <a:r>
              <a:rPr lang="en-GB" sz="8800" dirty="0" err="1"/>
              <a:t>amely</a:t>
            </a:r>
            <a:r>
              <a:rPr lang="en-GB" sz="8800" dirty="0"/>
              <a:t> </a:t>
            </a:r>
            <a:r>
              <a:rPr lang="en-GB" sz="8800" dirty="0" err="1"/>
              <a:t>illeszkedik</a:t>
            </a:r>
            <a:r>
              <a:rPr lang="en-GB" sz="8800" dirty="0"/>
              <a:t> a </a:t>
            </a:r>
            <a:r>
              <a:rPr lang="en-GB" sz="8800" dirty="0" err="1"/>
              <a:t>jelenlegi</a:t>
            </a:r>
            <a:r>
              <a:rPr lang="en-GB" sz="8800" dirty="0"/>
              <a:t> </a:t>
            </a:r>
            <a:r>
              <a:rPr lang="en-GB" sz="8800" dirty="0" err="1"/>
              <a:t>körülményekhez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635933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018799" y="778670"/>
            <a:ext cx="19907930" cy="1876526"/>
          </a:xfrm>
          <a:prstGeom prst="rect">
            <a:avLst/>
          </a:prstGeom>
          <a:noFill/>
        </p:spPr>
        <p:txBody>
          <a:bodyPr wrap="square" lIns="464543" tIns="232271" rIns="464543" bIns="232271" rtlCol="0">
            <a:spAutoFit/>
          </a:bodyPr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Mik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ezek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körülmények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15881" y="3955207"/>
            <a:ext cx="20334448" cy="4593284"/>
          </a:xfrm>
          <a:prstGeom prst="rect">
            <a:avLst/>
          </a:prstGeom>
          <a:noFill/>
        </p:spPr>
        <p:txBody>
          <a:bodyPr wrap="square" lIns="464543" tIns="232271" rIns="464543" bIns="232271" rtlCol="0">
            <a:spAutoFit/>
          </a:bodyPr>
          <a:lstStyle/>
          <a:p>
            <a:pPr indent="-1428750" algn="just">
              <a:tabLst>
                <a:tab pos="2103438" algn="l"/>
              </a:tabLst>
            </a:pPr>
            <a:r>
              <a:rPr lang="en-GB" sz="72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300 </a:t>
            </a:r>
            <a:r>
              <a:rPr lang="en-GB" sz="72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ezren</a:t>
            </a:r>
            <a:r>
              <a:rPr lang="en-GB" sz="72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72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élnek</a:t>
            </a:r>
            <a:r>
              <a:rPr lang="en-GB" sz="72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72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ezekben</a:t>
            </a:r>
            <a:r>
              <a:rPr lang="en-GB" sz="72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72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falvakban</a:t>
            </a:r>
            <a:r>
              <a:rPr lang="en-GB" sz="72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190 </a:t>
            </a:r>
            <a:r>
              <a:rPr lang="en-GB" sz="72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ezren</a:t>
            </a:r>
            <a:r>
              <a:rPr lang="en-GB" sz="72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72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szegregált</a:t>
            </a:r>
            <a:r>
              <a:rPr lang="en-GB" sz="72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72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területen</a:t>
            </a:r>
            <a:r>
              <a:rPr lang="en-GB" sz="72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n-GB" sz="72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lakások</a:t>
            </a:r>
            <a:r>
              <a:rPr lang="en-GB" sz="72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23%-</a:t>
            </a:r>
            <a:r>
              <a:rPr lang="en-GB" sz="72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ában</a:t>
            </a:r>
            <a:r>
              <a:rPr lang="en-GB" sz="72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72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nincs</a:t>
            </a:r>
            <a:r>
              <a:rPr lang="en-GB" sz="72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72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fürdőszoba</a:t>
            </a:r>
            <a:r>
              <a:rPr lang="en-GB" sz="72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72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és</a:t>
            </a:r>
            <a:r>
              <a:rPr lang="en-GB" sz="72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72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vezetékes</a:t>
            </a:r>
            <a:r>
              <a:rPr lang="en-GB" sz="72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72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víz</a:t>
            </a:r>
            <a:r>
              <a:rPr lang="en-GB" sz="72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428750" indent="-1428750" algn="just">
              <a:tabLst>
                <a:tab pos="2103438" algn="l"/>
              </a:tabLst>
            </a:pPr>
            <a:endParaRPr lang="en-US" sz="5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15881" y="12166746"/>
            <a:ext cx="20334448" cy="1577074"/>
          </a:xfrm>
          <a:prstGeom prst="rect">
            <a:avLst/>
          </a:prstGeom>
          <a:noFill/>
        </p:spPr>
        <p:txBody>
          <a:bodyPr wrap="square" lIns="464543" tIns="232271" rIns="464543" bIns="232271" rtlCol="0">
            <a:spAutoFit/>
          </a:bodyPr>
          <a:lstStyle/>
          <a:p>
            <a:r>
              <a:rPr lang="en-GB" sz="72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Gyakori</a:t>
            </a:r>
            <a:r>
              <a:rPr lang="en-GB" sz="72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72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jogszerűtlen</a:t>
            </a:r>
            <a:r>
              <a:rPr lang="en-GB" sz="72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72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áramvételezés</a:t>
            </a:r>
            <a:r>
              <a:rPr lang="en-GB" sz="72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15882" y="18939149"/>
            <a:ext cx="20334447" cy="4901061"/>
          </a:xfrm>
          <a:prstGeom prst="rect">
            <a:avLst/>
          </a:prstGeom>
          <a:noFill/>
        </p:spPr>
        <p:txBody>
          <a:bodyPr wrap="square" lIns="464543" tIns="232271" rIns="464543" bIns="232271" rtlCol="0">
            <a:spAutoFit/>
          </a:bodyPr>
          <a:lstStyle/>
          <a:p>
            <a:pPr algn="just"/>
            <a:r>
              <a:rPr lang="hu-HU" sz="72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legtöbb településen nincs gáz, az egyedi fűtés a legelterjedtebb, ezek általában alacsony hatásfokú kályhák. A fa és a szén a fűtőanyag, és sajnos veszélyes hulladék is.</a:t>
            </a: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51693288-65E3-9469-C769-5DB42540CF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972" y="0"/>
            <a:ext cx="12272866" cy="8263730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D9126F3A-994B-46F3-73B5-4D58FACB00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972" y="8495975"/>
            <a:ext cx="12272866" cy="9204650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8EFCD8E3-F9A7-D821-A64B-BFBE82266A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973" y="17779205"/>
            <a:ext cx="12382137" cy="8263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84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3424354" y="1538991"/>
            <a:ext cx="19907930" cy="1876526"/>
          </a:xfrm>
          <a:prstGeom prst="rect">
            <a:avLst/>
          </a:prstGeom>
          <a:noFill/>
        </p:spPr>
        <p:txBody>
          <a:bodyPr wrap="square" lIns="464543" tIns="232271" rIns="464543" bIns="232271" rtlCol="0">
            <a:spAutoFit/>
          </a:bodyPr>
          <a:lstStyle/>
          <a:p>
            <a:pPr algn="ctr"/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kísérleti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modell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lépései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E28D4527-F224-5F9C-C844-DE5F77ADA288}"/>
              </a:ext>
            </a:extLst>
          </p:cNvPr>
          <p:cNvSpPr txBox="1"/>
          <p:nvPr/>
        </p:nvSpPr>
        <p:spPr>
          <a:xfrm>
            <a:off x="15101514" y="1363481"/>
            <a:ext cx="15622326" cy="3049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50BB4EF7-E36B-7233-9E05-C0612C91C5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3960" y="-191506"/>
            <a:ext cx="9087878" cy="6065171"/>
          </a:xfrm>
          <a:prstGeom prst="rect">
            <a:avLst/>
          </a:prstGeom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EEC75E4F-4929-F352-085F-2F95FFE9DD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800931" cy="5873665"/>
          </a:xfrm>
          <a:prstGeom prst="rect">
            <a:avLst/>
          </a:prstGeom>
        </p:spPr>
      </p:pic>
      <p:pic>
        <p:nvPicPr>
          <p:cNvPr id="15" name="Kép 14">
            <a:extLst>
              <a:ext uri="{FF2B5EF4-FFF2-40B4-BE49-F238E27FC236}">
                <a16:creationId xmlns:a16="http://schemas.microsoft.com/office/drawing/2014/main" id="{6D90D8F6-5E12-0CA1-F4A0-98DF249022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073622"/>
            <a:ext cx="9079836" cy="6059803"/>
          </a:xfrm>
          <a:prstGeom prst="rect">
            <a:avLst/>
          </a:prstGeom>
        </p:spPr>
      </p:pic>
      <p:pic>
        <p:nvPicPr>
          <p:cNvPr id="16" name="Kép 15">
            <a:extLst>
              <a:ext uri="{FF2B5EF4-FFF2-40B4-BE49-F238E27FC236}">
                <a16:creationId xmlns:a16="http://schemas.microsoft.com/office/drawing/2014/main" id="{FD8D1F04-6AA9-8C4E-3682-317823D6D0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7014" y="10363200"/>
            <a:ext cx="9087877" cy="6065170"/>
          </a:xfrm>
          <a:prstGeom prst="rect">
            <a:avLst/>
          </a:prstGeom>
        </p:spPr>
      </p:pic>
      <p:pic>
        <p:nvPicPr>
          <p:cNvPr id="18" name="Kép 17">
            <a:extLst>
              <a:ext uri="{FF2B5EF4-FFF2-40B4-BE49-F238E27FC236}">
                <a16:creationId xmlns:a16="http://schemas.microsoft.com/office/drawing/2014/main" id="{DBB177AD-B445-427C-FE85-0FB2CE1C761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0718" y="20068254"/>
            <a:ext cx="9079836" cy="6065171"/>
          </a:xfrm>
          <a:prstGeom prst="rect">
            <a:avLst/>
          </a:prstGeom>
        </p:spPr>
      </p:pic>
      <p:graphicFrame>
        <p:nvGraphicFramePr>
          <p:cNvPr id="21" name="Szövegdoboz 4">
            <a:extLst>
              <a:ext uri="{FF2B5EF4-FFF2-40B4-BE49-F238E27FC236}">
                <a16:creationId xmlns:a16="http://schemas.microsoft.com/office/drawing/2014/main" id="{9684BB03-0672-7679-49F4-446CA6FE51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602197"/>
              </p:ext>
            </p:extLst>
          </p:nvPr>
        </p:nvGraphicFramePr>
        <p:xfrm>
          <a:off x="9079836" y="2011681"/>
          <a:ext cx="27718273" cy="23408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9" name="Kép 18">
            <a:extLst>
              <a:ext uri="{FF2B5EF4-FFF2-40B4-BE49-F238E27FC236}">
                <a16:creationId xmlns:a16="http://schemas.microsoft.com/office/drawing/2014/main" id="{0A799604-0BA2-5442-05A7-9B7A82D36DA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53309"/>
            <a:ext cx="9079836" cy="60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57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13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51837" cy="261334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1" name="Freeform: Shape 15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0"/>
            <a:ext cx="18360091" cy="26133425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2" name="Freeform: Shape 17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18331853" cy="26133425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69043" y="4425259"/>
            <a:ext cx="13726518" cy="172480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5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Első kísérleti program Tiszabőn</a:t>
            </a:r>
            <a:endParaRPr lang="en-US" sz="15200" b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3" name="Rectangle 19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742618"/>
            <a:ext cx="487744" cy="26830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10" name="Szövegdoboz 2">
            <a:extLst>
              <a:ext uri="{FF2B5EF4-FFF2-40B4-BE49-F238E27FC236}">
                <a16:creationId xmlns:a16="http://schemas.microsoft.com/office/drawing/2014/main" id="{AF8B4A8F-31A6-29CA-B7A0-5038B7F4F7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558802"/>
              </p:ext>
            </p:extLst>
          </p:nvPr>
        </p:nvGraphicFramePr>
        <p:xfrm>
          <a:off x="20206549" y="2578497"/>
          <a:ext cx="24247859" cy="210112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6299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612" y="0"/>
            <a:ext cx="46440225" cy="261334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0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63822" y="4264233"/>
            <a:ext cx="17602084" cy="1760495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F57DBED3-B263-63B6-9502-BDB47498E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1822" y="5322278"/>
            <a:ext cx="12346412" cy="15488868"/>
          </a:xfrm>
        </p:spPr>
        <p:txBody>
          <a:bodyPr>
            <a:normAutofit/>
          </a:bodyPr>
          <a:lstStyle/>
          <a:p>
            <a:r>
              <a:rPr lang="hu-HU" sz="20700">
                <a:solidFill>
                  <a:srgbClr val="FFFFFF"/>
                </a:solidFill>
              </a:rPr>
              <a:t>Az eredmény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33085199" y="3586383"/>
            <a:ext cx="11383973" cy="11385832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67306" y="18218678"/>
            <a:ext cx="2080655" cy="208099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artalom helye 2">
            <a:extLst>
              <a:ext uri="{FF2B5EF4-FFF2-40B4-BE49-F238E27FC236}">
                <a16:creationId xmlns:a16="http://schemas.microsoft.com/office/drawing/2014/main" id="{D3E0D715-6B0E-C956-CCA9-89FF543F34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60422" y="5815174"/>
            <a:ext cx="21093817" cy="1499597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9000"/>
              <a:t>70 </a:t>
            </a:r>
            <a:r>
              <a:rPr lang="en-GB" sz="9000" err="1"/>
              <a:t>család</a:t>
            </a:r>
            <a:r>
              <a:rPr lang="en-GB" sz="9000"/>
              <a:t>, </a:t>
            </a:r>
            <a:r>
              <a:rPr lang="en-GB" sz="9000" err="1"/>
              <a:t>közel</a:t>
            </a:r>
            <a:r>
              <a:rPr lang="en-GB" sz="9000"/>
              <a:t> 150 </a:t>
            </a:r>
            <a:r>
              <a:rPr lang="en-GB" sz="9000" err="1"/>
              <a:t>gyermek</a:t>
            </a:r>
            <a:r>
              <a:rPr lang="en-GB" sz="9000"/>
              <a:t> </a:t>
            </a:r>
            <a:r>
              <a:rPr lang="en-GB" sz="9000" err="1"/>
              <a:t>élvezhette</a:t>
            </a:r>
            <a:r>
              <a:rPr lang="en-GB" sz="9000"/>
              <a:t> a </a:t>
            </a:r>
            <a:r>
              <a:rPr lang="en-GB" sz="9000" err="1"/>
              <a:t>meleg</a:t>
            </a:r>
            <a:r>
              <a:rPr lang="en-GB" sz="9000"/>
              <a:t>, </a:t>
            </a:r>
            <a:r>
              <a:rPr lang="en-GB" sz="9000" err="1"/>
              <a:t>biztonságos</a:t>
            </a:r>
            <a:r>
              <a:rPr lang="en-GB" sz="9000"/>
              <a:t> </a:t>
            </a:r>
            <a:r>
              <a:rPr lang="en-GB" sz="9000" err="1"/>
              <a:t>és</a:t>
            </a:r>
            <a:r>
              <a:rPr lang="en-GB" sz="9000"/>
              <a:t> </a:t>
            </a:r>
            <a:r>
              <a:rPr lang="en-GB" sz="9000" err="1"/>
              <a:t>egészséges</a:t>
            </a:r>
            <a:r>
              <a:rPr lang="en-GB" sz="9000"/>
              <a:t> </a:t>
            </a:r>
            <a:r>
              <a:rPr lang="en-GB" sz="9000" err="1"/>
              <a:t>szobát</a:t>
            </a:r>
            <a:r>
              <a:rPr lang="en-GB" sz="9000"/>
              <a:t>.</a:t>
            </a:r>
          </a:p>
          <a:p>
            <a:pPr>
              <a:lnSpc>
                <a:spcPct val="90000"/>
              </a:lnSpc>
            </a:pPr>
            <a:r>
              <a:rPr lang="en-GB" sz="9000"/>
              <a:t>A </a:t>
            </a:r>
            <a:r>
              <a:rPr lang="en-GB" sz="9000" err="1"/>
              <a:t>projekt</a:t>
            </a:r>
            <a:r>
              <a:rPr lang="en-GB" sz="9000"/>
              <a:t> 100%-</a:t>
            </a:r>
            <a:r>
              <a:rPr lang="en-GB" sz="9000" err="1"/>
              <a:t>osan</a:t>
            </a:r>
            <a:r>
              <a:rPr lang="en-GB" sz="9000"/>
              <a:t> </a:t>
            </a:r>
            <a:r>
              <a:rPr lang="en-GB" sz="9000" err="1"/>
              <a:t>céloz</a:t>
            </a:r>
            <a:r>
              <a:rPr lang="en-GB" sz="9000"/>
              <a:t>, a </a:t>
            </a:r>
            <a:r>
              <a:rPr lang="en-GB" sz="9000" err="1"/>
              <a:t>juttatás</a:t>
            </a:r>
            <a:r>
              <a:rPr lang="en-GB" sz="9000"/>
              <a:t> </a:t>
            </a:r>
            <a:r>
              <a:rPr lang="en-GB" sz="9000" err="1"/>
              <a:t>más</a:t>
            </a:r>
            <a:r>
              <a:rPr lang="en-GB" sz="9000"/>
              <a:t> </a:t>
            </a:r>
            <a:r>
              <a:rPr lang="en-GB" sz="9000" err="1"/>
              <a:t>célra</a:t>
            </a:r>
            <a:r>
              <a:rPr lang="en-GB" sz="9000"/>
              <a:t> </a:t>
            </a:r>
            <a:r>
              <a:rPr lang="en-GB" sz="9000" err="1"/>
              <a:t>nem</a:t>
            </a:r>
            <a:r>
              <a:rPr lang="en-GB" sz="9000"/>
              <a:t> </a:t>
            </a:r>
            <a:r>
              <a:rPr lang="en-GB" sz="9000" err="1"/>
              <a:t>használható</a:t>
            </a:r>
            <a:r>
              <a:rPr lang="en-GB" sz="9000"/>
              <a:t> </a:t>
            </a:r>
            <a:r>
              <a:rPr lang="en-GB" sz="9000" err="1"/>
              <a:t>fel</a:t>
            </a:r>
            <a:r>
              <a:rPr lang="en-GB" sz="9000"/>
              <a:t>.</a:t>
            </a:r>
          </a:p>
          <a:p>
            <a:pPr>
              <a:lnSpc>
                <a:spcPct val="90000"/>
              </a:lnSpc>
            </a:pPr>
            <a:r>
              <a:rPr lang="en-GB" sz="9000"/>
              <a:t>Az </a:t>
            </a:r>
            <a:r>
              <a:rPr lang="en-GB" sz="9000" err="1"/>
              <a:t>előre</a:t>
            </a:r>
            <a:r>
              <a:rPr lang="en-GB" sz="9000"/>
              <a:t> </a:t>
            </a:r>
            <a:r>
              <a:rPr lang="en-GB" sz="9000" err="1"/>
              <a:t>fizetős</a:t>
            </a:r>
            <a:r>
              <a:rPr lang="en-GB" sz="9000"/>
              <a:t> </a:t>
            </a:r>
            <a:r>
              <a:rPr lang="en-GB" sz="9000" err="1"/>
              <a:t>mérőórák</a:t>
            </a:r>
            <a:r>
              <a:rPr lang="en-GB" sz="9000"/>
              <a:t> </a:t>
            </a:r>
            <a:r>
              <a:rPr lang="en-GB" sz="9000" err="1"/>
              <a:t>növelik</a:t>
            </a:r>
            <a:r>
              <a:rPr lang="en-GB" sz="9000"/>
              <a:t> a </a:t>
            </a:r>
            <a:r>
              <a:rPr lang="en-GB" sz="9000" err="1"/>
              <a:t>családok</a:t>
            </a:r>
            <a:r>
              <a:rPr lang="en-GB" sz="9000"/>
              <a:t> </a:t>
            </a:r>
            <a:r>
              <a:rPr lang="en-GB" sz="9000" err="1"/>
              <a:t>energiatudatosságát</a:t>
            </a:r>
            <a:endParaRPr lang="en-GB" sz="9000"/>
          </a:p>
          <a:p>
            <a:pPr>
              <a:lnSpc>
                <a:spcPct val="90000"/>
              </a:lnSpc>
            </a:pPr>
            <a:r>
              <a:rPr lang="en-GB" sz="9000"/>
              <a:t>Az </a:t>
            </a:r>
            <a:r>
              <a:rPr lang="en-GB" sz="9000" err="1"/>
              <a:t>illegális</a:t>
            </a:r>
            <a:r>
              <a:rPr lang="en-GB" sz="9000"/>
              <a:t> </a:t>
            </a:r>
            <a:r>
              <a:rPr lang="en-GB" sz="9000" err="1"/>
              <a:t>árambeszerzés</a:t>
            </a:r>
            <a:r>
              <a:rPr lang="en-GB" sz="9000"/>
              <a:t> </a:t>
            </a:r>
            <a:r>
              <a:rPr lang="en-GB" sz="9000" err="1"/>
              <a:t>leállt</a:t>
            </a:r>
            <a:endParaRPr lang="en-GB" sz="9000"/>
          </a:p>
          <a:p>
            <a:pPr>
              <a:lnSpc>
                <a:spcPct val="90000"/>
              </a:lnSpc>
            </a:pPr>
            <a:r>
              <a:rPr lang="en-GB" sz="9000"/>
              <a:t>A </a:t>
            </a:r>
            <a:r>
              <a:rPr lang="en-GB" sz="9000" err="1"/>
              <a:t>többlet</a:t>
            </a:r>
            <a:r>
              <a:rPr lang="en-GB" sz="9000"/>
              <a:t> </a:t>
            </a:r>
            <a:r>
              <a:rPr lang="en-GB" sz="9000" err="1"/>
              <a:t>villamosenergia-fogyasztás</a:t>
            </a:r>
            <a:r>
              <a:rPr lang="en-GB" sz="9000"/>
              <a:t> </a:t>
            </a:r>
            <a:r>
              <a:rPr lang="en-GB" sz="9000" err="1"/>
              <a:t>forrása</a:t>
            </a:r>
            <a:r>
              <a:rPr lang="en-GB" sz="9000"/>
              <a:t> </a:t>
            </a:r>
            <a:r>
              <a:rPr lang="en-GB" sz="9000" err="1"/>
              <a:t>megújuló</a:t>
            </a:r>
            <a:r>
              <a:rPr lang="en-GB" sz="9000"/>
              <a:t> </a:t>
            </a:r>
            <a:r>
              <a:rPr lang="en-GB" sz="9000" err="1"/>
              <a:t>energia</a:t>
            </a:r>
            <a:r>
              <a:rPr lang="en-GB" sz="9000"/>
              <a:t>.</a:t>
            </a:r>
          </a:p>
          <a:p>
            <a:pPr>
              <a:lnSpc>
                <a:spcPct val="90000"/>
              </a:lnSpc>
            </a:pPr>
            <a:endParaRPr lang="hu-HU" sz="900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820697F1-C259-87FF-E404-2FCA08E44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87171" y="24221813"/>
            <a:ext cx="15677495" cy="13913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hu-HU" sz="2400" dirty="0"/>
              <a:t>RRF-3.1.1-22-2022-00001 Közösségorientált pedagógia: Minőségi és eredményes oktatáshoz való egyenlő hozzáférés biztosítása a hátrányos helyzetű térségekben tanuló vagy onnan származó tanulók számára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80470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612" y="0"/>
            <a:ext cx="46440225" cy="261334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15877411" cy="26133425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A02B39E8-DB12-F60C-0B1E-0707DBA3D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6855" y="4395857"/>
            <a:ext cx="12193607" cy="16999922"/>
          </a:xfrm>
        </p:spPr>
        <p:txBody>
          <a:bodyPr>
            <a:normAutofit/>
          </a:bodyPr>
          <a:lstStyle/>
          <a:p>
            <a:r>
              <a:rPr lang="hu-HU" sz="20700">
                <a:solidFill>
                  <a:srgbClr val="FFFFFF"/>
                </a:solidFill>
              </a:rPr>
              <a:t>A projekt nagy léptékben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28767228" y="9356966"/>
            <a:ext cx="15557986" cy="15560526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EC51F32-17FE-F3C7-8E35-85FAA5485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44359" y="2253403"/>
            <a:ext cx="26313910" cy="2128482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hu-HU" sz="12600" dirty="0"/>
              <a:t>RRF-3.4.1.-22-2022-00001</a:t>
            </a:r>
          </a:p>
          <a:p>
            <a:pPr>
              <a:lnSpc>
                <a:spcPct val="90000"/>
              </a:lnSpc>
            </a:pPr>
            <a:r>
              <a:rPr lang="hu-HU" sz="12600" dirty="0"/>
              <a:t>Kedvezményezett neve: Magyar Máltai Szeretetszolgálat Alapítvány</a:t>
            </a:r>
          </a:p>
          <a:p>
            <a:pPr>
              <a:lnSpc>
                <a:spcPct val="90000"/>
              </a:lnSpc>
            </a:pPr>
            <a:r>
              <a:rPr lang="hu-HU" sz="12600" dirty="0"/>
              <a:t>Projekt címe: Közösségi megújuló energia előállítás és felhasználás</a:t>
            </a:r>
          </a:p>
          <a:p>
            <a:pPr>
              <a:lnSpc>
                <a:spcPct val="90000"/>
              </a:lnSpc>
            </a:pPr>
            <a:r>
              <a:rPr lang="hu-HU" sz="12600" dirty="0"/>
              <a:t>A támogatás összege: 10 919 384 709 forint</a:t>
            </a:r>
          </a:p>
          <a:p>
            <a:pPr>
              <a:lnSpc>
                <a:spcPct val="90000"/>
              </a:lnSpc>
            </a:pPr>
            <a:r>
              <a:rPr lang="hu-HU" sz="12600" dirty="0"/>
              <a:t>Támogatás mértéke: 100 %</a:t>
            </a:r>
          </a:p>
          <a:p>
            <a:pPr>
              <a:lnSpc>
                <a:spcPct val="90000"/>
              </a:lnSpc>
            </a:pPr>
            <a:r>
              <a:rPr lang="hu-HU" sz="12600" dirty="0"/>
              <a:t>A projekt befejezésének tervezett időpontja: 2026.06.30.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BA5453CA-26A8-80B5-63B3-2457F3D3A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87171" y="24221813"/>
            <a:ext cx="20007109" cy="13913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hu-HU" sz="2900"/>
              <a:t>RRF-3.1.1-22-2022-00001 Közösségorientált pedagógia: Minőségi és eredményes oktatáshoz való egyenlő hozzáférés biztosítása a hátrányos helyzetű térségekben tanuló vagy onnan származó tanulók számára</a:t>
            </a:r>
            <a:endParaRPr lang="en-US" sz="2900"/>
          </a:p>
        </p:txBody>
      </p:sp>
    </p:spTree>
    <p:extLst>
      <p:ext uri="{BB962C8B-B14F-4D97-AF65-F5344CB8AC3E}">
        <p14:creationId xmlns:p14="http://schemas.microsoft.com/office/powerpoint/2010/main" val="1581490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lap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6451838" cy="261334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309257" y="12409714"/>
            <a:ext cx="24653257" cy="2161850"/>
          </a:xfrm>
          <a:prstGeom prst="rect">
            <a:avLst/>
          </a:prstGeom>
          <a:noFill/>
        </p:spPr>
        <p:txBody>
          <a:bodyPr wrap="square" lIns="464543" tIns="232271" rIns="464543" bIns="232271" rtlCol="0">
            <a:spAutoFit/>
          </a:bodyPr>
          <a:lstStyle/>
          <a:p>
            <a:r>
              <a:rPr lang="hu-HU" sz="11000" b="1">
                <a:latin typeface="Times New Roman" panose="02020603050405020304" pitchFamily="18" charset="0"/>
                <a:cs typeface="Times New Roman" panose="02020603050405020304" pitchFamily="18" charset="0"/>
              </a:rPr>
              <a:t>Köszönjük a figyelmet!</a:t>
            </a:r>
            <a:endParaRPr lang="en-US" sz="1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-1"/>
            <a:ext cx="46451837" cy="5341154"/>
          </a:xfrm>
          <a:prstGeom prst="rect">
            <a:avLst/>
          </a:prstGeom>
        </p:spPr>
      </p:pic>
      <p:pic>
        <p:nvPicPr>
          <p:cNvPr id="2" name="Kép 1" descr="A képen Grafika, szív látható&#10;&#10;Automatikusan generált leírás">
            <a:extLst>
              <a:ext uri="{FF2B5EF4-FFF2-40B4-BE49-F238E27FC236}">
                <a16:creationId xmlns:a16="http://schemas.microsoft.com/office/drawing/2014/main" id="{D1CA03C8-B38D-09F7-165D-EE75DDA121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32973" y="22380574"/>
            <a:ext cx="5828582" cy="2028733"/>
          </a:xfrm>
          <a:prstGeom prst="rect">
            <a:avLst/>
          </a:prstGeom>
        </p:spPr>
      </p:pic>
      <p:pic>
        <p:nvPicPr>
          <p:cNvPr id="3" name="Kép 2" descr="A képen Betűtípus, szimbólum, embléma, szöveg látható&#10;&#10;Automatikusan generált leírás">
            <a:extLst>
              <a:ext uri="{FF2B5EF4-FFF2-40B4-BE49-F238E27FC236}">
                <a16:creationId xmlns:a16="http://schemas.microsoft.com/office/drawing/2014/main" id="{39DC5648-074F-05D7-DDAC-E82623BC7D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98923" y="22695425"/>
            <a:ext cx="7772400" cy="1399032"/>
          </a:xfrm>
          <a:prstGeom prst="rect">
            <a:avLst/>
          </a:prstGeom>
        </p:spPr>
      </p:pic>
      <p:sp>
        <p:nvSpPr>
          <p:cNvPr id="7" name="Élőláb helye 4">
            <a:extLst>
              <a:ext uri="{FF2B5EF4-FFF2-40B4-BE49-F238E27FC236}">
                <a16:creationId xmlns:a16="http://schemas.microsoft.com/office/drawing/2014/main" id="{8ECACCAE-83AA-5E58-BB75-788947C31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9257" y="21989143"/>
            <a:ext cx="17333433" cy="3265714"/>
          </a:xfrm>
        </p:spPr>
        <p:txBody>
          <a:bodyPr/>
          <a:lstStyle/>
          <a:p>
            <a:pPr algn="l"/>
            <a:endParaRPr lang="hu-HU" sz="5400" dirty="0"/>
          </a:p>
          <a:p>
            <a:pPr algn="l"/>
            <a:r>
              <a:rPr lang="hu-H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RRF-3.4.1-22-2022-00001 Közösségi megújuló energiatermelés és felhasználás</a:t>
            </a:r>
          </a:p>
          <a:p>
            <a:pPr algn="l"/>
            <a:endParaRPr lang="hu-H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hu-H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Magyar Máltai Szeretetszolgálat Alapítvány</a:t>
            </a:r>
          </a:p>
          <a:p>
            <a:pPr algn="l"/>
            <a:r>
              <a:rPr lang="hu-H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1125 Budapest, Szarvas Gábor út 58-60.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5471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43D93209BCB2B845A7F239816F2B400A" ma:contentTypeVersion="3" ma:contentTypeDescription="Új dokumentum létrehozása." ma:contentTypeScope="" ma:versionID="9bc8faa3b35f60d364e0a604c356a862">
  <xsd:schema xmlns:xsd="http://www.w3.org/2001/XMLSchema" xmlns:xs="http://www.w3.org/2001/XMLSchema" xmlns:p="http://schemas.microsoft.com/office/2006/metadata/properties" xmlns:ns2="8113f1aa-1860-4b11-8111-2343420dc54e" targetNamespace="http://schemas.microsoft.com/office/2006/metadata/properties" ma:root="true" ma:fieldsID="3f7b60f3f6ebf714d48a56689dd166fb" ns2:_="">
    <xsd:import namespace="8113f1aa-1860-4b11-8111-2343420dc54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13f1aa-1860-4b11-8111-2343420dc5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FFD4FB5-DEF1-49F3-81FD-89579E6637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13f1aa-1860-4b11-8111-2343420dc54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60FA732-3F3A-4EA1-AF8D-1613FA6CDCB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71B6C14-7F93-46BD-9A7D-BFE8A41C767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463</Words>
  <Application>Microsoft Macintosh PowerPoint</Application>
  <PresentationFormat>Egyéni</PresentationFormat>
  <Paragraphs>59</Paragraphs>
  <Slides>9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9</vt:i4>
      </vt:variant>
    </vt:vector>
  </HeadingPairs>
  <TitlesOfParts>
    <vt:vector size="14" baseType="lpstr">
      <vt:lpstr>Aptos</vt:lpstr>
      <vt:lpstr>Arial</vt:lpstr>
      <vt:lpstr>Calibri</vt:lpstr>
      <vt:lpstr>Times New Roman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Az eredmény</vt:lpstr>
      <vt:lpstr>A projekt nagy léptékben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coollab</dc:creator>
  <cp:lastModifiedBy>Laszlo Moravcsik</cp:lastModifiedBy>
  <cp:revision>39</cp:revision>
  <dcterms:created xsi:type="dcterms:W3CDTF">2021-02-22T15:24:10Z</dcterms:created>
  <dcterms:modified xsi:type="dcterms:W3CDTF">2026-06-17T07:13:36Z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0x01010043D93209BCB2B845A7F239816F2B400A</vt:lpwstr>
  </property>
  <property fmtid="{D5CDD505-2E9C-101B-9397-08002B2CF9AE}" pid="3" name="Order">
    <vt:r8>1031600</vt:r8>
  </property>
  <property fmtid="{D5CDD505-2E9C-101B-9397-08002B2CF9AE}" pid="4" name="TriggerFlowInfo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_ExtendedDescription">
    <vt:lpwstr/>
  </property>
  <property fmtid="{D5CDD505-2E9C-101B-9397-08002B2CF9AE}" pid="9" name="MediaServiceImageTags">
    <vt:lpwstr/>
  </property>
  <property fmtid="{D5CDD505-2E9C-101B-9397-08002B2CF9AE}" pid="10" name="xd_Signature">
    <vt:bool>false</vt:bool>
  </property>
  <property fmtid="{D5CDD505-2E9C-101B-9397-08002B2CF9AE}" pid="11" name="xd_ProgID">
    <vt:lpwstr/>
  </property>
  <property fmtid="{D5CDD505-2E9C-101B-9397-08002B2CF9AE}" pid="12" name="TemplateUrl">
    <vt:lpwstr/>
  </property>
</Properties>
</file>