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38" r:id="rId4"/>
  </p:sldMasterIdLst>
  <p:notesMasterIdLst>
    <p:notesMasterId r:id="rId18"/>
  </p:notesMasterIdLst>
  <p:handoutMasterIdLst>
    <p:handoutMasterId r:id="rId19"/>
  </p:handoutMasterIdLst>
  <p:sldIdLst>
    <p:sldId id="284" r:id="rId5"/>
    <p:sldId id="276" r:id="rId6"/>
    <p:sldId id="265" r:id="rId7"/>
    <p:sldId id="286" r:id="rId8"/>
    <p:sldId id="287" r:id="rId9"/>
    <p:sldId id="282" r:id="rId10"/>
    <p:sldId id="288" r:id="rId11"/>
    <p:sldId id="291" r:id="rId12"/>
    <p:sldId id="274" r:id="rId13"/>
    <p:sldId id="279" r:id="rId14"/>
    <p:sldId id="289" r:id="rId15"/>
    <p:sldId id="290" r:id="rId16"/>
    <p:sldId id="285" r:id="rId17"/>
  </p:sldIdLst>
  <p:sldSz cx="46451838" cy="26133425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231">
          <p15:clr>
            <a:srgbClr val="A4A3A4"/>
          </p15:clr>
        </p15:guide>
        <p15:guide id="2" pos="1463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F0F0"/>
    <a:srgbClr val="F0F04D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23EB3A1-A47F-4A1D-BD23-77FA04956E73}" v="11" dt="2026-06-17T04:34:25.44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20" d="100"/>
          <a:sy n="20" d="100"/>
        </p:scale>
        <p:origin x="902" y="134"/>
      </p:cViewPr>
      <p:guideLst>
        <p:guide orient="horz" pos="8231"/>
        <p:guide pos="1463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>
            <a:extLst>
              <a:ext uri="{FF2B5EF4-FFF2-40B4-BE49-F238E27FC236}">
                <a16:creationId xmlns:a16="http://schemas.microsoft.com/office/drawing/2014/main" id="{85BFA037-7841-BBFB-31DE-6301D058F90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7FC4DBBA-903B-D6A8-54BB-31F34BED38E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92F419-F6D8-47F5-AE7B-D53391C00F32}" type="datetimeFigureOut">
              <a:rPr lang="hu-HU" smtClean="0"/>
              <a:t>2026. 06. 24.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15979D27-89A4-D0FE-2C02-1D7056C13D4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hu-HU"/>
              <a:t>RRF-3.4.1-22-2022-00001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A7558AF2-A20A-EE7C-C3CD-A40F3E5F6C6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7EA94D-B629-4E15-B441-A9989366B04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81787001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03A20F-971D-4C43-A93F-807863B6664B}" type="datetimeFigureOut">
              <a:rPr lang="hu-HU" smtClean="0"/>
              <a:t>2026. 06. 24.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hu-HU"/>
              <a:t>RRF-3.4.1-22-2022-00001</a:t>
            </a: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E4642C-635E-48B0-8D34-BA7F488066B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12089485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0D8BB54-5650-1EF6-7DB4-1C6568E696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06480" y="4276930"/>
            <a:ext cx="34838879" cy="9098304"/>
          </a:xfrm>
        </p:spPr>
        <p:txBody>
          <a:bodyPr anchor="b"/>
          <a:lstStyle>
            <a:lvl1pPr algn="ctr">
              <a:defRPr sz="2286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1DDA9D12-8DBD-870B-DB9B-46EB1285B0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06480" y="13726100"/>
            <a:ext cx="34838879" cy="6309526"/>
          </a:xfrm>
        </p:spPr>
        <p:txBody>
          <a:bodyPr/>
          <a:lstStyle>
            <a:lvl1pPr marL="0" indent="0" algn="ctr">
              <a:buNone/>
              <a:defRPr sz="9144"/>
            </a:lvl1pPr>
            <a:lvl2pPr marL="1741932" indent="0" algn="ctr">
              <a:buNone/>
              <a:defRPr sz="7620"/>
            </a:lvl2pPr>
            <a:lvl3pPr marL="3483864" indent="0" algn="ctr">
              <a:buNone/>
              <a:defRPr sz="6858"/>
            </a:lvl3pPr>
            <a:lvl4pPr marL="5225796" indent="0" algn="ctr">
              <a:buNone/>
              <a:defRPr sz="6096"/>
            </a:lvl4pPr>
            <a:lvl5pPr marL="6967728" indent="0" algn="ctr">
              <a:buNone/>
              <a:defRPr sz="6096"/>
            </a:lvl5pPr>
            <a:lvl6pPr marL="8709660" indent="0" algn="ctr">
              <a:buNone/>
              <a:defRPr sz="6096"/>
            </a:lvl6pPr>
            <a:lvl7pPr marL="10451592" indent="0" algn="ctr">
              <a:buNone/>
              <a:defRPr sz="6096"/>
            </a:lvl7pPr>
            <a:lvl8pPr marL="12193524" indent="0" algn="ctr">
              <a:buNone/>
              <a:defRPr sz="6096"/>
            </a:lvl8pPr>
            <a:lvl9pPr marL="13935456" indent="0" algn="ctr">
              <a:buNone/>
              <a:defRPr sz="6096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36218AF0-DF4D-7CF7-227A-BB535276A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403CF-6C01-4419-BB5B-A7FDAABB58EA}" type="datetime1">
              <a:rPr lang="en-US" smtClean="0"/>
              <a:t>6/24/2026</a:t>
            </a:fld>
            <a:endParaRPr lang="en-US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28DED082-D86A-0931-7E84-DCD2C4A0C7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RRF-3.4.1-22-2022-00001  Közösségi megújuló energiatermelés és felhasználás  Magyar Máltai Szeretetszolgálat Alapítvány</a:t>
            </a:r>
            <a:endParaRPr lang="en-US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19C7A691-19F1-35B1-DD2E-3D70DB239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A1CF5-0286-7A40-879A-48313EDD37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047409"/>
      </p:ext>
    </p:extLst>
  </p:cSld>
  <p:clrMapOvr>
    <a:masterClrMapping/>
  </p:clrMapOvr>
  <p:hf sldNum="0"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A07A542-D5E1-F4BC-368C-AA93B8AD98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2C8DBBBE-AF80-5AF1-8859-68EB67BEAF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A18F3A85-77EA-F471-8CCA-586938D0AD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403CF-6C01-4419-BB5B-A7FDAABB58EA}" type="datetime1">
              <a:rPr lang="en-US" smtClean="0"/>
              <a:t>6/24/2026</a:t>
            </a:fld>
            <a:endParaRPr lang="en-US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F61F5077-16FD-3EBB-2383-A924955BC8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RRF-3.4.1-22-2022-00001  Közösségi megújuló energiatermelés és felhasználás  Magyar Máltai Szeretetszolgálat Alapítvány</a:t>
            </a:r>
            <a:endParaRPr lang="en-US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7339158A-155C-5ABF-0B4A-4A1D35D7A3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A1CF5-0286-7A40-879A-48313EDD37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006354"/>
      </p:ext>
    </p:extLst>
  </p:cSld>
  <p:clrMapOvr>
    <a:masterClrMapping/>
  </p:clrMapOvr>
  <p:hf sldNum="0"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E24F7897-FABD-988E-B944-23949BBBAA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33242096" y="1391363"/>
            <a:ext cx="10016178" cy="22146870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61C38FDE-8E91-5072-A3DB-EE795DDABA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3193564" y="1391363"/>
            <a:ext cx="29467885" cy="22146870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EA4BA563-2E4B-0147-2E5C-9960A61347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403CF-6C01-4419-BB5B-A7FDAABB58EA}" type="datetime1">
              <a:rPr lang="en-US" smtClean="0"/>
              <a:t>6/24/2026</a:t>
            </a:fld>
            <a:endParaRPr lang="en-US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D56E5011-38FA-7517-B046-29BFBDEC4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RRF-3.4.1-22-2022-00001  Közösségi megújuló energiatermelés és felhasználás  Magyar Máltai Szeretetszolgálat Alapítvány</a:t>
            </a:r>
            <a:endParaRPr lang="en-US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E4024736-F051-041B-1F1D-8F955EAC0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A1CF5-0286-7A40-879A-48313EDD37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274276"/>
      </p:ext>
    </p:extLst>
  </p:cSld>
  <p:clrMapOvr>
    <a:masterClrMapping/>
  </p:clrMapOvr>
  <p:hf sldNum="0"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86B6F3B-12CE-4B7A-E964-5B3CA80125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452EF02-FE2B-971C-954C-0F976D3DAD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6AE0384-5950-7E28-BE20-39967A7E66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403CF-6C01-4419-BB5B-A7FDAABB58EA}" type="datetime1">
              <a:rPr lang="en-US" smtClean="0"/>
              <a:t>6/24/2026</a:t>
            </a:fld>
            <a:endParaRPr lang="en-US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97BB3C6E-A13D-747F-C24E-54D35301A3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RRF-3.4.1-22-2022-00001  Közösségi megújuló energiatermelés és felhasználás  Magyar Máltai Szeretetszolgálat Alapítvány</a:t>
            </a:r>
            <a:endParaRPr lang="en-US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5D9C8A3D-0F02-F5CB-DD24-3239DB0F7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A1CF5-0286-7A40-879A-48313EDD37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51199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07D1E59-937F-3ADA-FDD0-2DFAABBE2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9370" y="6515212"/>
            <a:ext cx="40064710" cy="10870777"/>
          </a:xfrm>
        </p:spPr>
        <p:txBody>
          <a:bodyPr anchor="b"/>
          <a:lstStyle>
            <a:lvl1pPr>
              <a:defRPr sz="2286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565F812B-4B72-8707-5B42-DF2C87CEC4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69370" y="17488830"/>
            <a:ext cx="40064710" cy="5716685"/>
          </a:xfrm>
        </p:spPr>
        <p:txBody>
          <a:bodyPr/>
          <a:lstStyle>
            <a:lvl1pPr marL="0" indent="0">
              <a:buNone/>
              <a:defRPr sz="9144">
                <a:solidFill>
                  <a:schemeClr val="tx1">
                    <a:tint val="82000"/>
                  </a:schemeClr>
                </a:solidFill>
              </a:defRPr>
            </a:lvl1pPr>
            <a:lvl2pPr marL="1741932" indent="0">
              <a:buNone/>
              <a:defRPr sz="7620">
                <a:solidFill>
                  <a:schemeClr val="tx1">
                    <a:tint val="82000"/>
                  </a:schemeClr>
                </a:solidFill>
              </a:defRPr>
            </a:lvl2pPr>
            <a:lvl3pPr marL="3483864" indent="0">
              <a:buNone/>
              <a:defRPr sz="6858">
                <a:solidFill>
                  <a:schemeClr val="tx1">
                    <a:tint val="82000"/>
                  </a:schemeClr>
                </a:solidFill>
              </a:defRPr>
            </a:lvl3pPr>
            <a:lvl4pPr marL="5225796" indent="0">
              <a:buNone/>
              <a:defRPr sz="6096">
                <a:solidFill>
                  <a:schemeClr val="tx1">
                    <a:tint val="82000"/>
                  </a:schemeClr>
                </a:solidFill>
              </a:defRPr>
            </a:lvl4pPr>
            <a:lvl5pPr marL="6967728" indent="0">
              <a:buNone/>
              <a:defRPr sz="6096">
                <a:solidFill>
                  <a:schemeClr val="tx1">
                    <a:tint val="82000"/>
                  </a:schemeClr>
                </a:solidFill>
              </a:defRPr>
            </a:lvl5pPr>
            <a:lvl6pPr marL="8709660" indent="0">
              <a:buNone/>
              <a:defRPr sz="6096">
                <a:solidFill>
                  <a:schemeClr val="tx1">
                    <a:tint val="82000"/>
                  </a:schemeClr>
                </a:solidFill>
              </a:defRPr>
            </a:lvl6pPr>
            <a:lvl7pPr marL="10451592" indent="0">
              <a:buNone/>
              <a:defRPr sz="6096">
                <a:solidFill>
                  <a:schemeClr val="tx1">
                    <a:tint val="82000"/>
                  </a:schemeClr>
                </a:solidFill>
              </a:defRPr>
            </a:lvl7pPr>
            <a:lvl8pPr marL="12193524" indent="0">
              <a:buNone/>
              <a:defRPr sz="6096">
                <a:solidFill>
                  <a:schemeClr val="tx1">
                    <a:tint val="82000"/>
                  </a:schemeClr>
                </a:solidFill>
              </a:defRPr>
            </a:lvl8pPr>
            <a:lvl9pPr marL="13935456" indent="0">
              <a:buNone/>
              <a:defRPr sz="6096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948B4672-7E73-E02F-C96F-421CE9974B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403CF-6C01-4419-BB5B-A7FDAABB58EA}" type="datetime1">
              <a:rPr lang="en-US" smtClean="0"/>
              <a:t>6/24/2026</a:t>
            </a:fld>
            <a:endParaRPr lang="en-US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8388377D-D904-3099-592E-18DC3A40DA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RRF-3.4.1-22-2022-00001  Közösségi megújuló energiatermelés és felhasználás  Magyar Máltai Szeretetszolgálat Alapítvány</a:t>
            </a:r>
            <a:endParaRPr lang="en-US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32E7175B-67A5-97CC-82D2-579BAD7B5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A1CF5-0286-7A40-879A-48313EDD37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632536"/>
      </p:ext>
    </p:extLst>
  </p:cSld>
  <p:clrMapOvr>
    <a:masterClrMapping/>
  </p:clrMapOvr>
  <p:hf sldNum="0"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5318D96-6D85-A283-2EA2-86C91E8DCF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67C310F-1B0E-5FF5-22A9-795AB6A6EB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193564" y="6956815"/>
            <a:ext cx="19742031" cy="1658141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0185E102-7D2E-EC2E-183F-8435067CB3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3516243" y="6956815"/>
            <a:ext cx="19742031" cy="1658141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8CBD879E-FD63-2ED1-AA15-E8BB6B4C4B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403CF-6C01-4419-BB5B-A7FDAABB58EA}" type="datetime1">
              <a:rPr lang="en-US" smtClean="0"/>
              <a:t>6/24/2026</a:t>
            </a:fld>
            <a:endParaRPr lang="en-US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19D05D76-D4D2-D270-8747-2E9723876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RRF-3.4.1-22-2022-00001  Közösségi megújuló energiatermelés és felhasználás  Magyar Máltai Szeretetszolgálat Alapítvány</a:t>
            </a:r>
            <a:endParaRPr lang="en-US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67D1C24D-D648-115D-CEB8-37C5B1DEC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A1CF5-0286-7A40-879A-48313EDD37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048617"/>
      </p:ext>
    </p:extLst>
  </p:cSld>
  <p:clrMapOvr>
    <a:masterClrMapping/>
  </p:clrMapOvr>
  <p:hf sldNum="0"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4839EF0-CA0B-0307-58A6-3C8EC9EDA5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99614" y="1391365"/>
            <a:ext cx="40064710" cy="5051254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E22B43F6-009D-3E5F-7702-DA641DBA91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99616" y="6406321"/>
            <a:ext cx="19651303" cy="3139639"/>
          </a:xfrm>
        </p:spPr>
        <p:txBody>
          <a:bodyPr anchor="b"/>
          <a:lstStyle>
            <a:lvl1pPr marL="0" indent="0">
              <a:buNone/>
              <a:defRPr sz="9144" b="1"/>
            </a:lvl1pPr>
            <a:lvl2pPr marL="1741932" indent="0">
              <a:buNone/>
              <a:defRPr sz="7620" b="1"/>
            </a:lvl2pPr>
            <a:lvl3pPr marL="3483864" indent="0">
              <a:buNone/>
              <a:defRPr sz="6858" b="1"/>
            </a:lvl3pPr>
            <a:lvl4pPr marL="5225796" indent="0">
              <a:buNone/>
              <a:defRPr sz="6096" b="1"/>
            </a:lvl4pPr>
            <a:lvl5pPr marL="6967728" indent="0">
              <a:buNone/>
              <a:defRPr sz="6096" b="1"/>
            </a:lvl5pPr>
            <a:lvl6pPr marL="8709660" indent="0">
              <a:buNone/>
              <a:defRPr sz="6096" b="1"/>
            </a:lvl6pPr>
            <a:lvl7pPr marL="10451592" indent="0">
              <a:buNone/>
              <a:defRPr sz="6096" b="1"/>
            </a:lvl7pPr>
            <a:lvl8pPr marL="12193524" indent="0">
              <a:buNone/>
              <a:defRPr sz="6096" b="1"/>
            </a:lvl8pPr>
            <a:lvl9pPr marL="13935456" indent="0">
              <a:buNone/>
              <a:defRPr sz="6096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CE838EBA-C78B-34E0-A84F-A302E9082C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199616" y="9545960"/>
            <a:ext cx="19651303" cy="1404066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FEF72A8C-34D9-1279-7D39-0EE7FAB187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23516243" y="6406321"/>
            <a:ext cx="19748081" cy="3139639"/>
          </a:xfrm>
        </p:spPr>
        <p:txBody>
          <a:bodyPr anchor="b"/>
          <a:lstStyle>
            <a:lvl1pPr marL="0" indent="0">
              <a:buNone/>
              <a:defRPr sz="9144" b="1"/>
            </a:lvl1pPr>
            <a:lvl2pPr marL="1741932" indent="0">
              <a:buNone/>
              <a:defRPr sz="7620" b="1"/>
            </a:lvl2pPr>
            <a:lvl3pPr marL="3483864" indent="0">
              <a:buNone/>
              <a:defRPr sz="6858" b="1"/>
            </a:lvl3pPr>
            <a:lvl4pPr marL="5225796" indent="0">
              <a:buNone/>
              <a:defRPr sz="6096" b="1"/>
            </a:lvl4pPr>
            <a:lvl5pPr marL="6967728" indent="0">
              <a:buNone/>
              <a:defRPr sz="6096" b="1"/>
            </a:lvl5pPr>
            <a:lvl6pPr marL="8709660" indent="0">
              <a:buNone/>
              <a:defRPr sz="6096" b="1"/>
            </a:lvl6pPr>
            <a:lvl7pPr marL="10451592" indent="0">
              <a:buNone/>
              <a:defRPr sz="6096" b="1"/>
            </a:lvl7pPr>
            <a:lvl8pPr marL="12193524" indent="0">
              <a:buNone/>
              <a:defRPr sz="6096" b="1"/>
            </a:lvl8pPr>
            <a:lvl9pPr marL="13935456" indent="0">
              <a:buNone/>
              <a:defRPr sz="6096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AB822C9F-C323-891E-B82D-F033CA03EC3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23516243" y="9545960"/>
            <a:ext cx="19748081" cy="1404066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1D509523-506C-44D6-37ED-D1F99BDE35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403CF-6C01-4419-BB5B-A7FDAABB58EA}" type="datetime1">
              <a:rPr lang="en-US" smtClean="0"/>
              <a:t>6/24/2026</a:t>
            </a:fld>
            <a:endParaRPr lang="en-US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E6DC60E6-A1AA-F6B7-63EF-7CC4FC4C4A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RRF-3.4.1-22-2022-00001  Közösségi megújuló energiatermelés és felhasználás  Magyar Máltai Szeretetszolgálat Alapítvány</a:t>
            </a:r>
            <a:endParaRPr lang="en-US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AB4A1463-8A82-E092-FF47-C87018F50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A1CF5-0286-7A40-879A-48313EDD37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542599"/>
      </p:ext>
    </p:extLst>
  </p:cSld>
  <p:clrMapOvr>
    <a:masterClrMapping/>
  </p:clrMapOvr>
  <p:hf sldNum="0"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B4D34DE-0284-6EEE-5EAE-38BA8BA94E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57812E46-E78A-6886-C300-DABDF96897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403CF-6C01-4419-BB5B-A7FDAABB58EA}" type="datetime1">
              <a:rPr lang="en-US" smtClean="0"/>
              <a:t>6/24/2026</a:t>
            </a:fld>
            <a:endParaRPr lang="en-US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FA4E3135-0C06-F6AC-43FF-12FF19A0E4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RRF-3.4.1-22-2022-00001  Közösségi megújuló energiatermelés és felhasználás  Magyar Máltai Szeretetszolgálat Alapítvány</a:t>
            </a:r>
            <a:endParaRPr lang="en-US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DBD7063F-BC14-C39E-133E-A3336E7E7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A1CF5-0286-7A40-879A-48313EDD37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449334"/>
      </p:ext>
    </p:extLst>
  </p:cSld>
  <p:clrMapOvr>
    <a:masterClrMapping/>
  </p:clrMapOvr>
  <p:hf sldNum="0"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04FBD51C-7075-0C3C-C240-C326F92525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403CF-6C01-4419-BB5B-A7FDAABB58EA}" type="datetime1">
              <a:rPr lang="en-US" smtClean="0"/>
              <a:t>6/24/2026</a:t>
            </a:fld>
            <a:endParaRPr lang="en-US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212A0160-72D4-C680-FE75-7FE60E5096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RRF-3.4.1-22-2022-00001  Közösségi megújuló energiatermelés és felhasználás  Magyar Máltai Szeretetszolgálat Alapítvány</a:t>
            </a:r>
            <a:endParaRPr lang="en-US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0A1F41A9-C007-7AC8-05A7-AB9B2B7E8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A1CF5-0286-7A40-879A-48313EDD37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089904"/>
      </p:ext>
    </p:extLst>
  </p:cSld>
  <p:clrMapOvr>
    <a:masterClrMapping/>
  </p:clrMapOvr>
  <p:hf sldNum="0"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2324B19-A15A-9D1A-09C3-EE12A686EF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99616" y="1742228"/>
            <a:ext cx="14981926" cy="6097799"/>
          </a:xfrm>
        </p:spPr>
        <p:txBody>
          <a:bodyPr anchor="b"/>
          <a:lstStyle>
            <a:lvl1pPr>
              <a:defRPr sz="12192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E930BEE-8053-18F1-59A1-7CC73B3202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48081" y="3762731"/>
            <a:ext cx="23516243" cy="18571670"/>
          </a:xfrm>
        </p:spPr>
        <p:txBody>
          <a:bodyPr/>
          <a:lstStyle>
            <a:lvl1pPr>
              <a:defRPr sz="12192"/>
            </a:lvl1pPr>
            <a:lvl2pPr>
              <a:defRPr sz="10668"/>
            </a:lvl2pPr>
            <a:lvl3pPr>
              <a:defRPr sz="9144"/>
            </a:lvl3pPr>
            <a:lvl4pPr>
              <a:defRPr sz="7620"/>
            </a:lvl4pPr>
            <a:lvl5pPr>
              <a:defRPr sz="7620"/>
            </a:lvl5pPr>
            <a:lvl6pPr>
              <a:defRPr sz="7620"/>
            </a:lvl6pPr>
            <a:lvl7pPr>
              <a:defRPr sz="7620"/>
            </a:lvl7pPr>
            <a:lvl8pPr>
              <a:defRPr sz="7620"/>
            </a:lvl8pPr>
            <a:lvl9pPr>
              <a:defRPr sz="762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C1A3F7EB-8C6E-49B5-34EF-D9634712C7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199616" y="7840027"/>
            <a:ext cx="14981926" cy="14524621"/>
          </a:xfrm>
        </p:spPr>
        <p:txBody>
          <a:bodyPr/>
          <a:lstStyle>
            <a:lvl1pPr marL="0" indent="0">
              <a:buNone/>
              <a:defRPr sz="6096"/>
            </a:lvl1pPr>
            <a:lvl2pPr marL="1741932" indent="0">
              <a:buNone/>
              <a:defRPr sz="5334"/>
            </a:lvl2pPr>
            <a:lvl3pPr marL="3483864" indent="0">
              <a:buNone/>
              <a:defRPr sz="4572"/>
            </a:lvl3pPr>
            <a:lvl4pPr marL="5225796" indent="0">
              <a:buNone/>
              <a:defRPr sz="3810"/>
            </a:lvl4pPr>
            <a:lvl5pPr marL="6967728" indent="0">
              <a:buNone/>
              <a:defRPr sz="3810"/>
            </a:lvl5pPr>
            <a:lvl6pPr marL="8709660" indent="0">
              <a:buNone/>
              <a:defRPr sz="3810"/>
            </a:lvl6pPr>
            <a:lvl7pPr marL="10451592" indent="0">
              <a:buNone/>
              <a:defRPr sz="3810"/>
            </a:lvl7pPr>
            <a:lvl8pPr marL="12193524" indent="0">
              <a:buNone/>
              <a:defRPr sz="3810"/>
            </a:lvl8pPr>
            <a:lvl9pPr marL="13935456" indent="0">
              <a:buNone/>
              <a:defRPr sz="381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8E518C35-9B0F-BE6E-613D-E3FA11867E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403CF-6C01-4419-BB5B-A7FDAABB58EA}" type="datetime1">
              <a:rPr lang="en-US" smtClean="0"/>
              <a:t>6/24/2026</a:t>
            </a:fld>
            <a:endParaRPr lang="en-US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B766784A-0736-690A-4034-2BA021EC8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RRF-3.4.1-22-2022-00001  Közösségi megújuló energiatermelés és felhasználás  Magyar Máltai Szeretetszolgálat Alapítvány</a:t>
            </a:r>
            <a:endParaRPr lang="en-US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719B6879-9D58-A888-94A5-2289BDFC7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A1CF5-0286-7A40-879A-48313EDD37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921857"/>
      </p:ext>
    </p:extLst>
  </p:cSld>
  <p:clrMapOvr>
    <a:masterClrMapping/>
  </p:clrMapOvr>
  <p:hf sldNum="0"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2169AC1-F167-7059-377A-04D9244924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99616" y="1742228"/>
            <a:ext cx="14981926" cy="6097799"/>
          </a:xfrm>
        </p:spPr>
        <p:txBody>
          <a:bodyPr anchor="b"/>
          <a:lstStyle>
            <a:lvl1pPr>
              <a:defRPr sz="12192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DDB5FBBA-E215-52DC-CEE0-B94186AE74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9748081" y="3762731"/>
            <a:ext cx="23516243" cy="18571670"/>
          </a:xfrm>
        </p:spPr>
        <p:txBody>
          <a:bodyPr/>
          <a:lstStyle>
            <a:lvl1pPr marL="0" indent="0">
              <a:buNone/>
              <a:defRPr sz="12192"/>
            </a:lvl1pPr>
            <a:lvl2pPr marL="1741932" indent="0">
              <a:buNone/>
              <a:defRPr sz="10668"/>
            </a:lvl2pPr>
            <a:lvl3pPr marL="3483864" indent="0">
              <a:buNone/>
              <a:defRPr sz="9144"/>
            </a:lvl3pPr>
            <a:lvl4pPr marL="5225796" indent="0">
              <a:buNone/>
              <a:defRPr sz="7620"/>
            </a:lvl4pPr>
            <a:lvl5pPr marL="6967728" indent="0">
              <a:buNone/>
              <a:defRPr sz="7620"/>
            </a:lvl5pPr>
            <a:lvl6pPr marL="8709660" indent="0">
              <a:buNone/>
              <a:defRPr sz="7620"/>
            </a:lvl6pPr>
            <a:lvl7pPr marL="10451592" indent="0">
              <a:buNone/>
              <a:defRPr sz="7620"/>
            </a:lvl7pPr>
            <a:lvl8pPr marL="12193524" indent="0">
              <a:buNone/>
              <a:defRPr sz="7620"/>
            </a:lvl8pPr>
            <a:lvl9pPr marL="13935456" indent="0">
              <a:buNone/>
              <a:defRPr sz="762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0B0112CA-A4EA-F92D-A275-7CC99E4654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199616" y="7840027"/>
            <a:ext cx="14981926" cy="14524621"/>
          </a:xfrm>
        </p:spPr>
        <p:txBody>
          <a:bodyPr/>
          <a:lstStyle>
            <a:lvl1pPr marL="0" indent="0">
              <a:buNone/>
              <a:defRPr sz="6096"/>
            </a:lvl1pPr>
            <a:lvl2pPr marL="1741932" indent="0">
              <a:buNone/>
              <a:defRPr sz="5334"/>
            </a:lvl2pPr>
            <a:lvl3pPr marL="3483864" indent="0">
              <a:buNone/>
              <a:defRPr sz="4572"/>
            </a:lvl3pPr>
            <a:lvl4pPr marL="5225796" indent="0">
              <a:buNone/>
              <a:defRPr sz="3810"/>
            </a:lvl4pPr>
            <a:lvl5pPr marL="6967728" indent="0">
              <a:buNone/>
              <a:defRPr sz="3810"/>
            </a:lvl5pPr>
            <a:lvl6pPr marL="8709660" indent="0">
              <a:buNone/>
              <a:defRPr sz="3810"/>
            </a:lvl6pPr>
            <a:lvl7pPr marL="10451592" indent="0">
              <a:buNone/>
              <a:defRPr sz="3810"/>
            </a:lvl7pPr>
            <a:lvl8pPr marL="12193524" indent="0">
              <a:buNone/>
              <a:defRPr sz="3810"/>
            </a:lvl8pPr>
            <a:lvl9pPr marL="13935456" indent="0">
              <a:buNone/>
              <a:defRPr sz="381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D0B86B4A-77DF-4025-161A-3394FDE40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403CF-6C01-4419-BB5B-A7FDAABB58EA}" type="datetime1">
              <a:rPr lang="en-US" smtClean="0"/>
              <a:t>6/24/2026</a:t>
            </a:fld>
            <a:endParaRPr lang="en-US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C8DE0810-F48C-A5F5-9EC1-C90CBEE44B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RRF-3.4.1-22-2022-00001  Közösségi megújuló energiatermelés és felhasználás  Magyar Máltai Szeretetszolgálat Alapítvány</a:t>
            </a:r>
            <a:endParaRPr lang="en-US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7F6A96B1-2550-67D9-AB51-5E611074B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A1CF5-0286-7A40-879A-48313EDD37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122935"/>
      </p:ext>
    </p:extLst>
  </p:cSld>
  <p:clrMapOvr>
    <a:masterClrMapping/>
  </p:clrMapOvr>
  <p:hf sldNum="0"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8F521CBD-A39C-8CBC-D369-2D25399E0F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93564" y="1391365"/>
            <a:ext cx="40064710" cy="50512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AA1CE479-D7C1-DB02-5971-B504D881B5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93564" y="6956815"/>
            <a:ext cx="40064710" cy="165814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3B0C5B5E-2321-F65A-7E31-D8633DB053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193564" y="24221815"/>
            <a:ext cx="10451664" cy="13913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57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D403CF-6C01-4419-BB5B-A7FDAABB58EA}" type="datetime1">
              <a:rPr lang="en-US" smtClean="0"/>
              <a:t>6/24/2026</a:t>
            </a:fld>
            <a:endParaRPr lang="en-US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12A81E09-E048-7ECF-16BC-37256FA6FB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387172" y="24221815"/>
            <a:ext cx="15677495" cy="13913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57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pt-BR"/>
              <a:t>RRF-3.4.1-22-2022-00001  Közösségi megújuló energiatermelés és felhasználás  Magyar Máltai Szeretetszolgálat Alapítvány</a:t>
            </a:r>
            <a:endParaRPr lang="en-US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92268795-0A0C-FB08-7A53-EE8E8632C9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2806610" y="24221815"/>
            <a:ext cx="10451664" cy="13913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57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EA1CF5-0286-7A40-879A-48313EDD37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749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9" r:id="rId1"/>
    <p:sldLayoutId id="2147483840" r:id="rId2"/>
    <p:sldLayoutId id="2147483841" r:id="rId3"/>
    <p:sldLayoutId id="2147483842" r:id="rId4"/>
    <p:sldLayoutId id="2147483843" r:id="rId5"/>
    <p:sldLayoutId id="2147483844" r:id="rId6"/>
    <p:sldLayoutId id="2147483845" r:id="rId7"/>
    <p:sldLayoutId id="2147483846" r:id="rId8"/>
    <p:sldLayoutId id="2147483847" r:id="rId9"/>
    <p:sldLayoutId id="2147483848" r:id="rId10"/>
    <p:sldLayoutId id="2147483849" r:id="rId11"/>
  </p:sldLayoutIdLst>
  <p:hf sldNum="0" hdr="0" dt="0"/>
  <p:txStyles>
    <p:titleStyle>
      <a:lvl1pPr algn="l" defTabSz="3483864" rtl="0" eaLnBrk="1" latinLnBrk="0" hangingPunct="1">
        <a:lnSpc>
          <a:spcPct val="90000"/>
        </a:lnSpc>
        <a:spcBef>
          <a:spcPct val="0"/>
        </a:spcBef>
        <a:buNone/>
        <a:defRPr sz="1676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70966" indent="-870966" algn="l" defTabSz="3483864" rtl="0" eaLnBrk="1" latinLnBrk="0" hangingPunct="1">
        <a:lnSpc>
          <a:spcPct val="90000"/>
        </a:lnSpc>
        <a:spcBef>
          <a:spcPts val="3810"/>
        </a:spcBef>
        <a:buFont typeface="Arial" panose="020B0604020202020204" pitchFamily="34" charset="0"/>
        <a:buChar char="•"/>
        <a:defRPr sz="10668" kern="1200">
          <a:solidFill>
            <a:schemeClr val="tx1"/>
          </a:solidFill>
          <a:latin typeface="+mn-lt"/>
          <a:ea typeface="+mn-ea"/>
          <a:cs typeface="+mn-cs"/>
        </a:defRPr>
      </a:lvl1pPr>
      <a:lvl2pPr marL="2612898" indent="-870966" algn="l" defTabSz="3483864" rtl="0" eaLnBrk="1" latinLnBrk="0" hangingPunct="1">
        <a:lnSpc>
          <a:spcPct val="90000"/>
        </a:lnSpc>
        <a:spcBef>
          <a:spcPts val="1905"/>
        </a:spcBef>
        <a:buFont typeface="Arial" panose="020B0604020202020204" pitchFamily="34" charset="0"/>
        <a:buChar char="•"/>
        <a:defRPr sz="9144" kern="1200">
          <a:solidFill>
            <a:schemeClr val="tx1"/>
          </a:solidFill>
          <a:latin typeface="+mn-lt"/>
          <a:ea typeface="+mn-ea"/>
          <a:cs typeface="+mn-cs"/>
        </a:defRPr>
      </a:lvl2pPr>
      <a:lvl3pPr marL="4354830" indent="-870966" algn="l" defTabSz="3483864" rtl="0" eaLnBrk="1" latinLnBrk="0" hangingPunct="1">
        <a:lnSpc>
          <a:spcPct val="90000"/>
        </a:lnSpc>
        <a:spcBef>
          <a:spcPts val="1905"/>
        </a:spcBef>
        <a:buFont typeface="Arial" panose="020B0604020202020204" pitchFamily="34" charset="0"/>
        <a:buChar char="•"/>
        <a:defRPr sz="7620" kern="1200">
          <a:solidFill>
            <a:schemeClr val="tx1"/>
          </a:solidFill>
          <a:latin typeface="+mn-lt"/>
          <a:ea typeface="+mn-ea"/>
          <a:cs typeface="+mn-cs"/>
        </a:defRPr>
      </a:lvl3pPr>
      <a:lvl4pPr marL="6096762" indent="-870966" algn="l" defTabSz="3483864" rtl="0" eaLnBrk="1" latinLnBrk="0" hangingPunct="1">
        <a:lnSpc>
          <a:spcPct val="90000"/>
        </a:lnSpc>
        <a:spcBef>
          <a:spcPts val="1905"/>
        </a:spcBef>
        <a:buFont typeface="Arial" panose="020B0604020202020204" pitchFamily="34" charset="0"/>
        <a:buChar char="•"/>
        <a:defRPr sz="6858" kern="1200">
          <a:solidFill>
            <a:schemeClr val="tx1"/>
          </a:solidFill>
          <a:latin typeface="+mn-lt"/>
          <a:ea typeface="+mn-ea"/>
          <a:cs typeface="+mn-cs"/>
        </a:defRPr>
      </a:lvl4pPr>
      <a:lvl5pPr marL="7838694" indent="-870966" algn="l" defTabSz="3483864" rtl="0" eaLnBrk="1" latinLnBrk="0" hangingPunct="1">
        <a:lnSpc>
          <a:spcPct val="90000"/>
        </a:lnSpc>
        <a:spcBef>
          <a:spcPts val="1905"/>
        </a:spcBef>
        <a:buFont typeface="Arial" panose="020B0604020202020204" pitchFamily="34" charset="0"/>
        <a:buChar char="•"/>
        <a:defRPr sz="6858" kern="1200">
          <a:solidFill>
            <a:schemeClr val="tx1"/>
          </a:solidFill>
          <a:latin typeface="+mn-lt"/>
          <a:ea typeface="+mn-ea"/>
          <a:cs typeface="+mn-cs"/>
        </a:defRPr>
      </a:lvl5pPr>
      <a:lvl6pPr marL="9580626" indent="-870966" algn="l" defTabSz="3483864" rtl="0" eaLnBrk="1" latinLnBrk="0" hangingPunct="1">
        <a:lnSpc>
          <a:spcPct val="90000"/>
        </a:lnSpc>
        <a:spcBef>
          <a:spcPts val="1905"/>
        </a:spcBef>
        <a:buFont typeface="Arial" panose="020B0604020202020204" pitchFamily="34" charset="0"/>
        <a:buChar char="•"/>
        <a:defRPr sz="6858" kern="1200">
          <a:solidFill>
            <a:schemeClr val="tx1"/>
          </a:solidFill>
          <a:latin typeface="+mn-lt"/>
          <a:ea typeface="+mn-ea"/>
          <a:cs typeface="+mn-cs"/>
        </a:defRPr>
      </a:lvl6pPr>
      <a:lvl7pPr marL="11322558" indent="-870966" algn="l" defTabSz="3483864" rtl="0" eaLnBrk="1" latinLnBrk="0" hangingPunct="1">
        <a:lnSpc>
          <a:spcPct val="90000"/>
        </a:lnSpc>
        <a:spcBef>
          <a:spcPts val="1905"/>
        </a:spcBef>
        <a:buFont typeface="Arial" panose="020B0604020202020204" pitchFamily="34" charset="0"/>
        <a:buChar char="•"/>
        <a:defRPr sz="6858" kern="1200">
          <a:solidFill>
            <a:schemeClr val="tx1"/>
          </a:solidFill>
          <a:latin typeface="+mn-lt"/>
          <a:ea typeface="+mn-ea"/>
          <a:cs typeface="+mn-cs"/>
        </a:defRPr>
      </a:lvl7pPr>
      <a:lvl8pPr marL="13064490" indent="-870966" algn="l" defTabSz="3483864" rtl="0" eaLnBrk="1" latinLnBrk="0" hangingPunct="1">
        <a:lnSpc>
          <a:spcPct val="90000"/>
        </a:lnSpc>
        <a:spcBef>
          <a:spcPts val="1905"/>
        </a:spcBef>
        <a:buFont typeface="Arial" panose="020B0604020202020204" pitchFamily="34" charset="0"/>
        <a:buChar char="•"/>
        <a:defRPr sz="6858" kern="1200">
          <a:solidFill>
            <a:schemeClr val="tx1"/>
          </a:solidFill>
          <a:latin typeface="+mn-lt"/>
          <a:ea typeface="+mn-ea"/>
          <a:cs typeface="+mn-cs"/>
        </a:defRPr>
      </a:lvl8pPr>
      <a:lvl9pPr marL="14806422" indent="-870966" algn="l" defTabSz="3483864" rtl="0" eaLnBrk="1" latinLnBrk="0" hangingPunct="1">
        <a:lnSpc>
          <a:spcPct val="90000"/>
        </a:lnSpc>
        <a:spcBef>
          <a:spcPts val="1905"/>
        </a:spcBef>
        <a:buFont typeface="Arial" panose="020B0604020202020204" pitchFamily="34" charset="0"/>
        <a:buChar char="•"/>
        <a:defRPr sz="685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3483864" rtl="0" eaLnBrk="1" latinLnBrk="0" hangingPunct="1">
        <a:defRPr sz="6858" kern="1200">
          <a:solidFill>
            <a:schemeClr val="tx1"/>
          </a:solidFill>
          <a:latin typeface="+mn-lt"/>
          <a:ea typeface="+mn-ea"/>
          <a:cs typeface="+mn-cs"/>
        </a:defRPr>
      </a:lvl1pPr>
      <a:lvl2pPr marL="1741932" algn="l" defTabSz="3483864" rtl="0" eaLnBrk="1" latinLnBrk="0" hangingPunct="1">
        <a:defRPr sz="6858" kern="1200">
          <a:solidFill>
            <a:schemeClr val="tx1"/>
          </a:solidFill>
          <a:latin typeface="+mn-lt"/>
          <a:ea typeface="+mn-ea"/>
          <a:cs typeface="+mn-cs"/>
        </a:defRPr>
      </a:lvl2pPr>
      <a:lvl3pPr marL="3483864" algn="l" defTabSz="3483864" rtl="0" eaLnBrk="1" latinLnBrk="0" hangingPunct="1">
        <a:defRPr sz="6858" kern="1200">
          <a:solidFill>
            <a:schemeClr val="tx1"/>
          </a:solidFill>
          <a:latin typeface="+mn-lt"/>
          <a:ea typeface="+mn-ea"/>
          <a:cs typeface="+mn-cs"/>
        </a:defRPr>
      </a:lvl3pPr>
      <a:lvl4pPr marL="5225796" algn="l" defTabSz="3483864" rtl="0" eaLnBrk="1" latinLnBrk="0" hangingPunct="1">
        <a:defRPr sz="6858" kern="1200">
          <a:solidFill>
            <a:schemeClr val="tx1"/>
          </a:solidFill>
          <a:latin typeface="+mn-lt"/>
          <a:ea typeface="+mn-ea"/>
          <a:cs typeface="+mn-cs"/>
        </a:defRPr>
      </a:lvl4pPr>
      <a:lvl5pPr marL="6967728" algn="l" defTabSz="3483864" rtl="0" eaLnBrk="1" latinLnBrk="0" hangingPunct="1">
        <a:defRPr sz="6858" kern="1200">
          <a:solidFill>
            <a:schemeClr val="tx1"/>
          </a:solidFill>
          <a:latin typeface="+mn-lt"/>
          <a:ea typeface="+mn-ea"/>
          <a:cs typeface="+mn-cs"/>
        </a:defRPr>
      </a:lvl5pPr>
      <a:lvl6pPr marL="8709660" algn="l" defTabSz="3483864" rtl="0" eaLnBrk="1" latinLnBrk="0" hangingPunct="1">
        <a:defRPr sz="6858" kern="1200">
          <a:solidFill>
            <a:schemeClr val="tx1"/>
          </a:solidFill>
          <a:latin typeface="+mn-lt"/>
          <a:ea typeface="+mn-ea"/>
          <a:cs typeface="+mn-cs"/>
        </a:defRPr>
      </a:lvl6pPr>
      <a:lvl7pPr marL="10451592" algn="l" defTabSz="3483864" rtl="0" eaLnBrk="1" latinLnBrk="0" hangingPunct="1">
        <a:defRPr sz="6858" kern="1200">
          <a:solidFill>
            <a:schemeClr val="tx1"/>
          </a:solidFill>
          <a:latin typeface="+mn-lt"/>
          <a:ea typeface="+mn-ea"/>
          <a:cs typeface="+mn-cs"/>
        </a:defRPr>
      </a:lvl7pPr>
      <a:lvl8pPr marL="12193524" algn="l" defTabSz="3483864" rtl="0" eaLnBrk="1" latinLnBrk="0" hangingPunct="1">
        <a:defRPr sz="6858" kern="1200">
          <a:solidFill>
            <a:schemeClr val="tx1"/>
          </a:solidFill>
          <a:latin typeface="+mn-lt"/>
          <a:ea typeface="+mn-ea"/>
          <a:cs typeface="+mn-cs"/>
        </a:defRPr>
      </a:lvl8pPr>
      <a:lvl9pPr marL="13935456" algn="l" defTabSz="3483864" rtl="0" eaLnBrk="1" latinLnBrk="0" hangingPunct="1">
        <a:defRPr sz="685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lap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6451838" cy="2613342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" y="-1"/>
            <a:ext cx="46451838" cy="5341154"/>
          </a:xfrm>
          <a:prstGeom prst="rect">
            <a:avLst/>
          </a:prstGeom>
        </p:spPr>
      </p:pic>
      <p:pic>
        <p:nvPicPr>
          <p:cNvPr id="3" name="Kép 2" descr="A képen Grafika, szív látható&#10;&#10;Automatikusan generált leírás">
            <a:extLst>
              <a:ext uri="{FF2B5EF4-FFF2-40B4-BE49-F238E27FC236}">
                <a16:creationId xmlns:a16="http://schemas.microsoft.com/office/drawing/2014/main" id="{9E5EBFAC-5090-1B78-5CC4-12FD9C7CD8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32973" y="22380574"/>
            <a:ext cx="5828582" cy="2028733"/>
          </a:xfrm>
          <a:prstGeom prst="rect">
            <a:avLst/>
          </a:prstGeom>
        </p:spPr>
      </p:pic>
      <p:pic>
        <p:nvPicPr>
          <p:cNvPr id="4" name="Kép 3" descr="A képen Betűtípus, szimbólum, embléma, szöveg látható&#10;&#10;Automatikusan generált leírás">
            <a:extLst>
              <a:ext uri="{FF2B5EF4-FFF2-40B4-BE49-F238E27FC236}">
                <a16:creationId xmlns:a16="http://schemas.microsoft.com/office/drawing/2014/main" id="{D506F3D3-2566-7D17-FB34-21F5185C3A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998923" y="22695425"/>
            <a:ext cx="7772400" cy="1399032"/>
          </a:xfrm>
          <a:prstGeom prst="rect">
            <a:avLst/>
          </a:prstGeom>
        </p:spPr>
      </p:pic>
      <p:sp>
        <p:nvSpPr>
          <p:cNvPr id="5" name="Élőláb helye 4">
            <a:extLst>
              <a:ext uri="{FF2B5EF4-FFF2-40B4-BE49-F238E27FC236}">
                <a16:creationId xmlns:a16="http://schemas.microsoft.com/office/drawing/2014/main" id="{FE67FDEC-D046-A311-6875-012C6F460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85427" y="22115641"/>
            <a:ext cx="19288973" cy="3269845"/>
          </a:xfrm>
        </p:spPr>
        <p:txBody>
          <a:bodyPr/>
          <a:lstStyle/>
          <a:p>
            <a:pPr algn="l"/>
            <a:endParaRPr lang="hu-HU" sz="5400" dirty="0"/>
          </a:p>
          <a:p>
            <a:pPr algn="l"/>
            <a:r>
              <a:rPr lang="hu-H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RRF-3.4.1-22-2022-00001 Közösségi megújuló energiatermelés és felhasználás</a:t>
            </a:r>
          </a:p>
          <a:p>
            <a:pPr algn="l"/>
            <a:endParaRPr lang="hu-H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hu-H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Magyar Máltai Szeretetszolgálat Alapítvány</a:t>
            </a:r>
          </a:p>
          <a:p>
            <a:pPr algn="l"/>
            <a:r>
              <a:rPr lang="hu-H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1125 Budapest, Szarvas Gábor út 58-60.</a:t>
            </a:r>
          </a:p>
          <a:p>
            <a:pPr algn="l"/>
            <a:endParaRPr lang="en-US" dirty="0"/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42FB6668-3708-28E2-553E-221E832BD992}"/>
              </a:ext>
            </a:extLst>
          </p:cNvPr>
          <p:cNvSpPr txBox="1"/>
          <p:nvPr/>
        </p:nvSpPr>
        <p:spPr>
          <a:xfrm>
            <a:off x="11283043" y="8414143"/>
            <a:ext cx="23872370" cy="82176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8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RRF-3.4.1-22-2022-00001</a:t>
            </a:r>
          </a:p>
          <a:p>
            <a:pPr algn="ctr"/>
            <a:br>
              <a:rPr lang="hu-HU" sz="8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8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Közösségi megújuló energiatermelés és felhasználás</a:t>
            </a:r>
          </a:p>
          <a:p>
            <a:pPr algn="ctr"/>
            <a:endParaRPr lang="hu-HU" sz="8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hu-HU" sz="8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Harc az energiaszegénység ellen</a:t>
            </a:r>
            <a:endParaRPr lang="en-US" sz="8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88527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3D67BF-EAB2-3764-36D7-C18A4D28DC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 descr="A képen személy, fal, beltéri, tároló látható&#10;&#10;Automatikusan generált leírás">
            <a:extLst>
              <a:ext uri="{FF2B5EF4-FFF2-40B4-BE49-F238E27FC236}">
                <a16:creationId xmlns:a16="http://schemas.microsoft.com/office/drawing/2014/main" id="{742912F9-1D9B-E517-E042-B4F4AF77B1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18" r="2872"/>
          <a:stretch/>
        </p:blipFill>
        <p:spPr>
          <a:xfrm>
            <a:off x="10076665" y="10"/>
            <a:ext cx="36375172" cy="26133415"/>
          </a:xfrm>
          <a:custGeom>
            <a:avLst/>
            <a:gdLst/>
            <a:ahLst/>
            <a:cxnLst/>
            <a:rect l="l" t="t" r="r" b="b"/>
            <a:pathLst>
              <a:path w="9547224" h="6858000">
                <a:moveTo>
                  <a:pt x="1623023" y="0"/>
                </a:moveTo>
                <a:lnTo>
                  <a:pt x="2716256" y="0"/>
                </a:lnTo>
                <a:lnTo>
                  <a:pt x="3032455" y="0"/>
                </a:lnTo>
                <a:lnTo>
                  <a:pt x="3496422" y="0"/>
                </a:lnTo>
                <a:lnTo>
                  <a:pt x="5205951" y="0"/>
                </a:lnTo>
                <a:lnTo>
                  <a:pt x="9547224" y="0"/>
                </a:lnTo>
                <a:lnTo>
                  <a:pt x="9547224" y="6858000"/>
                </a:lnTo>
                <a:lnTo>
                  <a:pt x="5205951" y="6858000"/>
                </a:lnTo>
                <a:lnTo>
                  <a:pt x="3496422" y="6858000"/>
                </a:lnTo>
                <a:lnTo>
                  <a:pt x="3032455" y="6858000"/>
                </a:lnTo>
                <a:lnTo>
                  <a:pt x="2716256" y="6858000"/>
                </a:lnTo>
                <a:lnTo>
                  <a:pt x="2502754" y="6858000"/>
                </a:lnTo>
                <a:lnTo>
                  <a:pt x="2390998" y="6780599"/>
                </a:lnTo>
                <a:cubicBezTo>
                  <a:pt x="2217180" y="6653108"/>
                  <a:pt x="2046553" y="6515397"/>
                  <a:pt x="1874350" y="6374814"/>
                </a:cubicBezTo>
                <a:cubicBezTo>
                  <a:pt x="928725" y="5602839"/>
                  <a:pt x="0" y="4969131"/>
                  <a:pt x="0" y="3621656"/>
                </a:cubicBezTo>
                <a:cubicBezTo>
                  <a:pt x="0" y="2093192"/>
                  <a:pt x="573736" y="754641"/>
                  <a:pt x="1600899" y="14997"/>
                </a:cubicBezTo>
                <a:close/>
              </a:path>
            </a:pathLst>
          </a:custGeom>
        </p:spPr>
      </p:pic>
      <p:sp>
        <p:nvSpPr>
          <p:cNvPr id="2" name="Élőláb helye 1">
            <a:extLst>
              <a:ext uri="{FF2B5EF4-FFF2-40B4-BE49-F238E27FC236}">
                <a16:creationId xmlns:a16="http://schemas.microsoft.com/office/drawing/2014/main" id="{9A323464-5E3C-7D31-072B-BD9EAAF2D5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94215" y="24216973"/>
            <a:ext cx="26404885" cy="139378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spcAft>
                <a:spcPts val="600"/>
              </a:spcAft>
              <a:defRPr/>
            </a:pPr>
            <a:r>
              <a:rPr lang="en-US" sz="36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RRF-3.4.1-22-2022-00001  </a:t>
            </a:r>
            <a:r>
              <a:rPr lang="en-US" sz="3600" kern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Közösségi</a:t>
            </a:r>
            <a:r>
              <a:rPr lang="en-US" sz="36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 </a:t>
            </a:r>
            <a:r>
              <a:rPr lang="en-US" sz="3600" kern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megújuló</a:t>
            </a:r>
            <a:r>
              <a:rPr lang="en-US" sz="36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 </a:t>
            </a:r>
            <a:r>
              <a:rPr lang="en-US" sz="3600" kern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energiatermelés</a:t>
            </a:r>
            <a:r>
              <a:rPr lang="en-US" sz="36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 </a:t>
            </a:r>
            <a:r>
              <a:rPr lang="en-US" sz="3600" kern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és</a:t>
            </a:r>
            <a:r>
              <a:rPr lang="en-US" sz="36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 </a:t>
            </a:r>
            <a:r>
              <a:rPr lang="en-US" sz="3600" kern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felhasználás</a:t>
            </a:r>
            <a:r>
              <a:rPr lang="en-US" sz="36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  Magyar Máltai Szeretetszolgálat Alapítvány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582ACA-5814-6B23-1582-743C9A960B74}"/>
              </a:ext>
            </a:extLst>
          </p:cNvPr>
          <p:cNvSpPr txBox="1"/>
          <p:nvPr/>
        </p:nvSpPr>
        <p:spPr>
          <a:xfrm>
            <a:off x="3193563" y="9275883"/>
            <a:ext cx="14562640" cy="142623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7600" b="1" dirty="0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755121D0-1D5A-BFD4-ABA0-D2FF6D4A0E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46451837" cy="2613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9108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5806" y="0"/>
            <a:ext cx="46440225" cy="261334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31DE6081-AC7C-80C3-1D8A-A35BBFAD68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3"/>
          <a:stretch>
            <a:fillRect/>
          </a:stretch>
        </p:blipFill>
        <p:spPr>
          <a:xfrm>
            <a:off x="20" y="4885"/>
            <a:ext cx="46451817" cy="26128540"/>
          </a:xfrm>
          <a:prstGeom prst="rect">
            <a:avLst/>
          </a:prstGeom>
        </p:spPr>
      </p:pic>
      <p:sp>
        <p:nvSpPr>
          <p:cNvPr id="4" name="Élőláb helye 3">
            <a:extLst>
              <a:ext uri="{FF2B5EF4-FFF2-40B4-BE49-F238E27FC236}">
                <a16:creationId xmlns:a16="http://schemas.microsoft.com/office/drawing/2014/main" id="{32C1E305-AC98-80A8-CC89-2B17D288C5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387171" y="24221813"/>
            <a:ext cx="15677495" cy="13913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sz="1200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RRF-3.4.1-22-2022-00001  Közösségi megújuló energiatermelés és felhasználás  Magyar Máltai Szeretetszolgálat Alapítvány</a:t>
            </a:r>
          </a:p>
        </p:txBody>
      </p:sp>
    </p:spTree>
    <p:extLst>
      <p:ext uri="{BB962C8B-B14F-4D97-AF65-F5344CB8AC3E}">
        <p14:creationId xmlns:p14="http://schemas.microsoft.com/office/powerpoint/2010/main" val="23812100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5806" y="0"/>
            <a:ext cx="46440225" cy="261334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A0C5430C-7BAA-7B30-3294-0E5C3B8EDC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3"/>
          <a:stretch>
            <a:fillRect/>
          </a:stretch>
        </p:blipFill>
        <p:spPr>
          <a:xfrm>
            <a:off x="20" y="4885"/>
            <a:ext cx="46451817" cy="26128540"/>
          </a:xfrm>
          <a:prstGeom prst="rect">
            <a:avLst/>
          </a:prstGeom>
        </p:spPr>
      </p:pic>
      <p:sp>
        <p:nvSpPr>
          <p:cNvPr id="4" name="Élőláb helye 3">
            <a:extLst>
              <a:ext uri="{FF2B5EF4-FFF2-40B4-BE49-F238E27FC236}">
                <a16:creationId xmlns:a16="http://schemas.microsoft.com/office/drawing/2014/main" id="{39DE2483-B49B-2FE1-6634-184C3A1F39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387171" y="24221813"/>
            <a:ext cx="15677495" cy="13913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sz="1200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RRF-3.4.1-22-2022-00001  Közösségi megújuló energiatermelés és felhasználás  Magyar Máltai Szeretetszolgálat Alapítvány</a:t>
            </a:r>
          </a:p>
        </p:txBody>
      </p:sp>
    </p:spTree>
    <p:extLst>
      <p:ext uri="{BB962C8B-B14F-4D97-AF65-F5344CB8AC3E}">
        <p14:creationId xmlns:p14="http://schemas.microsoft.com/office/powerpoint/2010/main" val="35578165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lap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6451838" cy="2613342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309257" y="12409714"/>
            <a:ext cx="24653257" cy="7240163"/>
          </a:xfrm>
          <a:prstGeom prst="rect">
            <a:avLst/>
          </a:prstGeom>
          <a:noFill/>
        </p:spPr>
        <p:txBody>
          <a:bodyPr wrap="square" lIns="464543" tIns="232271" rIns="464543" bIns="232271" rtlCol="0">
            <a:spAutoFit/>
          </a:bodyPr>
          <a:lstStyle/>
          <a:p>
            <a:r>
              <a:rPr lang="hu-HU" sz="1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Köszönöm a figyelmet!</a:t>
            </a:r>
          </a:p>
          <a:p>
            <a:endParaRPr lang="hu-HU" sz="1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sz="1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Füvesi Ágnes</a:t>
            </a:r>
          </a:p>
          <a:p>
            <a:r>
              <a:rPr lang="hu-HU" sz="1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projektvezető</a:t>
            </a:r>
            <a:endParaRPr lang="en-US" sz="1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-1"/>
            <a:ext cx="46451837" cy="5341154"/>
          </a:xfrm>
          <a:prstGeom prst="rect">
            <a:avLst/>
          </a:prstGeom>
        </p:spPr>
      </p:pic>
      <p:pic>
        <p:nvPicPr>
          <p:cNvPr id="2" name="Kép 1" descr="A képen Grafika, szív látható&#10;&#10;Automatikusan generált leírás">
            <a:extLst>
              <a:ext uri="{FF2B5EF4-FFF2-40B4-BE49-F238E27FC236}">
                <a16:creationId xmlns:a16="http://schemas.microsoft.com/office/drawing/2014/main" id="{D1CA03C8-B38D-09F7-165D-EE75DDA121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32973" y="22380574"/>
            <a:ext cx="5828582" cy="2028733"/>
          </a:xfrm>
          <a:prstGeom prst="rect">
            <a:avLst/>
          </a:prstGeom>
        </p:spPr>
      </p:pic>
      <p:pic>
        <p:nvPicPr>
          <p:cNvPr id="3" name="Kép 2" descr="A képen Betűtípus, szimbólum, embléma, szöveg látható&#10;&#10;Automatikusan generált leírás">
            <a:extLst>
              <a:ext uri="{FF2B5EF4-FFF2-40B4-BE49-F238E27FC236}">
                <a16:creationId xmlns:a16="http://schemas.microsoft.com/office/drawing/2014/main" id="{39DC5648-074F-05D7-DDAC-E82623BC7D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998923" y="22695425"/>
            <a:ext cx="7772400" cy="1399032"/>
          </a:xfrm>
          <a:prstGeom prst="rect">
            <a:avLst/>
          </a:prstGeom>
        </p:spPr>
      </p:pic>
      <p:sp>
        <p:nvSpPr>
          <p:cNvPr id="7" name="Élőláb helye 4">
            <a:extLst>
              <a:ext uri="{FF2B5EF4-FFF2-40B4-BE49-F238E27FC236}">
                <a16:creationId xmlns:a16="http://schemas.microsoft.com/office/drawing/2014/main" id="{8ECACCAE-83AA-5E58-BB75-788947C312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09257" y="21989143"/>
            <a:ext cx="17333433" cy="3265714"/>
          </a:xfrm>
        </p:spPr>
        <p:txBody>
          <a:bodyPr/>
          <a:lstStyle/>
          <a:p>
            <a:pPr algn="l"/>
            <a:endParaRPr lang="hu-HU" sz="5400" dirty="0"/>
          </a:p>
          <a:p>
            <a:pPr algn="l"/>
            <a:r>
              <a:rPr lang="hu-H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RRF-3.4.1-22-2022-00001 Közösségi megújuló energiatermelés és felhasználás</a:t>
            </a:r>
          </a:p>
          <a:p>
            <a:pPr algn="l"/>
            <a:endParaRPr lang="hu-H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hu-H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Magyar Máltai Szeretetszolgálat Alapítvány</a:t>
            </a:r>
          </a:p>
          <a:p>
            <a:pPr algn="l"/>
            <a:r>
              <a:rPr lang="hu-H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1125 Budapest, Szarvas Gábor út 58-60.</a:t>
            </a:r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56538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3481FFA-133D-5D02-09D0-6C992D7C02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F76C5AA-F942-10D9-B8B7-C72125561CC5}"/>
              </a:ext>
            </a:extLst>
          </p:cNvPr>
          <p:cNvSpPr txBox="1"/>
          <p:nvPr/>
        </p:nvSpPr>
        <p:spPr>
          <a:xfrm>
            <a:off x="3193563" y="1391362"/>
            <a:ext cx="40064710" cy="50512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17500" b="1" kern="120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Az RRF-3.4.1.-22.</a:t>
            </a:r>
            <a:r>
              <a:rPr lang="hu-HU" sz="17500" b="1" kern="120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-2022-00001</a:t>
            </a:r>
            <a:r>
              <a:rPr lang="en-US" sz="17500" b="1" kern="120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projekt</a:t>
            </a:r>
            <a:endParaRPr lang="en-US" sz="17500" b="1" kern="12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A613C8-5D4C-524E-682E-AC33E3BC8510}"/>
              </a:ext>
            </a:extLst>
          </p:cNvPr>
          <p:cNvSpPr txBox="1"/>
          <p:nvPr/>
        </p:nvSpPr>
        <p:spPr>
          <a:xfrm>
            <a:off x="3193563" y="9291884"/>
            <a:ext cx="40064710" cy="142463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8580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9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Közösségi megújuló energiatermelés és felhasználás</a:t>
            </a:r>
          </a:p>
          <a:p>
            <a:pPr marL="457200" defTabSz="914400">
              <a:lnSpc>
                <a:spcPct val="90000"/>
              </a:lnSpc>
              <a:spcAft>
                <a:spcPts val="600"/>
              </a:spcAft>
            </a:pPr>
            <a:endParaRPr lang="hu-HU" sz="9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9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Megvalósítási</a:t>
            </a:r>
            <a:r>
              <a:rPr lang="en-US" sz="9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időtartam</a:t>
            </a:r>
            <a:r>
              <a:rPr lang="en-US" sz="9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9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2022. 04.01-202</a:t>
            </a:r>
            <a:r>
              <a:rPr lang="hu-HU" sz="9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6. 06.30.</a:t>
            </a:r>
          </a:p>
          <a:p>
            <a:pPr marL="68580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9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9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Támogatási</a:t>
            </a:r>
            <a:r>
              <a:rPr lang="en-US" sz="9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összeg</a:t>
            </a:r>
            <a:r>
              <a:rPr lang="en-US" sz="9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9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hu-HU" sz="9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9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919 384 709 Ft</a:t>
            </a:r>
            <a:endParaRPr lang="hu-HU" sz="9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defTabSz="914400">
              <a:lnSpc>
                <a:spcPct val="90000"/>
              </a:lnSpc>
              <a:spcAft>
                <a:spcPts val="600"/>
              </a:spcAft>
            </a:pPr>
            <a:endParaRPr lang="hu-HU" sz="9900" b="1" dirty="0"/>
          </a:p>
          <a:p>
            <a:pPr marL="68580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9900" b="1" dirty="0"/>
          </a:p>
          <a:p>
            <a:pPr marL="457200" defTabSz="914400">
              <a:lnSpc>
                <a:spcPct val="90000"/>
              </a:lnSpc>
              <a:spcAft>
                <a:spcPts val="600"/>
              </a:spcAft>
            </a:pPr>
            <a:endParaRPr lang="en-US" sz="9900" b="1" dirty="0"/>
          </a:p>
        </p:txBody>
      </p:sp>
      <p:sp>
        <p:nvSpPr>
          <p:cNvPr id="2" name="Élőláb helye 1">
            <a:extLst>
              <a:ext uri="{FF2B5EF4-FFF2-40B4-BE49-F238E27FC236}">
                <a16:creationId xmlns:a16="http://schemas.microsoft.com/office/drawing/2014/main" id="{C0BE766D-5A98-6128-4386-BB4E42640C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715001" y="24221813"/>
            <a:ext cx="35547300" cy="13913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r>
              <a:rPr lang="en-US" sz="3600" kern="1200">
                <a:solidFill>
                  <a:schemeClr val="tx1">
                    <a:tint val="75000"/>
                  </a:schemeClr>
                </a:solidFill>
                <a:latin typeface="Arial Bold"/>
              </a:rPr>
              <a:t>RRF-3.4.1-22-2022-00001  Közösségi megújuló energiatermelés és felhasználás  Magyar Máltai Szeretetszolgálat Alapítvány</a:t>
            </a:r>
            <a:endParaRPr lang="en-US" sz="3600" kern="1200" dirty="0">
              <a:solidFill>
                <a:schemeClr val="tx1">
                  <a:tint val="75000"/>
                </a:schemeClr>
              </a:solidFill>
              <a:latin typeface="Arial Bold"/>
            </a:endParaRPr>
          </a:p>
        </p:txBody>
      </p:sp>
    </p:spTree>
    <p:extLst>
      <p:ext uri="{BB962C8B-B14F-4D97-AF65-F5344CB8AC3E}">
        <p14:creationId xmlns:p14="http://schemas.microsoft.com/office/powerpoint/2010/main" val="24850432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93563" y="1391362"/>
            <a:ext cx="40064710" cy="50512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17500" b="1" kern="12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A </a:t>
            </a:r>
            <a:r>
              <a:rPr lang="en-US" sz="17500" b="1" kern="12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projekt</a:t>
            </a:r>
            <a:r>
              <a:rPr lang="en-US" sz="17500" b="1" kern="12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7500" b="1" kern="12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célja</a:t>
            </a:r>
            <a:r>
              <a:rPr lang="hu-HU" sz="17500" b="1" kern="12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i 2022-ben</a:t>
            </a:r>
            <a:endParaRPr lang="en-US" sz="17500" b="1" kern="12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93563" y="9291884"/>
            <a:ext cx="40064710" cy="142463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85800" indent="-228600" algn="just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9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25 000</a:t>
            </a:r>
            <a:r>
              <a:rPr lang="en-US" sz="9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kWp</a:t>
            </a:r>
            <a:r>
              <a:rPr lang="en-US" sz="9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termelési</a:t>
            </a:r>
            <a:r>
              <a:rPr lang="en-US" sz="9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kapacitás</a:t>
            </a:r>
            <a:r>
              <a:rPr lang="en-US" sz="9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létrehozása</a:t>
            </a:r>
            <a:endParaRPr lang="hu-HU" sz="9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0" indent="-228600" algn="just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9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9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9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villamosenergiáról</a:t>
            </a:r>
            <a:r>
              <a:rPr lang="hu-HU" sz="9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szóló</a:t>
            </a:r>
            <a:r>
              <a:rPr lang="hu-HU" sz="9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9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2007. évi LXXXVI. </a:t>
            </a:r>
            <a:r>
              <a:rPr lang="en-US" sz="9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törvény</a:t>
            </a:r>
            <a:r>
              <a:rPr lang="en-US" sz="9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módosítása</a:t>
            </a:r>
            <a:r>
              <a:rPr lang="en-US" sz="9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9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ezáltal</a:t>
            </a:r>
            <a:r>
              <a:rPr lang="en-US" sz="9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energiaközösségek</a:t>
            </a:r>
            <a:r>
              <a:rPr lang="en-US" sz="9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létrehozásának</a:t>
            </a:r>
            <a:r>
              <a:rPr lang="en-US" sz="9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megteremtése</a:t>
            </a:r>
            <a:endParaRPr lang="hu-HU" sz="9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0" indent="-228600" algn="just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hu-HU" sz="9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0" indent="-228600" algn="just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9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 erőművek által megtermelt energia eladásából származó bevételt az MMSZA </a:t>
            </a:r>
            <a:r>
              <a:rPr lang="hu-HU" sz="9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fűtéstámogatás formájában </a:t>
            </a:r>
            <a:r>
              <a:rPr lang="hu-HU" sz="9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visszajuttatja a FETE településeken élő gyermekes, rászoruló családoknak</a:t>
            </a:r>
          </a:p>
          <a:p>
            <a:pPr marL="457200" algn="just" defTabSz="914400">
              <a:lnSpc>
                <a:spcPct val="90000"/>
              </a:lnSpc>
              <a:spcAft>
                <a:spcPts val="600"/>
              </a:spcAft>
            </a:pPr>
            <a:endParaRPr lang="hu-HU" sz="9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0" indent="-228600" algn="just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9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Energiaszegénység</a:t>
            </a:r>
            <a:r>
              <a:rPr lang="hu-HU" sz="9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csökkentése</a:t>
            </a:r>
          </a:p>
          <a:p>
            <a:pPr marL="685800" indent="-228600" algn="just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9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Élőláb helye 1">
            <a:extLst>
              <a:ext uri="{FF2B5EF4-FFF2-40B4-BE49-F238E27FC236}">
                <a16:creationId xmlns:a16="http://schemas.microsoft.com/office/drawing/2014/main" id="{B4E6DEDF-4499-A91A-0F82-C398F0283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934200" y="24221813"/>
            <a:ext cx="30479999" cy="13913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r>
              <a:rPr lang="en-US" sz="3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RRF-3.4.1-22-2022-00001  Közösségi megújuló energiatermelés és felhasználás  Magyar Máltai Szeretetszolgálat Alapítvány</a:t>
            </a:r>
            <a:endParaRPr lang="en-US" sz="3600" kern="1200" dirty="0">
              <a:solidFill>
                <a:schemeClr val="tx1">
                  <a:tint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9937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4B57778-BD40-B237-C66C-D62251219B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2CA64F6-F9FA-43AC-446B-93B673D248C8}"/>
              </a:ext>
            </a:extLst>
          </p:cNvPr>
          <p:cNvSpPr txBox="1"/>
          <p:nvPr/>
        </p:nvSpPr>
        <p:spPr>
          <a:xfrm>
            <a:off x="3193563" y="1391362"/>
            <a:ext cx="40064710" cy="50512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17500" b="1" kern="12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A </a:t>
            </a:r>
            <a:r>
              <a:rPr lang="en-US" sz="17500" b="1" kern="12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projekt</a:t>
            </a:r>
            <a:r>
              <a:rPr lang="en-US" sz="17500" b="1" kern="12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hu-HU" sz="175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eredményei 2026-ban</a:t>
            </a:r>
            <a:endParaRPr lang="en-US" sz="17500" b="1" kern="12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E1F719B-DE87-E393-1B27-0C77A2442BEF}"/>
              </a:ext>
            </a:extLst>
          </p:cNvPr>
          <p:cNvSpPr txBox="1"/>
          <p:nvPr/>
        </p:nvSpPr>
        <p:spPr>
          <a:xfrm>
            <a:off x="3193563" y="9291884"/>
            <a:ext cx="40064710" cy="1424634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685800" indent="-228600" algn="just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9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24 naperőmű és 1 energiatároló megépülése</a:t>
            </a:r>
          </a:p>
          <a:p>
            <a:pPr marL="685800" indent="-228600" algn="just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hu-HU" sz="9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0" indent="-228600" algn="just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9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15 000</a:t>
            </a:r>
            <a:r>
              <a:rPr lang="en-US" sz="9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kWp</a:t>
            </a:r>
            <a:r>
              <a:rPr lang="en-US" sz="9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termelési</a:t>
            </a:r>
            <a:r>
              <a:rPr lang="en-US" sz="9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kapacitás</a:t>
            </a:r>
            <a:r>
              <a:rPr lang="en-US" sz="9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létrehozása</a:t>
            </a:r>
            <a:r>
              <a:rPr lang="hu-HU" sz="9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 kivitelezés nyílt közbeszerzésen beszerzett, naperőművek építésében jártas kivitelezők által valósult meg</a:t>
            </a:r>
          </a:p>
          <a:p>
            <a:pPr marL="685800" indent="-228600" algn="just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hu-HU" sz="9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0" indent="-228600" algn="just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9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 energiakereskedés nyílt közbeszerzésen beszerzett energiakereskedő végzi</a:t>
            </a:r>
          </a:p>
          <a:p>
            <a:pPr marL="685800" indent="-228600" algn="just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9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0" indent="-228600" algn="just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9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Elkészült a v</a:t>
            </a:r>
            <a:r>
              <a:rPr lang="en-US" sz="9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illamosenergiáról</a:t>
            </a:r>
            <a:r>
              <a:rPr lang="en-US" sz="9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szóló</a:t>
            </a:r>
            <a:r>
              <a:rPr lang="en-US" sz="9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törvény</a:t>
            </a:r>
            <a:r>
              <a:rPr lang="en-US" sz="9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módosítása</a:t>
            </a:r>
            <a:r>
              <a:rPr lang="hu-HU" sz="9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2025.01.01-én </a:t>
            </a:r>
          </a:p>
          <a:p>
            <a:pPr marL="685800" indent="-228600" algn="just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hu-HU" sz="9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0" indent="-228600" algn="just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9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 erőművek által megtermelt energia eladásából származó bevételt az MMSZA </a:t>
            </a:r>
            <a:r>
              <a:rPr lang="hu-HU" sz="9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fűtéstámogatás formájában </a:t>
            </a:r>
            <a:r>
              <a:rPr lang="hu-HU" sz="9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visszajuttatta 2200, a FETE településeken élő rászoruló, elsősorban gyermekes családnak, ezáltal csökkent az energiaszegénység. Elért gyermekek száma 4650 </a:t>
            </a:r>
            <a:r>
              <a:rPr lang="hu-HU" sz="9900">
                <a:latin typeface="Times New Roman" panose="02020603050405020304" pitchFamily="18" charset="0"/>
                <a:cs typeface="Times New Roman" panose="02020603050405020304" pitchFamily="18" charset="0"/>
              </a:rPr>
              <a:t>fő. </a:t>
            </a:r>
            <a:endParaRPr lang="en-US" sz="9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Élőláb helye 1">
            <a:extLst>
              <a:ext uri="{FF2B5EF4-FFF2-40B4-BE49-F238E27FC236}">
                <a16:creationId xmlns:a16="http://schemas.microsoft.com/office/drawing/2014/main" id="{1964083B-3935-5C22-669F-18D95CAEE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934200" y="24221813"/>
            <a:ext cx="30479999" cy="13913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r>
              <a:rPr lang="en-US" sz="3600" kern="120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RRF-3.4.1-22-2022-00001  </a:t>
            </a:r>
            <a:r>
              <a:rPr lang="en-US" sz="3600" kern="1200" dirty="0" err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Közösségi</a:t>
            </a:r>
            <a:r>
              <a:rPr lang="en-US" sz="3600" kern="120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megújuló</a:t>
            </a:r>
            <a:r>
              <a:rPr lang="en-US" sz="3600" kern="120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energiatermelés</a:t>
            </a:r>
            <a:r>
              <a:rPr lang="en-US" sz="3600" kern="120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és</a:t>
            </a:r>
            <a:r>
              <a:rPr lang="en-US" sz="3600" kern="120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felhasználás</a:t>
            </a:r>
            <a:r>
              <a:rPr lang="en-US" sz="3600" kern="120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  Magyar Máltai Szeretetszolgálat Alapítvány</a:t>
            </a:r>
          </a:p>
        </p:txBody>
      </p:sp>
    </p:spTree>
    <p:extLst>
      <p:ext uri="{BB962C8B-B14F-4D97-AF65-F5344CB8AC3E}">
        <p14:creationId xmlns:p14="http://schemas.microsoft.com/office/powerpoint/2010/main" val="28439254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EE6D837-CC8B-3833-FE17-705BAC70DD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6B39976-9203-BD1D-61E4-6A5DDC9B9A2A}"/>
              </a:ext>
            </a:extLst>
          </p:cNvPr>
          <p:cNvSpPr txBox="1"/>
          <p:nvPr/>
        </p:nvSpPr>
        <p:spPr>
          <a:xfrm>
            <a:off x="3193563" y="1391362"/>
            <a:ext cx="40064710" cy="50512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hu-HU" sz="175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Naperőművek helyszínei</a:t>
            </a:r>
            <a:endParaRPr lang="en-US" sz="17500" b="1" kern="12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6B77CA9-1B47-121F-284A-AFC7C2ED8140}"/>
              </a:ext>
            </a:extLst>
          </p:cNvPr>
          <p:cNvSpPr txBox="1"/>
          <p:nvPr/>
        </p:nvSpPr>
        <p:spPr>
          <a:xfrm>
            <a:off x="3193563" y="9291884"/>
            <a:ext cx="40064710" cy="1424634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685800" indent="-228600" algn="just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9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Baranya vármegyében 4 naperőmű</a:t>
            </a:r>
            <a:r>
              <a:rPr lang="hu-HU" sz="9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készült el 3 településen. (Drávafok (2 db), Patapoklosi, Istvándi), </a:t>
            </a:r>
          </a:p>
          <a:p>
            <a:pPr marL="685800" indent="-228600" algn="just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9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Tolna Vármegyében 3 naperőmű </a:t>
            </a:r>
            <a:r>
              <a:rPr lang="hu-HU" sz="9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készült el. (Értény, Magyarkeszi, Pári), </a:t>
            </a:r>
          </a:p>
          <a:p>
            <a:pPr marL="685800" indent="-228600" algn="just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9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sz="9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Somogy Vármegyében 2 naperőmű </a:t>
            </a:r>
            <a:r>
              <a:rPr lang="hu-HU" sz="9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telepítése történt meg. (Mike, Ötvöskónyi), </a:t>
            </a:r>
          </a:p>
          <a:p>
            <a:pPr marL="685800" indent="-228600" algn="just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9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sz="9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Zala Vármegyében 2 naperőmű </a:t>
            </a:r>
            <a:r>
              <a:rPr lang="hu-HU" sz="9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készült el. (Zalakomár, Kistolmács), </a:t>
            </a:r>
          </a:p>
          <a:p>
            <a:pPr marL="685800" indent="-228600" algn="just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9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sz="9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Nógrád Vármegyében 2 naperőmű </a:t>
            </a:r>
            <a:r>
              <a:rPr lang="hu-HU" sz="9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készült el. (Nagylóc, Sóshartyán), </a:t>
            </a:r>
          </a:p>
          <a:p>
            <a:pPr marL="685800" indent="-228600" algn="just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9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sz="9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Borsod Vármegyében 5 naperőmű </a:t>
            </a:r>
            <a:r>
              <a:rPr lang="hu-HU" sz="9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telepítése történt meg. (Hangony, Arló, Járdánháza, Viss, Novajidrány), </a:t>
            </a:r>
          </a:p>
          <a:p>
            <a:pPr marL="685800" indent="-228600" algn="just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9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sz="9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Heves Vármegyében 1 naperőmű </a:t>
            </a:r>
            <a:r>
              <a:rPr lang="hu-HU" sz="9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készült el. (Gyöngyösoroszi), </a:t>
            </a:r>
          </a:p>
          <a:p>
            <a:pPr marL="685800" indent="-228600" algn="just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9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sz="9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Csongrád-Csanád Vármegyében 1 naperőmű </a:t>
            </a:r>
            <a:r>
              <a:rPr lang="hu-HU" sz="9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telepítése történt meg. (Nagyér)</a:t>
            </a:r>
          </a:p>
          <a:p>
            <a:pPr marL="685800" indent="-228600" algn="just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9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Szabolcs-Szatmár-Bereg Vármegyében 4 naperőmű</a:t>
            </a:r>
            <a:r>
              <a:rPr lang="hu-HU" sz="9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készült el. (Rozsály, Piricse, Uszka, Mezőladány).</a:t>
            </a:r>
          </a:p>
        </p:txBody>
      </p:sp>
      <p:sp>
        <p:nvSpPr>
          <p:cNvPr id="2" name="Élőláb helye 1">
            <a:extLst>
              <a:ext uri="{FF2B5EF4-FFF2-40B4-BE49-F238E27FC236}">
                <a16:creationId xmlns:a16="http://schemas.microsoft.com/office/drawing/2014/main" id="{199E5AA3-8E63-E445-F0AD-37A334FBC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934200" y="24221813"/>
            <a:ext cx="30479999" cy="13913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r>
              <a:rPr lang="en-US" sz="3600" kern="120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RRF-3.4.1-22-2022-00001  </a:t>
            </a:r>
            <a:r>
              <a:rPr lang="en-US" sz="3600" kern="1200" dirty="0" err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Közösségi</a:t>
            </a:r>
            <a:r>
              <a:rPr lang="en-US" sz="3600" kern="120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megújuló</a:t>
            </a:r>
            <a:r>
              <a:rPr lang="en-US" sz="3600" kern="120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energiatermelés</a:t>
            </a:r>
            <a:r>
              <a:rPr lang="en-US" sz="3600" kern="120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és</a:t>
            </a:r>
            <a:r>
              <a:rPr lang="en-US" sz="3600" kern="120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felhasználás</a:t>
            </a:r>
            <a:r>
              <a:rPr lang="en-US" sz="3600" kern="120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  Magyar Máltai Szeretetszolgálat Alapítvány</a:t>
            </a:r>
          </a:p>
        </p:txBody>
      </p:sp>
    </p:spTree>
    <p:extLst>
      <p:ext uri="{BB962C8B-B14F-4D97-AF65-F5344CB8AC3E}">
        <p14:creationId xmlns:p14="http://schemas.microsoft.com/office/powerpoint/2010/main" val="19338112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7A899056-C170-F7AF-7A4F-1A5F20274D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3830"/>
          <a:stretch>
            <a:fillRect/>
          </a:stretch>
        </p:blipFill>
        <p:spPr>
          <a:xfrm>
            <a:off x="20" y="10"/>
            <a:ext cx="46451817" cy="26133415"/>
          </a:xfrm>
          <a:prstGeom prst="rect">
            <a:avLst/>
          </a:prstGeom>
        </p:spPr>
      </p:pic>
      <p:sp>
        <p:nvSpPr>
          <p:cNvPr id="4" name="Élőláb helye 3">
            <a:extLst>
              <a:ext uri="{FF2B5EF4-FFF2-40B4-BE49-F238E27FC236}">
                <a16:creationId xmlns:a16="http://schemas.microsoft.com/office/drawing/2014/main" id="{998DC85F-B7D7-F0D0-4E84-006546B58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sz="1200" kern="1200" baseline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RRF-3.4.1-22-2022-00001  Közösségi megújuló energiatermelés és felhasználás  Magyar Máltai Szeretetszolgálat Alapítvány</a:t>
            </a:r>
          </a:p>
        </p:txBody>
      </p:sp>
    </p:spTree>
    <p:extLst>
      <p:ext uri="{BB962C8B-B14F-4D97-AF65-F5344CB8AC3E}">
        <p14:creationId xmlns:p14="http://schemas.microsoft.com/office/powerpoint/2010/main" val="19653432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artalom helye 5">
            <a:extLst>
              <a:ext uri="{FF2B5EF4-FFF2-40B4-BE49-F238E27FC236}">
                <a16:creationId xmlns:a16="http://schemas.microsoft.com/office/drawing/2014/main" id="{8A3A55CD-7487-7AA5-5E9D-39C9E4ADE3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51626" y="2612571"/>
            <a:ext cx="41548585" cy="18400303"/>
          </a:xfrm>
          <a:prstGeom prst="rect">
            <a:avLst/>
          </a:prstGeom>
        </p:spPr>
      </p:pic>
      <p:sp>
        <p:nvSpPr>
          <p:cNvPr id="4" name="Élőláb helye 3">
            <a:extLst>
              <a:ext uri="{FF2B5EF4-FFF2-40B4-BE49-F238E27FC236}">
                <a16:creationId xmlns:a16="http://schemas.microsoft.com/office/drawing/2014/main" id="{94176ED5-1660-16A7-4087-B1F564A302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387171" y="24221813"/>
            <a:ext cx="15677495" cy="13913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RRF-3.4.1-22-2022-00001  Közösségi megújuló energiatermelés és felhasználás  Magyar Máltai Szeretetszolgálat Alapítvány</a:t>
            </a:r>
          </a:p>
        </p:txBody>
      </p:sp>
    </p:spTree>
    <p:extLst>
      <p:ext uri="{BB962C8B-B14F-4D97-AF65-F5344CB8AC3E}">
        <p14:creationId xmlns:p14="http://schemas.microsoft.com/office/powerpoint/2010/main" val="4516839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3BAF35F-6FDC-DD4A-1BA1-FFCE1D1DCF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b="1">
                <a:latin typeface="Times New Roman" panose="02020603050405020304" pitchFamily="18" charset="0"/>
                <a:cs typeface="Times New Roman" panose="02020603050405020304" pitchFamily="18" charset="0"/>
              </a:rPr>
              <a:t>Amire </a:t>
            </a: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büszkék vagyunk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E86AC35-CA64-44B9-8F44-6B11176470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Hogy megcsináltuk! </a:t>
            </a: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hu-H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Energiatároló felépítése</a:t>
            </a:r>
          </a:p>
          <a:p>
            <a:pPr lvl="1"/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 eltárolt energiát este és reggel tudjuk energiakereskedőn keresztül eladni, így megvalósul egy </a:t>
            </a:r>
            <a:r>
              <a:rPr lang="hu-H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albitrázs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kereskedelem, ezzel ugyanannyi napsugárzásból jelentősen nagyobb árbevételt tudunk produkálni</a:t>
            </a:r>
            <a:endParaRPr lang="hu-HU" b="1" dirty="0"/>
          </a:p>
          <a:p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Szakértői csapat </a:t>
            </a:r>
          </a:p>
          <a:p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Innovatív, önfenntartó modell létrehozása</a:t>
            </a:r>
          </a:p>
          <a:p>
            <a:pPr lvl="1"/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környezetvédelmi célokat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(megújuló energia) közvetlenül </a:t>
            </a: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összekapcsolja a társadalmi felzárkózással</a:t>
            </a:r>
          </a:p>
          <a:p>
            <a:pPr lvl="1"/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egyszerre szolgálja a </a:t>
            </a: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„teremtett világ védelmét”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és a </a:t>
            </a: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mélyszegénységben élő családok segítését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</a:t>
            </a:r>
            <a:r>
              <a:rPr lang="hu-HU" dirty="0"/>
              <a:t>. </a:t>
            </a:r>
          </a:p>
          <a:p>
            <a:pPr lvl="1"/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profitot szociális támogatássá alakítja át,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miközben környezetbarát technológiát használ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18534F0F-7E0C-9E82-6CEA-10F6223DF0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RRF-3.4.1-22-2022-00001  Közösségi megújuló energiatermelés és felhasználás  Magyar Máltai Szeretetszolgálat Alapítvány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3798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 descr="A képen személy, fal, beltéri, tároló látható&#10;&#10;Automatikusan generált leírás">
            <a:extLst>
              <a:ext uri="{FF2B5EF4-FFF2-40B4-BE49-F238E27FC236}">
                <a16:creationId xmlns:a16="http://schemas.microsoft.com/office/drawing/2014/main" id="{D0862C7C-E69E-D460-5A8F-DF797898D3C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18" r="2872"/>
          <a:stretch/>
        </p:blipFill>
        <p:spPr>
          <a:xfrm>
            <a:off x="10076665" y="10"/>
            <a:ext cx="36375172" cy="26133415"/>
          </a:xfrm>
          <a:custGeom>
            <a:avLst/>
            <a:gdLst/>
            <a:ahLst/>
            <a:cxnLst/>
            <a:rect l="l" t="t" r="r" b="b"/>
            <a:pathLst>
              <a:path w="9547224" h="6858000">
                <a:moveTo>
                  <a:pt x="1623023" y="0"/>
                </a:moveTo>
                <a:lnTo>
                  <a:pt x="2716256" y="0"/>
                </a:lnTo>
                <a:lnTo>
                  <a:pt x="3032455" y="0"/>
                </a:lnTo>
                <a:lnTo>
                  <a:pt x="3496422" y="0"/>
                </a:lnTo>
                <a:lnTo>
                  <a:pt x="5205951" y="0"/>
                </a:lnTo>
                <a:lnTo>
                  <a:pt x="9547224" y="0"/>
                </a:lnTo>
                <a:lnTo>
                  <a:pt x="9547224" y="6858000"/>
                </a:lnTo>
                <a:lnTo>
                  <a:pt x="5205951" y="6858000"/>
                </a:lnTo>
                <a:lnTo>
                  <a:pt x="3496422" y="6858000"/>
                </a:lnTo>
                <a:lnTo>
                  <a:pt x="3032455" y="6858000"/>
                </a:lnTo>
                <a:lnTo>
                  <a:pt x="2716256" y="6858000"/>
                </a:lnTo>
                <a:lnTo>
                  <a:pt x="2502754" y="6858000"/>
                </a:lnTo>
                <a:lnTo>
                  <a:pt x="2390998" y="6780599"/>
                </a:lnTo>
                <a:cubicBezTo>
                  <a:pt x="2217180" y="6653108"/>
                  <a:pt x="2046553" y="6515397"/>
                  <a:pt x="1874350" y="6374814"/>
                </a:cubicBezTo>
                <a:cubicBezTo>
                  <a:pt x="928725" y="5602839"/>
                  <a:pt x="0" y="4969131"/>
                  <a:pt x="0" y="3621656"/>
                </a:cubicBezTo>
                <a:cubicBezTo>
                  <a:pt x="0" y="2093192"/>
                  <a:pt x="573736" y="754641"/>
                  <a:pt x="1600899" y="14997"/>
                </a:cubicBezTo>
                <a:close/>
              </a:path>
            </a:pathLst>
          </a:custGeom>
        </p:spPr>
      </p:pic>
      <p:sp>
        <p:nvSpPr>
          <p:cNvPr id="2" name="Élőláb helye 1">
            <a:extLst>
              <a:ext uri="{FF2B5EF4-FFF2-40B4-BE49-F238E27FC236}">
                <a16:creationId xmlns:a16="http://schemas.microsoft.com/office/drawing/2014/main" id="{B4E6DEDF-4499-A91A-0F82-C398F0283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94215" y="24216973"/>
            <a:ext cx="26404885" cy="139378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spcAft>
                <a:spcPts val="600"/>
              </a:spcAft>
              <a:defRPr/>
            </a:pPr>
            <a:r>
              <a:rPr lang="en-US" sz="36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RRF-3.4.1-22-2022-00001  </a:t>
            </a:r>
            <a:r>
              <a:rPr lang="en-US" sz="3600" kern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Közösségi</a:t>
            </a:r>
            <a:r>
              <a:rPr lang="en-US" sz="36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 </a:t>
            </a:r>
            <a:r>
              <a:rPr lang="en-US" sz="3600" kern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megújuló</a:t>
            </a:r>
            <a:r>
              <a:rPr lang="en-US" sz="36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 </a:t>
            </a:r>
            <a:r>
              <a:rPr lang="en-US" sz="3600" kern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energiatermelés</a:t>
            </a:r>
            <a:r>
              <a:rPr lang="en-US" sz="36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 </a:t>
            </a:r>
            <a:r>
              <a:rPr lang="en-US" sz="3600" kern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és</a:t>
            </a:r>
            <a:r>
              <a:rPr lang="en-US" sz="36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 </a:t>
            </a:r>
            <a:r>
              <a:rPr lang="en-US" sz="3600" kern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felhasználás</a:t>
            </a:r>
            <a:r>
              <a:rPr lang="en-US" sz="36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old"/>
              </a:rPr>
              <a:t>  Magyar Máltai Szeretetszolgálat Alapítvány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193563" y="9275883"/>
            <a:ext cx="14562640" cy="142623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7600" b="1" dirty="0"/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E5134A0C-A815-B584-13B7-6898B8134B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6451837" cy="2613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1592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um" ma:contentTypeID="0x010100DBE8FE251FABAA418DF71EE399096772" ma:contentTypeVersion="8" ma:contentTypeDescription="Új dokumentum létrehozása." ma:contentTypeScope="" ma:versionID="2ffacd07754e7b69bfec507eedb092f8">
  <xsd:schema xmlns:xsd="http://www.w3.org/2001/XMLSchema" xmlns:xs="http://www.w3.org/2001/XMLSchema" xmlns:p="http://schemas.microsoft.com/office/2006/metadata/properties" xmlns:ns2="79e1d5e2-5085-4061-9f6a-5829595b7912" xmlns:ns3="c4709f6e-dd07-468c-adaa-d63f0af87bc4" targetNamespace="http://schemas.microsoft.com/office/2006/metadata/properties" ma:root="true" ma:fieldsID="97d85f9893ab63f3c31ef2115cfb30fc" ns2:_="" ns3:_="">
    <xsd:import namespace="79e1d5e2-5085-4061-9f6a-5829595b7912"/>
    <xsd:import namespace="c4709f6e-dd07-468c-adaa-d63f0af87bc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e1d5e2-5085-4061-9f6a-5829595b791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Képcímkék" ma:readOnly="false" ma:fieldId="{5cf76f15-5ced-4ddc-b409-7134ff3c332f}" ma:taxonomyMulti="true" ma:sspId="22553233-7c64-4a5d-808d-28cc8588502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4709f6e-dd07-468c-adaa-d63f0af87bc4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e4dba6c6-b67a-422c-9d1d-133d94c2c95e}" ma:internalName="TaxCatchAll" ma:showField="CatchAllData" ma:web="c4709f6e-dd07-468c-adaa-d63f0af87bc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artalomtípus"/>
        <xsd:element ref="dc:title" minOccurs="0" maxOccurs="1" ma:index="4" ma:displayName="Cím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9e1d5e2-5085-4061-9f6a-5829595b7912">
      <Terms xmlns="http://schemas.microsoft.com/office/infopath/2007/PartnerControls"/>
    </lcf76f155ced4ddcb4097134ff3c332f>
    <TaxCatchAll xmlns="c4709f6e-dd07-468c-adaa-d63f0af87bc4" xsi:nil="true"/>
  </documentManagement>
</p:properties>
</file>

<file path=customXml/itemProps1.xml><?xml version="1.0" encoding="utf-8"?>
<ds:datastoreItem xmlns:ds="http://schemas.openxmlformats.org/officeDocument/2006/customXml" ds:itemID="{CCD2EDBD-3EB3-41F9-9841-89257CD8664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3A776D0-51AE-4A02-B000-70F758873CC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9e1d5e2-5085-4061-9f6a-5829595b7912"/>
    <ds:schemaRef ds:uri="c4709f6e-dd07-468c-adaa-d63f0af87bc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CA981D7-1944-454B-A96A-6AB99A9CACA5}">
  <ds:schemaRefs>
    <ds:schemaRef ds:uri="http://schemas.microsoft.com/office/2006/metadata/properties"/>
    <ds:schemaRef ds:uri="http://schemas.microsoft.com/office/infopath/2007/PartnerControls"/>
    <ds:schemaRef ds:uri="79e1d5e2-5085-4061-9f6a-5829595b7912"/>
    <ds:schemaRef ds:uri="c4709f6e-dd07-468c-adaa-d63f0af87bc4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6270</TotalTime>
  <Words>540</Words>
  <Application>Microsoft Office PowerPoint</Application>
  <PresentationFormat>Egyéni</PresentationFormat>
  <Paragraphs>73</Paragraphs>
  <Slides>13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6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13</vt:i4>
      </vt:variant>
    </vt:vector>
  </HeadingPairs>
  <TitlesOfParts>
    <vt:vector size="20" baseType="lpstr">
      <vt:lpstr>Aptos</vt:lpstr>
      <vt:lpstr>Aptos Display</vt:lpstr>
      <vt:lpstr>Arial</vt:lpstr>
      <vt:lpstr>Arial Bold</vt:lpstr>
      <vt:lpstr>Calibri</vt:lpstr>
      <vt:lpstr>Times New Roman</vt:lpstr>
      <vt:lpstr>Office-téma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Amire büszkék vagyunk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coollab</dc:creator>
  <cp:lastModifiedBy>Fecske-Papp Judit</cp:lastModifiedBy>
  <cp:revision>45</cp:revision>
  <dcterms:created xsi:type="dcterms:W3CDTF">2021-02-22T15:24:10Z</dcterms:created>
  <dcterms:modified xsi:type="dcterms:W3CDTF">2026-06-24T08:42:16Z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0x010100DBE8FE251FABAA418DF71EE399096772</vt:lpwstr>
  </property>
  <property fmtid="{D5CDD505-2E9C-101B-9397-08002B2CF9AE}" pid="3" name="MediaServiceImageTags">
    <vt:lpwstr/>
  </property>
</Properties>
</file>