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8" r:id="rId4"/>
  </p:sldMasterIdLst>
  <p:notesMasterIdLst>
    <p:notesMasterId r:id="rId15"/>
  </p:notesMasterIdLst>
  <p:handoutMasterIdLst>
    <p:handoutMasterId r:id="rId16"/>
  </p:handoutMasterIdLst>
  <p:sldIdLst>
    <p:sldId id="284" r:id="rId5"/>
    <p:sldId id="266" r:id="rId6"/>
    <p:sldId id="267" r:id="rId7"/>
    <p:sldId id="288" r:id="rId8"/>
    <p:sldId id="280" r:id="rId9"/>
    <p:sldId id="287" r:id="rId10"/>
    <p:sldId id="274" r:id="rId11"/>
    <p:sldId id="278" r:id="rId12"/>
    <p:sldId id="275" r:id="rId13"/>
    <p:sldId id="285" r:id="rId14"/>
  </p:sldIdLst>
  <p:sldSz cx="46451838" cy="26133425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31">
          <p15:clr>
            <a:srgbClr val="A4A3A4"/>
          </p15:clr>
        </p15:guide>
        <p15:guide id="2" pos="146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F0F04D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E3E4D9-10EE-497C-8A38-5CC7CDF0D381}" v="14" dt="2026-06-17T04:37:27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" d="100"/>
          <a:sy n="15" d="100"/>
        </p:scale>
        <p:origin x="1044" y="112"/>
      </p:cViewPr>
      <p:guideLst>
        <p:guide orient="horz" pos="8231"/>
        <p:guide pos="146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85BFA037-7841-BBFB-31DE-6301D058F9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FC4DBBA-903B-D6A8-54BB-31F34BED38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2F419-F6D8-47F5-AE7B-D53391C00F32}" type="datetimeFigureOut">
              <a:rPr lang="hu-HU" smtClean="0"/>
              <a:t>2026. 06. 17.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5979D27-89A4-D0FE-2C02-1D7056C13D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RRF-3.4.1-22-2022-00001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7558AF2-A20A-EE7C-C3CD-A40F3E5F6C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EA94D-B629-4E15-B441-A9989366B04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17870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3A20F-971D-4C43-A93F-807863B6664B}" type="datetimeFigureOut">
              <a:rPr lang="hu-HU" smtClean="0"/>
              <a:t>2026. 06. 17.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RRF-3.4.1-22-2022-00001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4642C-635E-48B0-8D34-BA7F488066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20894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D8BB54-5650-1EF6-7DB4-1C6568E69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6480" y="4276930"/>
            <a:ext cx="34838879" cy="9098304"/>
          </a:xfrm>
        </p:spPr>
        <p:txBody>
          <a:bodyPr anchor="b"/>
          <a:lstStyle>
            <a:lvl1pPr algn="ctr">
              <a:defRPr sz="2286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DDA9D12-8DBD-870B-DB9B-46EB1285B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06480" y="13726100"/>
            <a:ext cx="34838879" cy="6309526"/>
          </a:xfrm>
        </p:spPr>
        <p:txBody>
          <a:bodyPr/>
          <a:lstStyle>
            <a:lvl1pPr marL="0" indent="0" algn="ctr">
              <a:buNone/>
              <a:defRPr sz="9144"/>
            </a:lvl1pPr>
            <a:lvl2pPr marL="1741932" indent="0" algn="ctr">
              <a:buNone/>
              <a:defRPr sz="7620"/>
            </a:lvl2pPr>
            <a:lvl3pPr marL="3483864" indent="0" algn="ctr">
              <a:buNone/>
              <a:defRPr sz="6858"/>
            </a:lvl3pPr>
            <a:lvl4pPr marL="5225796" indent="0" algn="ctr">
              <a:buNone/>
              <a:defRPr sz="6096"/>
            </a:lvl4pPr>
            <a:lvl5pPr marL="6967728" indent="0" algn="ctr">
              <a:buNone/>
              <a:defRPr sz="6096"/>
            </a:lvl5pPr>
            <a:lvl6pPr marL="8709660" indent="0" algn="ctr">
              <a:buNone/>
              <a:defRPr sz="6096"/>
            </a:lvl6pPr>
            <a:lvl7pPr marL="10451592" indent="0" algn="ctr">
              <a:buNone/>
              <a:defRPr sz="6096"/>
            </a:lvl7pPr>
            <a:lvl8pPr marL="12193524" indent="0" algn="ctr">
              <a:buNone/>
              <a:defRPr sz="6096"/>
            </a:lvl8pPr>
            <a:lvl9pPr marL="13935456" indent="0" algn="ctr">
              <a:buNone/>
              <a:defRPr sz="6096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6218AF0-DF4D-7CF7-227A-BB535276A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DED082-D86A-0931-7E84-DCD2C4A0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9C7A691-19F1-35B1-DD2E-3D70DB23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4740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07A542-D5E1-F4BC-368C-AA93B8AD9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C8DBBBE-AF80-5AF1-8859-68EB67BEA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18F3A85-77EA-F471-8CCA-586938D0A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1F5077-16FD-3EBB-2383-A924955BC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339158A-155C-5ABF-0B4A-4A1D35D7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06354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24F7897-FABD-988E-B944-23949BBBA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3242096" y="1391363"/>
            <a:ext cx="10016178" cy="2214687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1C38FDE-8E91-5072-A3DB-EE795DDAB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193564" y="1391363"/>
            <a:ext cx="29467885" cy="2214687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4BA563-2E4B-0147-2E5C-9960A6134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56E5011-38FA-7517-B046-29BFBDEC4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4024736-F051-041B-1F1D-8F955EAC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74276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6B6F3B-12CE-4B7A-E964-5B3CA801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52EF02-FE2B-971C-954C-0F976D3DA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6AE0384-5950-7E28-BE20-39967A7E6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7BB3C6E-A13D-747F-C24E-54D35301A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D9C8A3D-0F02-F5CB-DD24-3239DB0F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1199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D1E59-937F-3ADA-FDD0-2DFAABBE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370" y="6515212"/>
            <a:ext cx="40064710" cy="10870777"/>
          </a:xfrm>
        </p:spPr>
        <p:txBody>
          <a:bodyPr anchor="b"/>
          <a:lstStyle>
            <a:lvl1pPr>
              <a:defRPr sz="2286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65F812B-4B72-8707-5B42-DF2C87CEC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9370" y="17488830"/>
            <a:ext cx="40064710" cy="5716685"/>
          </a:xfrm>
        </p:spPr>
        <p:txBody>
          <a:bodyPr/>
          <a:lstStyle>
            <a:lvl1pPr marL="0" indent="0">
              <a:buNone/>
              <a:defRPr sz="9144">
                <a:solidFill>
                  <a:schemeClr val="tx1">
                    <a:tint val="82000"/>
                  </a:schemeClr>
                </a:solidFill>
              </a:defRPr>
            </a:lvl1pPr>
            <a:lvl2pPr marL="1741932" indent="0">
              <a:buNone/>
              <a:defRPr sz="7620">
                <a:solidFill>
                  <a:schemeClr val="tx1">
                    <a:tint val="82000"/>
                  </a:schemeClr>
                </a:solidFill>
              </a:defRPr>
            </a:lvl2pPr>
            <a:lvl3pPr marL="3483864" indent="0">
              <a:buNone/>
              <a:defRPr sz="6858">
                <a:solidFill>
                  <a:schemeClr val="tx1">
                    <a:tint val="82000"/>
                  </a:schemeClr>
                </a:solidFill>
              </a:defRPr>
            </a:lvl3pPr>
            <a:lvl4pPr marL="5225796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4pPr>
            <a:lvl5pPr marL="6967728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5pPr>
            <a:lvl6pPr marL="8709660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6pPr>
            <a:lvl7pPr marL="10451592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7pPr>
            <a:lvl8pPr marL="12193524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8pPr>
            <a:lvl9pPr marL="13935456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48B4672-7E73-E02F-C96F-421CE997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388377D-D904-3099-592E-18DC3A40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2E7175B-67A5-97CC-82D2-579BAD7B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32536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318D96-6D85-A283-2EA2-86C91E8DC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7C310F-1B0E-5FF5-22A9-795AB6A6E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93564" y="6956815"/>
            <a:ext cx="19742031" cy="1658141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185E102-7D2E-EC2E-183F-8435067CB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516243" y="6956815"/>
            <a:ext cx="19742031" cy="1658141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CBD879E-FD63-2ED1-AA15-E8BB6B4C4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9D05D76-D4D2-D270-8747-2E972387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7D1C24D-D648-115D-CEB8-37C5B1DEC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4861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839EF0-CA0B-0307-58A6-3C8EC9EDA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614" y="1391365"/>
            <a:ext cx="40064710" cy="5051254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2B43F6-009D-3E5F-7702-DA641DBA9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9616" y="6406321"/>
            <a:ext cx="19651303" cy="3139639"/>
          </a:xfrm>
        </p:spPr>
        <p:txBody>
          <a:bodyPr anchor="b"/>
          <a:lstStyle>
            <a:lvl1pPr marL="0" indent="0">
              <a:buNone/>
              <a:defRPr sz="9144" b="1"/>
            </a:lvl1pPr>
            <a:lvl2pPr marL="1741932" indent="0">
              <a:buNone/>
              <a:defRPr sz="7620" b="1"/>
            </a:lvl2pPr>
            <a:lvl3pPr marL="3483864" indent="0">
              <a:buNone/>
              <a:defRPr sz="6858" b="1"/>
            </a:lvl3pPr>
            <a:lvl4pPr marL="5225796" indent="0">
              <a:buNone/>
              <a:defRPr sz="6096" b="1"/>
            </a:lvl4pPr>
            <a:lvl5pPr marL="6967728" indent="0">
              <a:buNone/>
              <a:defRPr sz="6096" b="1"/>
            </a:lvl5pPr>
            <a:lvl6pPr marL="8709660" indent="0">
              <a:buNone/>
              <a:defRPr sz="6096" b="1"/>
            </a:lvl6pPr>
            <a:lvl7pPr marL="10451592" indent="0">
              <a:buNone/>
              <a:defRPr sz="6096" b="1"/>
            </a:lvl7pPr>
            <a:lvl8pPr marL="12193524" indent="0">
              <a:buNone/>
              <a:defRPr sz="6096" b="1"/>
            </a:lvl8pPr>
            <a:lvl9pPr marL="13935456" indent="0">
              <a:buNone/>
              <a:defRPr sz="6096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E838EBA-C78B-34E0-A84F-A302E9082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9616" y="9545960"/>
            <a:ext cx="19651303" cy="140406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EF72A8C-34D9-1279-7D39-0EE7FAB18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3516243" y="6406321"/>
            <a:ext cx="19748081" cy="3139639"/>
          </a:xfrm>
        </p:spPr>
        <p:txBody>
          <a:bodyPr anchor="b"/>
          <a:lstStyle>
            <a:lvl1pPr marL="0" indent="0">
              <a:buNone/>
              <a:defRPr sz="9144" b="1"/>
            </a:lvl1pPr>
            <a:lvl2pPr marL="1741932" indent="0">
              <a:buNone/>
              <a:defRPr sz="7620" b="1"/>
            </a:lvl2pPr>
            <a:lvl3pPr marL="3483864" indent="0">
              <a:buNone/>
              <a:defRPr sz="6858" b="1"/>
            </a:lvl3pPr>
            <a:lvl4pPr marL="5225796" indent="0">
              <a:buNone/>
              <a:defRPr sz="6096" b="1"/>
            </a:lvl4pPr>
            <a:lvl5pPr marL="6967728" indent="0">
              <a:buNone/>
              <a:defRPr sz="6096" b="1"/>
            </a:lvl5pPr>
            <a:lvl6pPr marL="8709660" indent="0">
              <a:buNone/>
              <a:defRPr sz="6096" b="1"/>
            </a:lvl6pPr>
            <a:lvl7pPr marL="10451592" indent="0">
              <a:buNone/>
              <a:defRPr sz="6096" b="1"/>
            </a:lvl7pPr>
            <a:lvl8pPr marL="12193524" indent="0">
              <a:buNone/>
              <a:defRPr sz="6096" b="1"/>
            </a:lvl8pPr>
            <a:lvl9pPr marL="13935456" indent="0">
              <a:buNone/>
              <a:defRPr sz="6096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B822C9F-C323-891E-B82D-F033CA03EC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3516243" y="9545960"/>
            <a:ext cx="19748081" cy="140406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D509523-506C-44D6-37ED-D1F99BDE3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6DC60E6-A1AA-F6B7-63EF-7CC4FC4C4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B4A1463-8A82-E092-FF47-C87018F5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42599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4D34DE-0284-6EEE-5EAE-38BA8BA94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7812E46-E78A-6886-C300-DABDF968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A4E3135-0C06-F6AC-43FF-12FF19A0E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D7063F-BC14-C39E-133E-A3336E7E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49334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4FBD51C-7075-0C3C-C240-C326F9252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12A0160-72D4-C680-FE75-7FE60E509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1F41A9-C007-7AC8-05A7-AB9B2B7E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89904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324B19-A15A-9D1A-09C3-EE12A686E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616" y="1742228"/>
            <a:ext cx="14981926" cy="6097799"/>
          </a:xfrm>
        </p:spPr>
        <p:txBody>
          <a:bodyPr anchor="b"/>
          <a:lstStyle>
            <a:lvl1pPr>
              <a:defRPr sz="12192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930BEE-8053-18F1-59A1-7CC73B320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8081" y="3762731"/>
            <a:ext cx="23516243" cy="18571670"/>
          </a:xfrm>
        </p:spPr>
        <p:txBody>
          <a:bodyPr/>
          <a:lstStyle>
            <a:lvl1pPr>
              <a:defRPr sz="12192"/>
            </a:lvl1pPr>
            <a:lvl2pPr>
              <a:defRPr sz="10668"/>
            </a:lvl2pPr>
            <a:lvl3pPr>
              <a:defRPr sz="9144"/>
            </a:lvl3pPr>
            <a:lvl4pPr>
              <a:defRPr sz="7620"/>
            </a:lvl4pPr>
            <a:lvl5pPr>
              <a:defRPr sz="7620"/>
            </a:lvl5pPr>
            <a:lvl6pPr>
              <a:defRPr sz="7620"/>
            </a:lvl6pPr>
            <a:lvl7pPr>
              <a:defRPr sz="7620"/>
            </a:lvl7pPr>
            <a:lvl8pPr>
              <a:defRPr sz="7620"/>
            </a:lvl8pPr>
            <a:lvl9pPr>
              <a:defRPr sz="762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1A3F7EB-8C6E-49B5-34EF-D9634712C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99616" y="7840027"/>
            <a:ext cx="14981926" cy="14524621"/>
          </a:xfrm>
        </p:spPr>
        <p:txBody>
          <a:bodyPr/>
          <a:lstStyle>
            <a:lvl1pPr marL="0" indent="0">
              <a:buNone/>
              <a:defRPr sz="6096"/>
            </a:lvl1pPr>
            <a:lvl2pPr marL="1741932" indent="0">
              <a:buNone/>
              <a:defRPr sz="5334"/>
            </a:lvl2pPr>
            <a:lvl3pPr marL="3483864" indent="0">
              <a:buNone/>
              <a:defRPr sz="4572"/>
            </a:lvl3pPr>
            <a:lvl4pPr marL="5225796" indent="0">
              <a:buNone/>
              <a:defRPr sz="3810"/>
            </a:lvl4pPr>
            <a:lvl5pPr marL="6967728" indent="0">
              <a:buNone/>
              <a:defRPr sz="3810"/>
            </a:lvl5pPr>
            <a:lvl6pPr marL="8709660" indent="0">
              <a:buNone/>
              <a:defRPr sz="3810"/>
            </a:lvl6pPr>
            <a:lvl7pPr marL="10451592" indent="0">
              <a:buNone/>
              <a:defRPr sz="3810"/>
            </a:lvl7pPr>
            <a:lvl8pPr marL="12193524" indent="0">
              <a:buNone/>
              <a:defRPr sz="3810"/>
            </a:lvl8pPr>
            <a:lvl9pPr marL="13935456" indent="0">
              <a:buNone/>
              <a:defRPr sz="381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E518C35-9B0F-BE6E-613D-E3FA1186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766784A-0736-690A-4034-2BA021EC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19B6879-9D58-A888-94A5-2289BDFC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21857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169AC1-F167-7059-377A-04D92449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616" y="1742228"/>
            <a:ext cx="14981926" cy="6097799"/>
          </a:xfrm>
        </p:spPr>
        <p:txBody>
          <a:bodyPr anchor="b"/>
          <a:lstStyle>
            <a:lvl1pPr>
              <a:defRPr sz="12192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DB5FBBA-E215-52DC-CEE0-B94186AE7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748081" y="3762731"/>
            <a:ext cx="23516243" cy="18571670"/>
          </a:xfrm>
        </p:spPr>
        <p:txBody>
          <a:bodyPr/>
          <a:lstStyle>
            <a:lvl1pPr marL="0" indent="0">
              <a:buNone/>
              <a:defRPr sz="12192"/>
            </a:lvl1pPr>
            <a:lvl2pPr marL="1741932" indent="0">
              <a:buNone/>
              <a:defRPr sz="10668"/>
            </a:lvl2pPr>
            <a:lvl3pPr marL="3483864" indent="0">
              <a:buNone/>
              <a:defRPr sz="9144"/>
            </a:lvl3pPr>
            <a:lvl4pPr marL="5225796" indent="0">
              <a:buNone/>
              <a:defRPr sz="7620"/>
            </a:lvl4pPr>
            <a:lvl5pPr marL="6967728" indent="0">
              <a:buNone/>
              <a:defRPr sz="7620"/>
            </a:lvl5pPr>
            <a:lvl6pPr marL="8709660" indent="0">
              <a:buNone/>
              <a:defRPr sz="7620"/>
            </a:lvl6pPr>
            <a:lvl7pPr marL="10451592" indent="0">
              <a:buNone/>
              <a:defRPr sz="7620"/>
            </a:lvl7pPr>
            <a:lvl8pPr marL="12193524" indent="0">
              <a:buNone/>
              <a:defRPr sz="7620"/>
            </a:lvl8pPr>
            <a:lvl9pPr marL="13935456" indent="0">
              <a:buNone/>
              <a:defRPr sz="762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B0112CA-A4EA-F92D-A275-7CC99E465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99616" y="7840027"/>
            <a:ext cx="14981926" cy="14524621"/>
          </a:xfrm>
        </p:spPr>
        <p:txBody>
          <a:bodyPr/>
          <a:lstStyle>
            <a:lvl1pPr marL="0" indent="0">
              <a:buNone/>
              <a:defRPr sz="6096"/>
            </a:lvl1pPr>
            <a:lvl2pPr marL="1741932" indent="0">
              <a:buNone/>
              <a:defRPr sz="5334"/>
            </a:lvl2pPr>
            <a:lvl3pPr marL="3483864" indent="0">
              <a:buNone/>
              <a:defRPr sz="4572"/>
            </a:lvl3pPr>
            <a:lvl4pPr marL="5225796" indent="0">
              <a:buNone/>
              <a:defRPr sz="3810"/>
            </a:lvl4pPr>
            <a:lvl5pPr marL="6967728" indent="0">
              <a:buNone/>
              <a:defRPr sz="3810"/>
            </a:lvl5pPr>
            <a:lvl6pPr marL="8709660" indent="0">
              <a:buNone/>
              <a:defRPr sz="3810"/>
            </a:lvl6pPr>
            <a:lvl7pPr marL="10451592" indent="0">
              <a:buNone/>
              <a:defRPr sz="3810"/>
            </a:lvl7pPr>
            <a:lvl8pPr marL="12193524" indent="0">
              <a:buNone/>
              <a:defRPr sz="3810"/>
            </a:lvl8pPr>
            <a:lvl9pPr marL="13935456" indent="0">
              <a:buNone/>
              <a:defRPr sz="381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B86B4A-77DF-4025-161A-3394FDE4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DE0810-F48C-A5F5-9EC1-C90CBEE4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F6A96B1-2550-67D9-AB51-5E611074B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22935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F521CBD-A39C-8CBC-D369-2D25399E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564" y="1391365"/>
            <a:ext cx="40064710" cy="5051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A1CE479-D7C1-DB02-5971-B504D881B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3564" y="6956815"/>
            <a:ext cx="40064710" cy="16581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B0C5B5E-2321-F65A-7E31-D8633DB05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93564" y="24221815"/>
            <a:ext cx="10451664" cy="1391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D403CF-6C01-4419-BB5B-A7FDAABB58E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A81E09-E048-7ECF-16BC-37256FA6F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7172" y="24221815"/>
            <a:ext cx="15677495" cy="1391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2268795-0A0C-FB08-7A53-EE8E8632C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806610" y="24221815"/>
            <a:ext cx="10451664" cy="1391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4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dt="0"/>
  <p:txStyles>
    <p:titleStyle>
      <a:lvl1pPr algn="l" defTabSz="3483864" rtl="0" eaLnBrk="1" latinLnBrk="0" hangingPunct="1">
        <a:lnSpc>
          <a:spcPct val="90000"/>
        </a:lnSpc>
        <a:spcBef>
          <a:spcPct val="0"/>
        </a:spcBef>
        <a:buNone/>
        <a:defRPr sz="167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70966" indent="-870966" algn="l" defTabSz="3483864" rtl="0" eaLnBrk="1" latinLnBrk="0" hangingPunct="1">
        <a:lnSpc>
          <a:spcPct val="90000"/>
        </a:lnSpc>
        <a:spcBef>
          <a:spcPts val="3810"/>
        </a:spcBef>
        <a:buFont typeface="Arial" panose="020B0604020202020204" pitchFamily="34" charset="0"/>
        <a:buChar char="•"/>
        <a:defRPr sz="10668" kern="1200">
          <a:solidFill>
            <a:schemeClr val="tx1"/>
          </a:solidFill>
          <a:latin typeface="+mn-lt"/>
          <a:ea typeface="+mn-ea"/>
          <a:cs typeface="+mn-cs"/>
        </a:defRPr>
      </a:lvl1pPr>
      <a:lvl2pPr marL="2612898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9144" kern="1200">
          <a:solidFill>
            <a:schemeClr val="tx1"/>
          </a:solidFill>
          <a:latin typeface="+mn-lt"/>
          <a:ea typeface="+mn-ea"/>
          <a:cs typeface="+mn-cs"/>
        </a:defRPr>
      </a:lvl2pPr>
      <a:lvl3pPr marL="4354830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7620" kern="1200">
          <a:solidFill>
            <a:schemeClr val="tx1"/>
          </a:solidFill>
          <a:latin typeface="+mn-lt"/>
          <a:ea typeface="+mn-ea"/>
          <a:cs typeface="+mn-cs"/>
        </a:defRPr>
      </a:lvl3pPr>
      <a:lvl4pPr marL="6096762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4pPr>
      <a:lvl5pPr marL="7838694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5pPr>
      <a:lvl6pPr marL="9580626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6pPr>
      <a:lvl7pPr marL="11322558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7pPr>
      <a:lvl8pPr marL="13064490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8pPr>
      <a:lvl9pPr marL="14806422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1pPr>
      <a:lvl2pPr marL="1741932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2pPr>
      <a:lvl3pPr marL="3483864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3pPr>
      <a:lvl4pPr marL="5225796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4pPr>
      <a:lvl5pPr marL="6967728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5pPr>
      <a:lvl6pPr marL="8709660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6pPr>
      <a:lvl7pPr marL="10451592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7pPr>
      <a:lvl8pPr marL="12193524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8pPr>
      <a:lvl9pPr marL="13935456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-1"/>
            <a:ext cx="46451838" cy="5341154"/>
          </a:xfrm>
          <a:prstGeom prst="rect">
            <a:avLst/>
          </a:prstGeom>
        </p:spPr>
      </p:pic>
      <p:pic>
        <p:nvPicPr>
          <p:cNvPr id="3" name="Kép 2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9E5EBFAC-5090-1B78-5CC4-12FD9C7CD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4" name="Kép 3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D506F3D3-2566-7D17-FB34-21F5185C3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67FDEC-D046-A311-6875-012C6F46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5427" y="22115641"/>
            <a:ext cx="19288973" cy="3269845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2FB6668-3708-28E2-553E-221E832BD992}"/>
              </a:ext>
            </a:extLst>
          </p:cNvPr>
          <p:cNvSpPr txBox="1"/>
          <p:nvPr/>
        </p:nvSpPr>
        <p:spPr>
          <a:xfrm>
            <a:off x="11283043" y="8414143"/>
            <a:ext cx="23872370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RRF-3.4.1.-22-2022-00001</a:t>
            </a:r>
          </a:p>
          <a:p>
            <a:pPr algn="ctr"/>
            <a:b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megújuló energiatermelés és felhasználás</a:t>
            </a:r>
          </a:p>
          <a:p>
            <a:pPr algn="ctr"/>
            <a:endParaRPr lang="hu-H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Harc az energiaszegénység ellen</a:t>
            </a:r>
            <a:endParaRPr lang="en-US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852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09257" y="12409714"/>
            <a:ext cx="24653257" cy="7240163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hu-HU" sz="1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</a:p>
          <a:p>
            <a:endParaRPr lang="hu-HU" sz="1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Füvesi Ágnes</a:t>
            </a:r>
          </a:p>
          <a:p>
            <a:r>
              <a:rPr lang="hu-HU" sz="1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projektvezető</a:t>
            </a:r>
            <a:endParaRPr lang="en-US" sz="1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"/>
            <a:ext cx="46451837" cy="5341154"/>
          </a:xfrm>
          <a:prstGeom prst="rect">
            <a:avLst/>
          </a:prstGeom>
        </p:spPr>
      </p:pic>
      <p:pic>
        <p:nvPicPr>
          <p:cNvPr id="2" name="Kép 1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D1CA03C8-B38D-09F7-165D-EE75DDA12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3" name="Kép 2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39DC5648-074F-05D7-DDAC-E82623BC7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7" name="Élőláb helye 4">
            <a:extLst>
              <a:ext uri="{FF2B5EF4-FFF2-40B4-BE49-F238E27FC236}">
                <a16:creationId xmlns:a16="http://schemas.microsoft.com/office/drawing/2014/main" id="{8ECACCAE-83AA-5E58-BB75-788947C3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9257" y="21989143"/>
            <a:ext cx="17333433" cy="3265714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5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Zöld Fűtés program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MMSZA által nyújtott </a:t>
            </a:r>
            <a:r>
              <a:rPr lang="hu-H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fűtéstámogatás 3 támogatási elemből áll</a:t>
            </a:r>
            <a:r>
              <a:rPr lang="hu-H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a biztonságos áramvételi pont (konnektor) felmérésének és kialakításának támogatása. A FETE településeken élő rászoruló családok által lakott ingatlanok villamosbiztonsági szempontból kiemelten veszélyesek, a hálózat a legtöbb esetben elavult. A végén magasabb összegben biztonságossá tétel vagy szabványosítás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Annak érdekében, hogy a nyertes pályázók biztonságosan tudják használni a 2000 W teljesítményű fűtőpanel támogatási elemet, elengedhetetlen a </a:t>
            </a:r>
            <a:r>
              <a:rPr lang="hu-H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biztonságos áramvételi pont felmérése és szükség esetén kialakítása a támogatást igénybe venni kívánó támogatott által lakott ingatlanban.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84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84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8400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B4E6DEDF-4499-A91A-0F82-C398F028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53400" y="24221813"/>
            <a:ext cx="28994099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Közösségi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megújuló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energiatermelés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felhasználás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151182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Zöld Fűtés program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adott év októberétől következő év áprilisáig havi rendszerességgel folyósított, </a:t>
            </a:r>
            <a:r>
              <a:rPr lang="hu-HU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előrefizetős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mérőórán felhasználható feltöltőkód összesen 120 000 Ft értékben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adott év 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október és következő év április közötti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időszakban</a:t>
            </a:r>
          </a:p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elektromos fűtőpanel biztosítása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Támogatott számára, melyet a kialakított biztonságosan használható konnektoron keresztül használhat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hu-HU" sz="99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9900" b="1" dirty="0"/>
          </a:p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 err="1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B4E6DEDF-4499-A91A-0F82-C398F028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0300" y="24221813"/>
            <a:ext cx="32880299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Közösségi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megújuló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energiatermelés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felhasználás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382835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A93C1A-CD75-BA1B-B7EA-FD1C9F1E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Villanyszerelők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F2F940-5F0D-17F1-B35E-2E0A955FC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2024/2025-ben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villanyszerelő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2025/2026-ban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főre bővült a létszám.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Gyakran a saját munkájukat háttérbe szorítva segítették a munkánkat.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Közel 2000 bekötést végeztek 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Biztonságos konnektor kialakítása: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1600 dugalj, 1600 lakáselosztó, 10 km kábel, 11 km kábelcsatorna 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Magasabb összegű biztonságossá tétel vagy szabványosítás: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km kábel, 1600 dugalj, 900 kapcsoló, 900 lámpatest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szegregátumban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található ingatlanok villamos hálózata szinte kivétel nélkül (élet)veszélyes, elavult, a régi vezetékek és a nem megfelelő csatlakozások miatt. Akiknek tudtunk segíteni azok egy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viilamosipari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szempontból biztonságos otthonban élhetnek ezentúl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0A0601A-76E3-AD3E-094A-87C27D6DF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0677BC-CEE8-EDEA-4DCE-294371D2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1060DB-5DDC-3738-5BB7-10B791C15A0B}"/>
              </a:ext>
            </a:extLst>
          </p:cNvPr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Zöld Fűtés program eredményei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8D615E-592F-7B10-D029-DA4B2005D159}"/>
              </a:ext>
            </a:extLst>
          </p:cNvPr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hu-HU" sz="9900" dirty="0"/>
          </a:p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2024/2025-2026-os fűtési szezonban 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2200 családot értünk el</a:t>
            </a: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4650 gyermeket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és 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6850 felnőttet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jelent</a:t>
            </a:r>
          </a:p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171 FETE település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</a:t>
            </a:r>
            <a:r>
              <a:rPr lang="hu-H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tiszta levegőjű, fűtött szoba </a:t>
            </a:r>
            <a:r>
              <a:rPr lang="hu-H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támogatása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hu-HU" sz="99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9900" b="1" dirty="0"/>
          </a:p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 err="1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0EC0CEF5-215E-3BD9-037D-58CADC0B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0300" y="24221813"/>
            <a:ext cx="32880299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Közösségi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megújuló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energiatermelés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felhasználás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360126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05AC42-704F-C0CC-2D4D-558EADBE4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Amire büszkék vagyunk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4A165E-84E6-7691-2E5C-441053929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Hogy megcsináltuk!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Egy új, ismeretlen támogatási rendszer sikeres bevezetése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Jelenlét Pontok hatékony bevonása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Támogatáskiosztási rendszer kialakítása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Támogatáskiosztási csapat </a:t>
            </a:r>
          </a:p>
          <a:p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438BF20-A811-C47A-363F-98A7C9D68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6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fal, beltéri, tároló látható&#10;&#10;Automatikusan generált leírás">
            <a:extLst>
              <a:ext uri="{FF2B5EF4-FFF2-40B4-BE49-F238E27FC236}">
                <a16:creationId xmlns:a16="http://schemas.microsoft.com/office/drawing/2014/main" id="{D0862C7C-E69E-D460-5A8F-DF797898D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8" r="2872"/>
          <a:stretch/>
        </p:blipFill>
        <p:spPr>
          <a:xfrm>
            <a:off x="10076665" y="10"/>
            <a:ext cx="36375172" cy="26133415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" name="Élőláb helye 1">
            <a:extLst>
              <a:ext uri="{FF2B5EF4-FFF2-40B4-BE49-F238E27FC236}">
                <a16:creationId xmlns:a16="http://schemas.microsoft.com/office/drawing/2014/main" id="{B4E6DEDF-4499-A91A-0F82-C398F028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4215" y="24216973"/>
            <a:ext cx="26404885" cy="1393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  <a:defRPr/>
            </a:pP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Közösségi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megújuló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energiatermelés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felhasználás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 Magyar Máltai Szeretetszolgálat Alapítvány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93563" y="9275883"/>
            <a:ext cx="14562640" cy="14262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7600" b="1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E5134A0C-A815-B584-13B7-6898B8134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451837" cy="261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5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81853-5F8A-2A1E-5F68-492FB217D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fal, beltéri, tároló látható&#10;&#10;Automatikusan generált leírás">
            <a:extLst>
              <a:ext uri="{FF2B5EF4-FFF2-40B4-BE49-F238E27FC236}">
                <a16:creationId xmlns:a16="http://schemas.microsoft.com/office/drawing/2014/main" id="{62F2B2FE-5D1F-F9DE-16BD-99C31AB08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8" r="2872"/>
          <a:stretch/>
        </p:blipFill>
        <p:spPr>
          <a:xfrm>
            <a:off x="10076665" y="10"/>
            <a:ext cx="36375172" cy="26133415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" name="Élőláb helye 1">
            <a:extLst>
              <a:ext uri="{FF2B5EF4-FFF2-40B4-BE49-F238E27FC236}">
                <a16:creationId xmlns:a16="http://schemas.microsoft.com/office/drawing/2014/main" id="{81C93226-DFC6-32E0-95E8-D764C52F3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4215" y="24216973"/>
            <a:ext cx="26404885" cy="1393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  <a:defRPr/>
            </a:pP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Közösségi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megújuló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energiatermelés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felhasználás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 Magyar Máltai Szeretetszolgálat Alapítvány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58657F-ED16-D539-A550-F93D0020BC91}"/>
              </a:ext>
            </a:extLst>
          </p:cNvPr>
          <p:cNvSpPr txBox="1"/>
          <p:nvPr/>
        </p:nvSpPr>
        <p:spPr>
          <a:xfrm>
            <a:off x="3193563" y="9275883"/>
            <a:ext cx="14562640" cy="14262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7600" b="1" dirty="0"/>
          </a:p>
        </p:txBody>
      </p:sp>
    </p:spTree>
    <p:extLst>
      <p:ext uri="{BB962C8B-B14F-4D97-AF65-F5344CB8AC3E}">
        <p14:creationId xmlns:p14="http://schemas.microsoft.com/office/powerpoint/2010/main" val="120717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 descr="A képen kültéri, személy, fiatal látható">
            <a:extLst>
              <a:ext uri="{FF2B5EF4-FFF2-40B4-BE49-F238E27FC236}">
                <a16:creationId xmlns:a16="http://schemas.microsoft.com/office/drawing/2014/main" id="{635CA0C0-3C39-4C03-0485-6ED37CCC3C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90"/>
          <a:stretch/>
        </p:blipFill>
        <p:spPr>
          <a:xfrm>
            <a:off x="10076665" y="10"/>
            <a:ext cx="36375172" cy="26133415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7FF74FC-9BB2-8FA9-D525-DE5FEB02A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4215" y="24739632"/>
            <a:ext cx="26366785" cy="1393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Közösségi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megújuló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energiatermelés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felhasználás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4220989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e1d5e2-5085-4061-9f6a-5829595b7912">
      <Terms xmlns="http://schemas.microsoft.com/office/infopath/2007/PartnerControls"/>
    </lcf76f155ced4ddcb4097134ff3c332f>
    <TaxCatchAll xmlns="c4709f6e-dd07-468c-adaa-d63f0af87bc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DBE8FE251FABAA418DF71EE399096772" ma:contentTypeVersion="8" ma:contentTypeDescription="Új dokumentum létrehozása." ma:contentTypeScope="" ma:versionID="2ffacd07754e7b69bfec507eedb092f8">
  <xsd:schema xmlns:xsd="http://www.w3.org/2001/XMLSchema" xmlns:xs="http://www.w3.org/2001/XMLSchema" xmlns:p="http://schemas.microsoft.com/office/2006/metadata/properties" xmlns:ns2="79e1d5e2-5085-4061-9f6a-5829595b7912" xmlns:ns3="c4709f6e-dd07-468c-adaa-d63f0af87bc4" targetNamespace="http://schemas.microsoft.com/office/2006/metadata/properties" ma:root="true" ma:fieldsID="97d85f9893ab63f3c31ef2115cfb30fc" ns2:_="" ns3:_="">
    <xsd:import namespace="79e1d5e2-5085-4061-9f6a-5829595b7912"/>
    <xsd:import namespace="c4709f6e-dd07-468c-adaa-d63f0af87b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1d5e2-5085-4061-9f6a-5829595b7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épcímkék" ma:readOnly="false" ma:fieldId="{5cf76f15-5ced-4ddc-b409-7134ff3c332f}" ma:taxonomyMulti="true" ma:sspId="22553233-7c64-4a5d-808d-28cc858850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09f6e-dd07-468c-adaa-d63f0af87bc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4dba6c6-b67a-422c-9d1d-133d94c2c95e}" ma:internalName="TaxCatchAll" ma:showField="CatchAllData" ma:web="c4709f6e-dd07-468c-adaa-d63f0af87b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A981D7-1944-454B-A96A-6AB99A9CACA5}">
  <ds:schemaRefs>
    <ds:schemaRef ds:uri="http://schemas.microsoft.com/office/2006/metadata/properties"/>
    <ds:schemaRef ds:uri="http://schemas.microsoft.com/office/infopath/2007/PartnerControls"/>
    <ds:schemaRef ds:uri="79e1d5e2-5085-4061-9f6a-5829595b7912"/>
    <ds:schemaRef ds:uri="c4709f6e-dd07-468c-adaa-d63f0af87bc4"/>
  </ds:schemaRefs>
</ds:datastoreItem>
</file>

<file path=customXml/itemProps2.xml><?xml version="1.0" encoding="utf-8"?>
<ds:datastoreItem xmlns:ds="http://schemas.openxmlformats.org/officeDocument/2006/customXml" ds:itemID="{F3A776D0-51AE-4A02-B000-70F758873C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e1d5e2-5085-4061-9f6a-5829595b7912"/>
    <ds:schemaRef ds:uri="c4709f6e-dd07-468c-adaa-d63f0af87b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D2EDBD-3EB3-41F9-9841-89257CD866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6468</TotalTime>
  <Words>427</Words>
  <Application>Microsoft Office PowerPoint</Application>
  <PresentationFormat>Egyéni</PresentationFormat>
  <Paragraphs>62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Arial Bold</vt:lpstr>
      <vt:lpstr>Calibri</vt:lpstr>
      <vt:lpstr>Times New Roman</vt:lpstr>
      <vt:lpstr>Office-téma</vt:lpstr>
      <vt:lpstr>PowerPoint-bemutató</vt:lpstr>
      <vt:lpstr>PowerPoint-bemutató</vt:lpstr>
      <vt:lpstr>PowerPoint-bemutató</vt:lpstr>
      <vt:lpstr>Villanyszerelők</vt:lpstr>
      <vt:lpstr>PowerPoint-bemutató</vt:lpstr>
      <vt:lpstr>Amire büszkék vagyunk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coollab</dc:creator>
  <cp:lastModifiedBy>Füvesi Ágnes Erzsébet</cp:lastModifiedBy>
  <cp:revision>43</cp:revision>
  <dcterms:created xsi:type="dcterms:W3CDTF">2021-02-22T15:24:10Z</dcterms:created>
  <dcterms:modified xsi:type="dcterms:W3CDTF">2026-06-17T07:36:50Z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0x010100DBE8FE251FABAA418DF71EE399096772</vt:lpwstr>
  </property>
  <property fmtid="{D5CDD505-2E9C-101B-9397-08002B2CF9AE}" pid="3" name="MediaServiceImageTags">
    <vt:lpwstr/>
  </property>
</Properties>
</file>