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9" r:id="rId2"/>
    <p:sldId id="271" r:id="rId3"/>
    <p:sldId id="272" r:id="rId4"/>
    <p:sldId id="273" r:id="rId5"/>
    <p:sldId id="274" r:id="rId6"/>
    <p:sldId id="275" r:id="rId7"/>
    <p:sldId id="277" r:id="rId8"/>
    <p:sldId id="278" r:id="rId9"/>
    <p:sldId id="279" r:id="rId10"/>
    <p:sldId id="281" r:id="rId11"/>
    <p:sldId id="282" r:id="rId12"/>
    <p:sldId id="285" r:id="rId13"/>
    <p:sldId id="286" r:id="rId14"/>
    <p:sldId id="280" r:id="rId15"/>
    <p:sldId id="283" r:id="rId16"/>
    <p:sldId id="287" r:id="rId17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Világos stílus 2 – 1. jelölőszín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E9639D4-E3E2-4D34-9284-5A2195B3D0D7}" styleName="Világos stílus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incs stílus, csak rács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63" d="100"/>
          <a:sy n="63" d="100"/>
        </p:scale>
        <p:origin x="764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6B174A-AC9F-4C38-A82F-98E49E3A648D}" type="datetimeFigureOut">
              <a:rPr lang="hu-HU" smtClean="0"/>
              <a:t>2026. 06. 17.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A27F57-59BF-42BD-80E0-CCDB4BA274B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16430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9E8E53E-F086-C5D6-26CF-0E37145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54199"/>
            <a:ext cx="7232374" cy="16557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2A27DA5B-6DFE-35B1-D04A-010CD1DD1A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7232374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78CA7DB-143F-69B1-1973-8522DBA871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288774" cy="365125"/>
          </a:xfrm>
        </p:spPr>
        <p:txBody>
          <a:bodyPr/>
          <a:lstStyle/>
          <a:p>
            <a:fld id="{B01EEDAD-1590-459D-82FE-23C9C0E29DE5}" type="datetime1">
              <a:rPr lang="hu-HU" smtClean="0"/>
              <a:t>2026. 06. 17.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5A90A16-8FC5-80E5-22D3-601764A22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63687" y="6356350"/>
            <a:ext cx="5489713" cy="365125"/>
          </a:xfrm>
        </p:spPr>
        <p:txBody>
          <a:bodyPr/>
          <a:lstStyle/>
          <a:p>
            <a:r>
              <a:rPr lang="hu-HU" dirty="0"/>
              <a:t>RRF-3.4.1-22-2022-00001 - Közösségi megújuló energiatermelés és felhasználás Magyar Máltai Szeretetszolgálat Alapítvány</a:t>
            </a:r>
          </a:p>
          <a:p>
            <a:endParaRPr lang="hu-HU" dirty="0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23541AC-3DBA-DB66-5730-6FFF2952C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B8639-BD04-4D72-A3C7-170AE0D53CD6}" type="slidenum">
              <a:rPr lang="hu-HU" smtClean="0"/>
              <a:t>‹#›</a:t>
            </a:fld>
            <a:endParaRPr lang="hu-HU"/>
          </a:p>
        </p:txBody>
      </p:sp>
      <p:pic>
        <p:nvPicPr>
          <p:cNvPr id="7" name="Picture 1">
            <a:extLst>
              <a:ext uri="{FF2B5EF4-FFF2-40B4-BE49-F238E27FC236}">
                <a16:creationId xmlns:a16="http://schemas.microsoft.com/office/drawing/2014/main" id="{BBFC6C55-96FA-532A-2A51-89157CE911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>
          <a:xfrm>
            <a:off x="-1" y="-8650"/>
            <a:ext cx="12192001" cy="1401867"/>
          </a:xfrm>
          <a:prstGeom prst="rect">
            <a:avLst/>
          </a:prstGeom>
        </p:spPr>
      </p:pic>
      <p:pic>
        <p:nvPicPr>
          <p:cNvPr id="8" name="Kép 6">
            <a:extLst>
              <a:ext uri="{FF2B5EF4-FFF2-40B4-BE49-F238E27FC236}">
                <a16:creationId xmlns:a16="http://schemas.microsoft.com/office/drawing/2014/main" id="{DAB76368-671C-6963-9E49-91930319E8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29799" y="4243068"/>
            <a:ext cx="586442" cy="679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771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35D90C8-018A-5674-4379-38B077185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D12B0BEE-EE7D-DBDC-18FD-3A2E9AF355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9702A70-6D3D-C0E6-DDBA-40AF65D88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CD2B7-32CF-4D21-8442-8E313600282C}" type="datetime1">
              <a:rPr lang="hu-HU" smtClean="0"/>
              <a:t>2026. 06. 17.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4ABF16F-BF1A-098B-9584-0FF28181E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RRF-3.4.1-22-2022-00001 - Közösségi megújuló energiatermelés és felhasználás Magyar Máltai Szeretetszolgálat Alapítvány 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CFFE307-284D-1522-99DE-BCFE02122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B8639-BD04-4D72-A3C7-170AE0D53CD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26599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980F35FF-58DE-FBAE-2D19-151A64BD67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F1E27DBE-28FA-933B-10E4-59AAB698DB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543E5B2-6C27-F069-A2FF-1003AD767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5F5BB-D401-4E05-AD0D-B84B26DCF59F}" type="datetime1">
              <a:rPr lang="hu-HU" smtClean="0"/>
              <a:t>2026. 06. 17.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BDE1EF7-8DE8-FDA5-F3F0-B38B736849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RRF-3.4.1-22-2022-00001 - Közösségi megújuló energiatermelés és felhasználás Magyar Máltai Szeretetszolgálat Alapítvány 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E5EF289-88FB-842A-0469-8E95AFF6C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B8639-BD04-4D72-A3C7-170AE0D53CD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65016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A2C0DD8-894E-C707-3270-0DEB2B185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70045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3576382-664C-A49A-2265-30ECF98DA4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8083"/>
            <a:ext cx="10515600" cy="4908880"/>
          </a:xfrm>
        </p:spPr>
        <p:txBody>
          <a:bodyPr>
            <a:normAutofit/>
          </a:bodyPr>
          <a:lstStyle>
            <a:lvl1pPr>
              <a:defRPr sz="2000"/>
            </a:lvl1pPr>
            <a:lvl2pPr marL="685800" indent="-228600">
              <a:buFont typeface="Wingdings" panose="05000000000000000000" pitchFamily="2" charset="2"/>
              <a:buChar char="Ø"/>
              <a:defRPr sz="1800"/>
            </a:lvl2pPr>
            <a:lvl3pPr marL="1143000" indent="-228600">
              <a:buFont typeface="Courier New" panose="02070309020205020404" pitchFamily="49" charset="0"/>
              <a:buChar char="o"/>
              <a:defRPr sz="1600"/>
            </a:lvl3pPr>
            <a:lvl4pPr marL="1600200" indent="-228600">
              <a:buFont typeface="Wingdings" panose="05000000000000000000" pitchFamily="2" charset="2"/>
              <a:buChar char="§"/>
              <a:defRPr sz="1400"/>
            </a:lvl4pPr>
            <a:lvl5pPr>
              <a:defRPr sz="1400"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99016CE-8C44-6424-ACB7-E5E102763B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139687" cy="365125"/>
          </a:xfrm>
        </p:spPr>
        <p:txBody>
          <a:bodyPr/>
          <a:lstStyle/>
          <a:p>
            <a:fld id="{2215D03A-F0C6-441A-A2DB-F05AFE597AE9}" type="datetime1">
              <a:rPr lang="hu-HU" smtClean="0"/>
              <a:t>2026. 06. 17.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E6D31F9A-4A4F-8FE0-8A44-0B47E9436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75452" y="6356350"/>
            <a:ext cx="5777948" cy="365125"/>
          </a:xfrm>
        </p:spPr>
        <p:txBody>
          <a:bodyPr/>
          <a:lstStyle/>
          <a:p>
            <a:r>
              <a:rPr lang="hu-HU" dirty="0"/>
              <a:t>RRF-3.4.1-22-2022-00001 - Közösségi megújuló energiatermelés és felhasználás </a:t>
            </a:r>
          </a:p>
          <a:p>
            <a:r>
              <a:rPr lang="hu-HU" dirty="0"/>
              <a:t>Magyar Máltai Szeretetszolgálat Alapítvány 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8997563-5F77-E0BF-A2E3-57ED6C771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B8639-BD04-4D72-A3C7-170AE0D53CD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928126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E681ABC-E60F-AAB7-15F3-D3858F960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54A6FD95-9A9F-02D0-D1C5-0C7F40D7A4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5059FD1-43EF-6D8A-9DFE-7D1DC8D27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33848-F71C-44B1-850B-349157BF8549}" type="datetime1">
              <a:rPr lang="hu-HU" smtClean="0"/>
              <a:t>2026. 06. 17.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A026563-220E-D0B0-2862-6CA1C3E89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RRF-3.4.1-22-2022-00001 - Közösségi megújuló energiatermelés és felhasználás Magyar Máltai Szeretetszolgálat Alapítvány 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7A1FED7-9CF9-38F4-DC40-31018B1E9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B8639-BD04-4D72-A3C7-170AE0D53CD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24234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F551480-F6C8-4ACE-81B1-FC3602FF3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493F5EA-D656-586F-5C05-58FA27B4D1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85AD6354-0AC9-51E4-E8AE-14C8402416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366D3A39-F632-519C-836D-F1F59035B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1B922-5502-4C25-B21F-B47E58CF2127}" type="datetime1">
              <a:rPr lang="hu-HU" smtClean="0"/>
              <a:t>2026. 06. 17.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4FFF36F-E8AB-39CF-7BF0-3D0D7C7F8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RRF-3.4.1-22-2022-00001 - Közösségi megújuló energiatermelés és felhasználás Magyar Máltai Szeretetszolgálat Alapítvány </a:t>
            </a: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27A66F0F-C71B-B538-D185-B560C3E96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B8639-BD04-4D72-A3C7-170AE0D53CD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87215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28B3281-EE98-B5BB-3EDA-206BD8C4E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7B8CFE93-5DE7-79F4-48D4-3D8B5DC05F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B37D18FF-195C-3AE3-AD4F-D9B19EAC61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D1F5A9AE-B0FE-AB09-C087-11ECA31309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F903A315-2B24-60F5-0266-15075628CD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790F1049-AEEF-6ED7-E219-69EBB7B77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EE723-7CEA-4E35-85BD-A25105DD5F5C}" type="datetime1">
              <a:rPr lang="hu-HU" smtClean="0"/>
              <a:t>2026. 06. 17.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C2F22178-C5C0-9777-92BC-B14C214B8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RRF-3.4.1-22-2022-00001 - Közösségi megújuló energiatermelés és felhasználás Magyar Máltai Szeretetszolgálat Alapítvány </a:t>
            </a:r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AAD63C26-9B33-C14E-9FA0-B37E5181C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B8639-BD04-4D72-A3C7-170AE0D53CD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9371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2F9A448-9597-9166-C43D-E73C930D1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B8E41ABD-64DB-FA1B-6E29-803D2B113A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B50BD-CA0C-4292-940F-A078FB3E6C62}" type="datetime1">
              <a:rPr lang="hu-HU" smtClean="0"/>
              <a:t>2026. 06. 17.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FC8CC803-43BE-8595-8636-CDB8D4611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RRF-3.4.1-22-2022-00001 - Közösségi megújuló energiatermelés és felhasználás Magyar Máltai Szeretetszolgálat Alapítvány 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C3FF6E31-C33C-1993-CE82-44C11F88A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B8639-BD04-4D72-A3C7-170AE0D53CD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09563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A78413CA-1FF0-F780-DD13-649B9970D2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F7F22-849B-45C5-ABB6-F8F17A025098}" type="datetime1">
              <a:rPr lang="hu-HU" smtClean="0"/>
              <a:t>2026. 06. 17.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2576E7E0-33A1-B097-75B3-C9A4C6EF3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RRF-3.4.1-22-2022-00001 - Közösségi megújuló energiatermelés és felhasználás Magyar Máltai Szeretetszolgálat Alapítvány 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6FE0B09D-1C83-4BDD-2159-61CB20671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B8639-BD04-4D72-A3C7-170AE0D53CD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75115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360142A-2984-03C3-B1EB-6B730546C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2F6FA1E-76B6-B7ED-ED3C-629E60D47B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8C4EB7A8-AA3D-7B96-C253-6EF80C6E0D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D2B44245-374D-2E3E-27C0-F7E107860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7C5C9-DA5B-4406-BA2E-F62CC3D6DC5E}" type="datetime1">
              <a:rPr lang="hu-HU" smtClean="0"/>
              <a:t>2026. 06. 17.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75352E32-08A4-4B69-B9FB-402E31A14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RRF-3.4.1-22-2022-00001 - Közösségi megújuló energiatermelés és felhasználás Magyar Máltai Szeretetszolgálat Alapítvány </a:t>
            </a: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AD699402-1978-7B67-9B24-3F41E74EF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B8639-BD04-4D72-A3C7-170AE0D53CD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89587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741F488-962E-8DA0-2FD4-7626222C1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0EEFEEFA-0BA7-6C52-8217-80206A79DA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866B17AE-58C8-FF70-049D-BCC9D41B28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E978EB83-F4FF-42EF-27FF-8F686693B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0BBBA-01B9-463D-88BD-8A88A00A4F0B}" type="datetime1">
              <a:rPr lang="hu-HU" smtClean="0"/>
              <a:t>2026. 06. 17.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452F65C-F995-B56F-C4B9-DEF3964F6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RRF-3.4.1-22-2022-00001 - Közösségi megújuló energiatermelés és felhasználás Magyar Máltai Szeretetszolgálat Alapítvány </a:t>
            </a: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B67C10AF-23BE-8322-9D83-7187E937C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B8639-BD04-4D72-A3C7-170AE0D53CD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5205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B3A7ED1D-4F29-CA01-1098-3B3052D24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CA06C4B9-4EB0-703A-2A47-3206983FC8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E9FB939-5BE8-0A68-74FC-02BFB0AB9C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94ED29-D59A-416A-99A6-C58A58FC67FE}" type="datetime1">
              <a:rPr lang="hu-HU" smtClean="0"/>
              <a:t>2026. 06. 17.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57D8482-BD6E-C0FA-E769-E059667696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hu-HU"/>
              <a:t>RRF-3.4.1-22-2022-00001 - Közösségi megújuló energiatermelés és felhasználás Magyar Máltai Szeretetszolgálat Alapítvány 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8F49561-2BA2-27A0-EC2F-41950B8043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AB8639-BD04-4D72-A3C7-170AE0D53CD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8842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utoconsumo.gse.it/" TargetMode="External"/><Relationship Id="rId2" Type="http://schemas.openxmlformats.org/officeDocument/2006/relationships/hyperlink" Target="https://www.frontiersin.org/journals/built-environment/articles/10.3389/fbuil.2024.1365115/full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E1DF656-1BB0-5901-C2B1-7FE6721349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65680"/>
            <a:ext cx="6847114" cy="1483915"/>
          </a:xfrm>
        </p:spPr>
        <p:txBody>
          <a:bodyPr>
            <a:normAutofit fontScale="90000"/>
          </a:bodyPr>
          <a:lstStyle/>
          <a:p>
            <a:r>
              <a:rPr lang="hu-HU" sz="4000" b="1" dirty="0"/>
              <a:t>Közösségi villamosenergia-termelés, energiaközösségek</a:t>
            </a:r>
            <a:br>
              <a:rPr lang="hu-HU" sz="4000" b="1" dirty="0"/>
            </a:br>
            <a:endParaRPr lang="hu-HU" sz="4000" b="1" dirty="0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FF0F3826-338F-DEB6-4D03-7F3E9B5EB2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41512"/>
            <a:ext cx="5791200" cy="183952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2000" dirty="0"/>
              <a:t>Dr. Grabner Péter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hu-HU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1800" dirty="0"/>
              <a:t>Tanácsadó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1800" dirty="0"/>
              <a:t>Magyar Máltai Szeretetszolgálat Alapítvány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1800" dirty="0"/>
              <a:t>2026. június 17.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4E0E650F-7C97-9C8A-C1AC-CBFE78A69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EC738-03B7-4255-B6AB-56478D1C7B6E}" type="slidenum">
              <a:rPr lang="hu-HU" smtClean="0"/>
              <a:pPr/>
              <a:t>1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DEBCE62-4C65-5E8A-3321-053FBAD0B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RRF-3.4.1-22-2022-00001 - Közösségi megújuló energiatermelés és felhasználás Magyar Máltai Szeretetszolgálat Alapítvány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888401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56651DD-891F-A22E-BD7F-1FA35BF03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Magyar </a:t>
            </a:r>
            <a:r>
              <a:rPr lang="hu-HU" dirty="0" err="1"/>
              <a:t>almérlegkör</a:t>
            </a:r>
            <a:r>
              <a:rPr lang="hu-HU" dirty="0"/>
              <a:t> – fogalmi keret és elszámolási architektúra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73F8482-B1E4-894F-17B0-8816FE93F7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hu-HU" sz="1900" b="1" dirty="0">
                <a:solidFill>
                  <a:schemeClr val="accent6"/>
                </a:solidFill>
              </a:rPr>
              <a:t>Egymásra épülő VET-definíciók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hu-HU" sz="1700" dirty="0"/>
              <a:t>Mérlegkör (VET 3. § 46. pont): a kiegyenlítő energia okozathelyes megállapítására és elszámolására, valamint a kapcsolódó felelősségi viszonyok szabályozása érdekében létrehozott egy vagy több tagból álló elszámolási szerveződés – ez a MAVIR felé fennálló elszámolási egység.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hu-HU" sz="1700" dirty="0" err="1"/>
              <a:t>Almérlegkör</a:t>
            </a:r>
            <a:r>
              <a:rPr lang="hu-HU" sz="1700" dirty="0"/>
              <a:t> (VET 3. § 46a. pont): legalább két elszámolási pontból álló elszámolási szerveződés, amely egy mérlegkörön belül működik – ez az energiaközösség belső elszámolási egysége; a tagok termelő és fogyasztó mérési pontjait fogja össze.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hu-HU" sz="1700" dirty="0"/>
              <a:t>Elszámolási pont (VET 3. § 12. pont): elszámolási mérés alapján létrehozott mérési pont, amelyhez egyértelműen hozzárendelhető a menetrend és az elszámolási mérés; a csatlakozási ponttal egyértelműen összerendelhető.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hu-HU" sz="1700" dirty="0"/>
              <a:t>Villamosenergia-megosztás (VET 3. § 69a. pont): aktív felhasználó vagy energiaközösség által termelt/tárolt villamos energia közcélú hálózaton, magánvezetéken vagy összekötő berendezésen keresztül más felhasználó részére való értékesítése vagy ellenérték nélküli átadása.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hu-HU" sz="1700" dirty="0"/>
              <a:t>Megosztási hozzárendelés (VET 3. § 69b. pont): a megosztott energiamennyiségnek a megosztásban részt vevő elszámolási pontokhoz történő hozzárendelése negyedórás adatok alapján – ez az </a:t>
            </a:r>
            <a:r>
              <a:rPr lang="hu-HU" sz="1700" dirty="0" err="1"/>
              <a:t>almérlegkörön</a:t>
            </a:r>
            <a:r>
              <a:rPr lang="hu-HU" sz="1700" dirty="0"/>
              <a:t> belüli energiaelosztás kulcsművelete.</a:t>
            </a:r>
          </a:p>
          <a:p>
            <a:endParaRPr lang="hu-HU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5F9AB9F-A665-955C-361F-704FB82AB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RRF-3.4.1-22-2022-00001 - Közösségi megújuló energiatermelés és felhasználás </a:t>
            </a:r>
          </a:p>
          <a:p>
            <a:r>
              <a:rPr lang="hu-HU"/>
              <a:t>Magyar Máltai Szeretetszolgálat Alapítvány </a:t>
            </a:r>
            <a:endParaRPr lang="hu-HU" dirty="0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4CC8EA64-9412-65C9-0A46-ABC618F31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B8639-BD04-4D72-A3C7-170AE0D53CD6}" type="slidenum">
              <a:rPr lang="hu-HU" smtClean="0"/>
              <a:t>10</a:t>
            </a:fld>
            <a:endParaRPr lang="hu-HU"/>
          </a:p>
        </p:txBody>
      </p:sp>
      <p:pic>
        <p:nvPicPr>
          <p:cNvPr id="6" name="Kép 6">
            <a:extLst>
              <a:ext uri="{FF2B5EF4-FFF2-40B4-BE49-F238E27FC236}">
                <a16:creationId xmlns:a16="http://schemas.microsoft.com/office/drawing/2014/main" id="{A22D21E2-2175-D30B-8677-A188FDF318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594668"/>
            <a:ext cx="298354" cy="34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9187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3CFA88B-3777-FE19-1D8E-23BC879B2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/>
              <a:t>Magyar </a:t>
            </a:r>
            <a:r>
              <a:rPr lang="hu-HU" dirty="0" err="1"/>
              <a:t>almérlegkör</a:t>
            </a:r>
            <a:r>
              <a:rPr lang="hu-HU" dirty="0"/>
              <a:t> – Az </a:t>
            </a:r>
            <a:r>
              <a:rPr lang="hu-HU" dirty="0" err="1"/>
              <a:t>almérlegkör</a:t>
            </a:r>
            <a:r>
              <a:rPr lang="hu-HU" dirty="0"/>
              <a:t> helye az elszámolásban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AACF842-4F6C-B9B7-0E11-6705281B47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hu-HU" sz="1900" dirty="0"/>
              <a:t>Feltételek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hu-HU" sz="1700" dirty="0"/>
              <a:t>Hierarchia: MAVIR (rendszerszint) → mérlegkör (kereskedő felelőssége) → </a:t>
            </a:r>
            <a:r>
              <a:rPr lang="hu-HU" sz="1700" dirty="0" err="1"/>
              <a:t>almérlegkör</a:t>
            </a:r>
            <a:r>
              <a:rPr lang="hu-HU" sz="1700" dirty="0"/>
              <a:t> (energiaközösség belső tere) → egyedi elszámolási pontok (tagok mérői).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hu-HU" sz="1700" dirty="0"/>
              <a:t>Működési logika: az </a:t>
            </a:r>
            <a:r>
              <a:rPr lang="hu-HU" sz="1700" dirty="0" err="1"/>
              <a:t>almérlegkörön</a:t>
            </a:r>
            <a:r>
              <a:rPr lang="hu-HU" sz="1700" dirty="0"/>
              <a:t> belül a termelő és fogyasztó elszámolási pontok </a:t>
            </a:r>
            <a:r>
              <a:rPr lang="hu-HU" sz="1700" dirty="0" err="1"/>
              <a:t>negyedóránként</a:t>
            </a:r>
            <a:r>
              <a:rPr lang="hu-HU" sz="1700" dirty="0"/>
              <a:t> egyenlítik ki egymást; csak az </a:t>
            </a:r>
            <a:r>
              <a:rPr lang="hu-HU" sz="1700" dirty="0" err="1"/>
              <a:t>almérlegkör</a:t>
            </a:r>
            <a:r>
              <a:rPr lang="hu-HU" sz="1700" dirty="0"/>
              <a:t> nettó egyenlege (fölösleg vagy hiány) jelenik meg a főmérlegkörben a kereskedő és a MAVIR felé. A fizikai energia a közcélú hálózaton áramlik, az elszámolás az </a:t>
            </a:r>
            <a:r>
              <a:rPr lang="hu-HU" sz="1700" dirty="0" err="1"/>
              <a:t>almérlegkör</a:t>
            </a:r>
            <a:r>
              <a:rPr lang="hu-HU" sz="1700" dirty="0"/>
              <a:t> szintjén zárul le.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hu-HU" sz="1700" dirty="0"/>
              <a:t>Közelségi feltétel (VET 66/B. § (1a) </a:t>
            </a:r>
            <a:r>
              <a:rPr lang="hu-HU" sz="1700" dirty="0" err="1"/>
              <a:t>bek</a:t>
            </a:r>
            <a:r>
              <a:rPr lang="hu-HU" sz="1700" dirty="0"/>
              <a:t>.): megújulóenergia-közösségnél a tagok csatlakozási pontjainak és a közösség erőművének ugyanazon nagy- vagy középfeszültségű transzformátorállomási körzetben kell elhelyezkedniük – az osztrák EAG </a:t>
            </a:r>
            <a:r>
              <a:rPr lang="hu-HU" sz="1700" dirty="0" err="1"/>
              <a:t>Netzebene</a:t>
            </a:r>
            <a:r>
              <a:rPr lang="hu-HU" sz="1700" dirty="0"/>
              <a:t>-szabályával analóg topológiai korlát.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hu-HU" sz="1900" dirty="0"/>
              <a:t>Ami a VET-ben és a 2024-es módosításokban megvan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hu-HU" sz="1700" dirty="0">
                <a:solidFill>
                  <a:schemeClr val="accent6"/>
                </a:solidFill>
              </a:rPr>
              <a:t>✔</a:t>
            </a:r>
            <a:r>
              <a:rPr lang="hu-HU" sz="1700" dirty="0"/>
              <a:t>  </a:t>
            </a:r>
            <a:r>
              <a:rPr lang="hu-HU" sz="1700" b="1" dirty="0"/>
              <a:t>Jogi elszámolási keret</a:t>
            </a:r>
            <a:r>
              <a:rPr lang="hu-HU" sz="1700" dirty="0"/>
              <a:t>: az </a:t>
            </a:r>
            <a:r>
              <a:rPr lang="hu-HU" sz="1700" dirty="0" err="1"/>
              <a:t>almérlegkör</a:t>
            </a:r>
            <a:r>
              <a:rPr lang="hu-HU" sz="1700" dirty="0"/>
              <a:t> definíciója és a megosztási hozzárendelés negyedórás kötelezettsége – ez az EU RED II 22. cikk (4) </a:t>
            </a:r>
            <a:r>
              <a:rPr lang="hu-HU" sz="1700" dirty="0" err="1"/>
              <a:t>bek</a:t>
            </a:r>
            <a:r>
              <a:rPr lang="hu-HU" sz="1700" dirty="0"/>
              <a:t>. szerinti "elszámolási keret" magyar implementációja (VET 3. § 46a. és 69b. pont).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hu-HU" sz="1700" dirty="0">
                <a:solidFill>
                  <a:schemeClr val="accent6"/>
                </a:solidFill>
              </a:rPr>
              <a:t>✔</a:t>
            </a:r>
            <a:r>
              <a:rPr lang="hu-HU" sz="1700" dirty="0"/>
              <a:t>  </a:t>
            </a:r>
            <a:r>
              <a:rPr lang="hu-HU" sz="1700" b="1" dirty="0"/>
              <a:t>Kötelező csatlakozás </a:t>
            </a:r>
            <a:r>
              <a:rPr lang="hu-HU" sz="1700" dirty="0"/>
              <a:t>(2024. évi LXXXIX. tv., hatályos 2025. január 1-jétől): az energiaközösség, a kereskedő, az egyetemes szolgáltató, a felhasználó, az aggregátor és az elosztó mind köteles mérlegkört alakítani vagy meglévő mérlegkörhöz/</a:t>
            </a:r>
            <a:r>
              <a:rPr lang="hu-HU" sz="1700" dirty="0" err="1"/>
              <a:t>almérlegkörhöz</a:t>
            </a:r>
            <a:r>
              <a:rPr lang="hu-HU" sz="1700" dirty="0"/>
              <a:t> csatlakozni. Az </a:t>
            </a:r>
            <a:r>
              <a:rPr lang="hu-HU" sz="1700" dirty="0" err="1"/>
              <a:t>almérlegkört</a:t>
            </a:r>
            <a:r>
              <a:rPr lang="hu-HU" sz="1700" dirty="0"/>
              <a:t> be kell fogadnia a kereskedőnek!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hu-HU" sz="1700" dirty="0">
                <a:solidFill>
                  <a:schemeClr val="accent6"/>
                </a:solidFill>
              </a:rPr>
              <a:t>✔</a:t>
            </a:r>
            <a:r>
              <a:rPr lang="hu-HU" sz="1700" dirty="0"/>
              <a:t>  </a:t>
            </a:r>
            <a:r>
              <a:rPr lang="hu-HU" sz="1700" b="1" dirty="0"/>
              <a:t>Aktív felhasználói jogok</a:t>
            </a:r>
            <a:r>
              <a:rPr lang="hu-HU" sz="1700" dirty="0"/>
              <a:t>: a VET 3. § 17a–17d. pontjai definiálják az aktív felhasználó, a termelő-fogyasztó és az együttesen eljáró termelő-fogyasztók fogalmát – ezek az EMD 15. cikke szerinti jogok magyar transzpozíciói.</a:t>
            </a:r>
          </a:p>
          <a:p>
            <a:endParaRPr lang="hu-HU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FC51A60D-7B72-4231-10D4-CD3FE99E9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RRF-3.4.1-22-2022-00001 - Közösségi megújuló energiatermelés és felhasználás </a:t>
            </a:r>
          </a:p>
          <a:p>
            <a:r>
              <a:rPr lang="hu-HU"/>
              <a:t>Magyar Máltai Szeretetszolgálat Alapítvány </a:t>
            </a:r>
            <a:endParaRPr lang="hu-HU" dirty="0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79A4D007-38EC-6914-FEE0-7D22F87A2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B8639-BD04-4D72-A3C7-170AE0D53CD6}" type="slidenum">
              <a:rPr lang="hu-HU" smtClean="0"/>
              <a:t>11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880772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B66F46-7980-F070-42BF-44099005A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730795B-B26F-356D-BA9B-FDF529A36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Az egyetemes szolgáltatás érintettsége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949A8FC-FC83-C0D0-BE88-A79B7CA1EC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8083"/>
            <a:ext cx="10515600" cy="2454440"/>
          </a:xfrm>
        </p:spPr>
        <p:txBody>
          <a:bodyPr>
            <a:normAutofit fontScale="92500" lnSpcReduction="10000"/>
          </a:bodyPr>
          <a:lstStyle/>
          <a:p>
            <a:r>
              <a:rPr lang="hu-HU" sz="1900" dirty="0"/>
              <a:t>Az egyetemes szolgáltatás jelenleg egy határozatlan időtartamra köttetett teljes ellátás alapú szerződés:</a:t>
            </a:r>
          </a:p>
          <a:p>
            <a:pPr lvl="1"/>
            <a:r>
              <a:rPr lang="hu-HU" sz="1700" dirty="0"/>
              <a:t>A VET megfogalmazása alapján elvileg teljes ellátás és menetrendes értékesítést is jelenthet az egyetemes szolgáltatás [62.§ (1) l)]</a:t>
            </a:r>
          </a:p>
          <a:p>
            <a:pPr lvl="1"/>
            <a:r>
              <a:rPr lang="hu-HU" sz="1700" dirty="0"/>
              <a:t>A villamos energia egyetemes szolgáltatás </a:t>
            </a:r>
            <a:r>
              <a:rPr lang="hu-HU" sz="1700" dirty="0" err="1"/>
              <a:t>árképzéséről</a:t>
            </a:r>
            <a:r>
              <a:rPr lang="hu-HU" sz="1700" dirty="0"/>
              <a:t> szóló 4/2011. (I. 31.) NFM rendelet explicit módon teljes ellátás alapú szerződést említ [4.§ (1)].</a:t>
            </a:r>
          </a:p>
          <a:p>
            <a:r>
              <a:rPr lang="hu-HU" sz="1900" dirty="0"/>
              <a:t>Az egyetemes szolgáltató informatikai rendszerei vélhetően nincsenek felkészítve arra, hogy menetrend alapú, vagy részleges ellátást biztosító szerződést is kezelni tudjanak. (Ez nyilván csak a fejlesztési projekt időtartamában jelent korlátozó tényezőt!)</a:t>
            </a:r>
          </a:p>
          <a:p>
            <a:pPr marL="0" indent="0">
              <a:buNone/>
            </a:pPr>
            <a:r>
              <a:rPr lang="hu-HU" dirty="0"/>
              <a:t>	</a:t>
            </a:r>
          </a:p>
          <a:p>
            <a:endParaRPr lang="hu-HU" dirty="0"/>
          </a:p>
        </p:txBody>
      </p:sp>
      <p:sp>
        <p:nvSpPr>
          <p:cNvPr id="4" name="Nyíl: lefelé mutató 3">
            <a:extLst>
              <a:ext uri="{FF2B5EF4-FFF2-40B4-BE49-F238E27FC236}">
                <a16:creationId xmlns:a16="http://schemas.microsoft.com/office/drawing/2014/main" id="{03DAC495-5547-5362-5892-ADE9D723F42F}"/>
              </a:ext>
            </a:extLst>
          </p:cNvPr>
          <p:cNvSpPr/>
          <p:nvPr/>
        </p:nvSpPr>
        <p:spPr>
          <a:xfrm>
            <a:off x="5577840" y="3436171"/>
            <a:ext cx="1036320" cy="526436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C2F7E2FE-B6EC-4889-2F82-9BFE44B1687A}"/>
              </a:ext>
            </a:extLst>
          </p:cNvPr>
          <p:cNvSpPr txBox="1"/>
          <p:nvPr/>
        </p:nvSpPr>
        <p:spPr>
          <a:xfrm>
            <a:off x="981777" y="4039609"/>
            <a:ext cx="10372023" cy="9233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b="1" dirty="0">
                <a:solidFill>
                  <a:srgbClr val="FF0000"/>
                </a:solidFill>
              </a:rPr>
              <a:t>Amennyiben a VET és a vonatkozó NFM rendelet nem kerül módosításra, azaz nem kerül bevezetésre a részleges ellátásra vonatkozó, valamint a menetrendes egyetemes szolgáltatási szerződés, akkor garantáltan nem lehet lakossági felhasználót is magában foglaló energiaközösséget szervezni.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3B036984-D0CD-331E-F049-826DFEE66122}"/>
              </a:ext>
            </a:extLst>
          </p:cNvPr>
          <p:cNvSpPr txBox="1"/>
          <p:nvPr/>
        </p:nvSpPr>
        <p:spPr>
          <a:xfrm>
            <a:off x="1068404" y="5245768"/>
            <a:ext cx="102853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b="1" dirty="0"/>
              <a:t>Megjegyzések:</a:t>
            </a:r>
          </a:p>
          <a:p>
            <a:pPr marL="342900" indent="-342900">
              <a:buFont typeface="+mj-lt"/>
              <a:buAutoNum type="alphaLcParenR"/>
            </a:pPr>
            <a:r>
              <a:rPr lang="hu-HU" sz="1400" dirty="0"/>
              <a:t>Az ESZ új szerződés típusaira is hatósági árat szükséges hirdetni.</a:t>
            </a:r>
          </a:p>
          <a:p>
            <a:pPr marL="342900" indent="-342900">
              <a:buFont typeface="+mj-lt"/>
              <a:buAutoNum type="alphaLcParenR"/>
            </a:pPr>
            <a:r>
              <a:rPr lang="hu-HU" sz="1400" dirty="0"/>
              <a:t>Az ESZ informatikai rendszereinek átalakítása kizárólag egyszeri költség, ezért az ESZ szerződés átalakítása esetén nem lehet „Szerződés módosítási díjat” szedni</a:t>
            </a:r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96F526AE-AD39-382D-1816-3B3B09D14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RRF-3.4.1-22-2022-00001 - Közösségi megújuló energiatermelés és felhasználás Magyar Máltai Szeretetszolgálat Alapítvány </a:t>
            </a:r>
          </a:p>
        </p:txBody>
      </p:sp>
      <p:sp>
        <p:nvSpPr>
          <p:cNvPr id="8" name="Dia számának helye 7">
            <a:extLst>
              <a:ext uri="{FF2B5EF4-FFF2-40B4-BE49-F238E27FC236}">
                <a16:creationId xmlns:a16="http://schemas.microsoft.com/office/drawing/2014/main" id="{67AF007C-9706-EB00-499B-03C07F64B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B8639-BD04-4D72-A3C7-170AE0D53CD6}" type="slidenum">
              <a:rPr lang="hu-HU" smtClean="0"/>
              <a:t>12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578600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7D325B1-1914-7E5C-B5A2-7CE98B998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Lesz adat az elszámoláshoz?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11385D9-D0A0-45AE-9178-DA5A654DD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32094"/>
            <a:ext cx="10515600" cy="5001419"/>
          </a:xfrm>
        </p:spPr>
        <p:txBody>
          <a:bodyPr>
            <a:normAutofit fontScale="77500" lnSpcReduction="20000"/>
          </a:bodyPr>
          <a:lstStyle/>
          <a:p>
            <a:r>
              <a:rPr lang="hu-HU" dirty="0"/>
              <a:t>Jogalap: (EU) 2023/1162 rendelet (2025. január 5-től hatályos) – EMD 24. cikk (2)</a:t>
            </a:r>
          </a:p>
          <a:p>
            <a:r>
              <a:rPr lang="hu-HU" dirty="0"/>
              <a:t>A rendelet egységes referencia-modellt ír elő, amely szerepmodellből, információmodellből és folyamatmodellből áll. Négy kulcsszerepkör:</a:t>
            </a:r>
          </a:p>
          <a:p>
            <a:pPr lvl="1"/>
            <a:r>
              <a:rPr lang="hu-HU" dirty="0" err="1"/>
              <a:t>metered</a:t>
            </a:r>
            <a:r>
              <a:rPr lang="hu-HU" dirty="0"/>
              <a:t> </a:t>
            </a:r>
            <a:r>
              <a:rPr lang="hu-HU" dirty="0" err="1"/>
              <a:t>data</a:t>
            </a:r>
            <a:r>
              <a:rPr lang="hu-HU" dirty="0"/>
              <a:t> </a:t>
            </a:r>
            <a:r>
              <a:rPr lang="hu-HU" dirty="0" err="1"/>
              <a:t>administrator</a:t>
            </a:r>
            <a:r>
              <a:rPr lang="hu-HU" dirty="0"/>
              <a:t> – mérési adatkezelő (jellemzően DSO);</a:t>
            </a:r>
          </a:p>
          <a:p>
            <a:pPr lvl="1"/>
            <a:r>
              <a:rPr lang="hu-HU" dirty="0" err="1"/>
              <a:t>metering</a:t>
            </a:r>
            <a:r>
              <a:rPr lang="hu-HU" dirty="0"/>
              <a:t> </a:t>
            </a:r>
            <a:r>
              <a:rPr lang="hu-HU" dirty="0" err="1"/>
              <a:t>point</a:t>
            </a:r>
            <a:r>
              <a:rPr lang="hu-HU" dirty="0"/>
              <a:t> </a:t>
            </a:r>
            <a:r>
              <a:rPr lang="hu-HU" dirty="0" err="1"/>
              <a:t>administrator</a:t>
            </a:r>
            <a:r>
              <a:rPr lang="hu-HU" dirty="0"/>
              <a:t> – mérési pont adminisztrátor;</a:t>
            </a:r>
          </a:p>
          <a:p>
            <a:pPr lvl="1"/>
            <a:r>
              <a:rPr lang="hu-HU" dirty="0" err="1"/>
              <a:t>data</a:t>
            </a:r>
            <a:r>
              <a:rPr lang="hu-HU" dirty="0"/>
              <a:t> </a:t>
            </a:r>
            <a:r>
              <a:rPr lang="hu-HU" dirty="0" err="1"/>
              <a:t>access</a:t>
            </a:r>
            <a:r>
              <a:rPr lang="hu-HU" dirty="0"/>
              <a:t> </a:t>
            </a:r>
            <a:r>
              <a:rPr lang="hu-HU" dirty="0" err="1"/>
              <a:t>provider</a:t>
            </a:r>
            <a:r>
              <a:rPr lang="hu-HU" dirty="0"/>
              <a:t> – adathozzáférési szolgáltató;</a:t>
            </a:r>
          </a:p>
          <a:p>
            <a:pPr lvl="1"/>
            <a:r>
              <a:rPr lang="hu-HU" dirty="0" err="1"/>
              <a:t>permission</a:t>
            </a:r>
            <a:r>
              <a:rPr lang="hu-HU" dirty="0"/>
              <a:t> </a:t>
            </a:r>
            <a:r>
              <a:rPr lang="hu-HU" dirty="0" err="1"/>
              <a:t>administrator</a:t>
            </a:r>
            <a:r>
              <a:rPr lang="hu-HU" dirty="0"/>
              <a:t> – hozzájárulás-kezelő.</a:t>
            </a:r>
          </a:p>
          <a:p>
            <a:r>
              <a:rPr lang="hu-HU" dirty="0"/>
              <a:t>Az üzleti és információs réteget tagállamoknak kötelezően egységesíteni kell; a kommunikációs és komponensréteg (protokollok, hardver) nemzeti szinten </a:t>
            </a:r>
            <a:r>
              <a:rPr lang="hu-HU" dirty="0" err="1"/>
              <a:t>testreszabható</a:t>
            </a:r>
            <a:r>
              <a:rPr lang="hu-HU" dirty="0"/>
              <a:t>.</a:t>
            </a:r>
          </a:p>
          <a:p>
            <a:r>
              <a:rPr lang="hu-HU" dirty="0"/>
              <a:t>Jogosult felek köre: a végső fogyasztón túl ide tartoznak az energiaközösségek, az aggregátorok, a kereskedők és az energiaszolgáltatók – feltéve, hogy a fogyasztó hozzájárulást adott. Az energiaközösség így közvetlen adathozzáférési jogot kap a saját tagjai mérési pontjaihoz (3., 5., 7. cikk).</a:t>
            </a:r>
          </a:p>
          <a:p>
            <a:r>
              <a:rPr lang="hu-HU" dirty="0"/>
              <a:t> Mit jelent ez az energiaközösségi elszámolás szempontjából?</a:t>
            </a:r>
          </a:p>
          <a:p>
            <a:pPr lvl="1"/>
            <a:r>
              <a:rPr lang="hu-HU" dirty="0" err="1"/>
              <a:t>Validált</a:t>
            </a:r>
            <a:r>
              <a:rPr lang="hu-HU" dirty="0"/>
              <a:t> historikus adatok (15 perces bontás): az elosztó köteles a jogosult félnek – pl. energiaközösségnek – a tagok fogyasztási és termelési adatait 15 perces felbontásban, legalább 24 hónapra visszamenőleg átadni. Ez a VET 3. § 69b. szerinti megosztási hozzárendelés utólagos, auditálható elvégzésének adatalapja.</a:t>
            </a:r>
          </a:p>
          <a:p>
            <a:pPr lvl="1"/>
            <a:r>
              <a:rPr lang="hu-HU" dirty="0"/>
              <a:t>Közel valós idejű adatok: az okosmérő H1/H2/H3 interfészén vagy adatplatformon keresztül közel valós idejű adatátvitelt kell lehetővé tenni – ez az alapja a negyedórás </a:t>
            </a:r>
            <a:r>
              <a:rPr lang="hu-HU" dirty="0" err="1"/>
              <a:t>almérlegköri</a:t>
            </a:r>
            <a:r>
              <a:rPr lang="hu-HU" dirty="0"/>
              <a:t> kiegyenlítés valós idejű végrehajtásának.</a:t>
            </a:r>
          </a:p>
          <a:p>
            <a:r>
              <a:rPr lang="hu-HU" dirty="0"/>
              <a:t>A 466/2024. (XII. 30.) Korm. rendelettel az Energetikai Adatszolgáltató Platformot az (EU) 2023/1162 referencia-modell hazai implementációjának szánta. Az új állami szereplő azonban jelenleg semmilyen rendeletben előírt feltételt nem teljesít miközben jelentő állami / EU források kerültek felhasználásra egy olyan informatikai rendszer kiépítésére, amely nem használható az elszámolási folyamatokban. </a:t>
            </a:r>
          </a:p>
          <a:p>
            <a:pPr lvl="1"/>
            <a:r>
              <a:rPr lang="hu-HU" b="1" dirty="0">
                <a:solidFill>
                  <a:srgbClr val="FF0000"/>
                </a:solidFill>
              </a:rPr>
              <a:t>A teljes adatcserét újra kell gondolnia az új Kormánynak. 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E81EE57F-CBF2-6618-79BB-82A0324DA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RRF-3.4.1-22-2022-00001 - Közösségi megújuló energiatermelés és felhasználás </a:t>
            </a:r>
          </a:p>
          <a:p>
            <a:r>
              <a:rPr lang="hu-HU"/>
              <a:t>Magyar Máltai Szeretetszolgálat Alapítvány </a:t>
            </a:r>
            <a:endParaRPr lang="hu-HU" dirty="0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AD82D48F-A808-B533-286C-290A3F48E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B8639-BD04-4D72-A3C7-170AE0D53CD6}" type="slidenum">
              <a:rPr lang="hu-HU" smtClean="0"/>
              <a:t>13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571827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ADA2585-87A7-8437-2CDB-6202666AA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Rendszerhasználati dilemmák – költség allokáció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8299F55-187E-3419-CFEF-8D00C3F4AB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hu-HU" sz="1700" b="1" i="1" dirty="0">
                <a:solidFill>
                  <a:srgbClr val="FF0000"/>
                </a:solidFill>
              </a:rPr>
              <a:t>„Az energiaközösség kapjon rendszerhasználati díjkedvezményt”</a:t>
            </a:r>
          </a:p>
          <a:p>
            <a:r>
              <a:rPr lang="hu-HU" sz="1700" dirty="0"/>
              <a:t>A szabályozási dilemma megértéséhez tisztázni szükséges, hogy</a:t>
            </a:r>
          </a:p>
          <a:p>
            <a:pPr lvl="1"/>
            <a:r>
              <a:rPr lang="hu-HU" sz="1700" dirty="0"/>
              <a:t>a kiterjedt villamos hálózat fenntartásának és fejlesztésének jelentős a költség igénye,</a:t>
            </a:r>
          </a:p>
          <a:p>
            <a:pPr lvl="1"/>
            <a:r>
              <a:rPr lang="hu-HU" sz="1700" dirty="0"/>
              <a:t>a decentralizált (1), a különféle feszültségszintek között átrendeződő (2) és jelentős mértékben időjárásfüggő (3) termelés elterjedése jelentős átalakításokat igényel a hálózaton, amelyek növelik a költségeket,</a:t>
            </a:r>
          </a:p>
          <a:p>
            <a:pPr lvl="1"/>
            <a:r>
              <a:rPr lang="hu-HU" sz="1700" dirty="0"/>
              <a:t>az időjárásfüggő termelés időleges hiánya esetében is mindenki elvárja a magas színvonalú ellátást, azaz a hálózatnak folyamatosan rendelkezésre kell állnia.</a:t>
            </a:r>
          </a:p>
          <a:p>
            <a:r>
              <a:rPr lang="hu-HU" sz="1700" dirty="0"/>
              <a:t>A korszerű, sokféle energiaforrást kezelő hálózat kialakítása és fenntartása önmagában (1 kWh energia értékesítés nélkül is) is csak a korábbiaknál magasabb költségszinten biztosítható.</a:t>
            </a:r>
          </a:p>
          <a:p>
            <a:r>
              <a:rPr lang="hu-HU" sz="1700" dirty="0"/>
              <a:t>A decentralizált termelés megváltoztatja az egyes feszültségszintekre allokálható költségeket, azaz megbomlik a korábbi okozathelyes költségallokáció.</a:t>
            </a:r>
          </a:p>
          <a:p>
            <a:pPr lvl="1"/>
            <a:r>
              <a:rPr lang="hu-HU" sz="1500" dirty="0"/>
              <a:t>A kisfeszültségen növekvő termelés csökkenti a kisfeszültségen számítható tarifát, de bizonyos termelési arány mellett már nő a hálózati veszteség!</a:t>
            </a:r>
          </a:p>
          <a:p>
            <a:r>
              <a:rPr lang="hu-HU" sz="1700" dirty="0"/>
              <a:t>Ha a tarifarendszer összeségében nem biztosítja a költségek megtérítését, akkor nem várhatjuk el a hálózatok üzembiztos működését.</a:t>
            </a:r>
          </a:p>
          <a:p>
            <a:pPr lvl="1"/>
            <a:r>
              <a:rPr lang="hu-HU" sz="1500" dirty="0"/>
              <a:t>Politikailag jól hangzik, de teljesen hamis és nemzetgazdasági szempontból már középtávon is káros az a megközelítés, hogy a tarifaszabályozás csak akarat kérdése. A tarifák nem alakíthatók következmények nélkül. Még annak is van hatása, ha a tarifa nem változik egy adott időpontban.</a:t>
            </a:r>
          </a:p>
          <a:p>
            <a:r>
              <a:rPr lang="hu-HU" sz="1700" dirty="0"/>
              <a:t>Ki viselje a költségeket?</a:t>
            </a:r>
          </a:p>
          <a:p>
            <a:pPr lvl="1"/>
            <a:r>
              <a:rPr lang="hu-HU" sz="1700" dirty="0"/>
              <a:t>A hagyományos logika alapján a költségeket elsődlegesen a fogyasztóknak kell / kellene viselnie.</a:t>
            </a:r>
          </a:p>
          <a:p>
            <a:pPr lvl="2"/>
            <a:r>
              <a:rPr lang="hu-HU" sz="1500" b="1" dirty="0">
                <a:solidFill>
                  <a:srgbClr val="FF0000"/>
                </a:solidFill>
              </a:rPr>
              <a:t>Az elmúlt 15 évben a magyar tarifarendszert teljesen eltorzította az a szabályozási megfontolás, amely alapján a lakossági fogyasztók alacsony végfogyasztói árának az érdekében – az idő előrehaladtával –  lényegében minden főbb szabályozási logikát meg kellett törni. Azaz most egy olyan helyzet van, amelyben lényegében semmi sem az aminek látszik!</a:t>
            </a:r>
          </a:p>
          <a:p>
            <a:pPr lvl="1"/>
            <a:r>
              <a:rPr lang="hu-HU" sz="1700" dirty="0"/>
              <a:t>Az utóbbi években – nem csak Magyarországon –  megjelent az a gondolat is, hogy a költségek egy része direkt állami / EU támogatással legyen kikönnyítve.</a:t>
            </a:r>
          </a:p>
          <a:p>
            <a:pPr lvl="2"/>
            <a:r>
              <a:rPr lang="hu-HU" sz="1500" dirty="0"/>
              <a:t>Ez tovább bonyolítja a költségallokációs problémát.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BBD36C67-C8E7-6B74-0137-3E45A5B04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RRF-3.4.1-22-2022-00001 - Közösségi megújuló energiatermelés és felhasználás </a:t>
            </a:r>
          </a:p>
          <a:p>
            <a:r>
              <a:rPr lang="hu-HU"/>
              <a:t>Magyar Máltai Szeretetszolgálat Alapítvány </a:t>
            </a:r>
            <a:endParaRPr lang="hu-HU" dirty="0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FF587D65-A0C2-160C-EE85-7F893B783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B8639-BD04-4D72-A3C7-170AE0D53CD6}" type="slidenum">
              <a:rPr lang="hu-HU" smtClean="0"/>
              <a:t>14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284520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B920880-AEFE-8DEC-EABC-09C5BD0CF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Milyen az energiadíj és a valóság viszonya?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BFF2FEE5-AE3B-FDD3-B526-8BD4EFBC3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RRF-3.4.1-22-2022-00001 - Közösségi megújuló energiatermelés és felhasználás </a:t>
            </a:r>
          </a:p>
          <a:p>
            <a:r>
              <a:rPr lang="hu-HU"/>
              <a:t>Magyar Máltai Szeretetszolgálat Alapítvány </a:t>
            </a:r>
            <a:endParaRPr lang="hu-HU" dirty="0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0509ABF1-AB36-5965-EFC1-03CD00444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B8639-BD04-4D72-A3C7-170AE0D53CD6}" type="slidenum">
              <a:rPr lang="hu-HU" smtClean="0"/>
              <a:t>15</a:t>
            </a:fld>
            <a:endParaRPr lang="hu-HU"/>
          </a:p>
        </p:txBody>
      </p:sp>
      <p:graphicFrame>
        <p:nvGraphicFramePr>
          <p:cNvPr id="12" name="Tartalom helye 11">
            <a:extLst>
              <a:ext uri="{FF2B5EF4-FFF2-40B4-BE49-F238E27FC236}">
                <a16:creationId xmlns:a16="http://schemas.microsoft.com/office/drawing/2014/main" id="{3D3EF81C-320E-45B6-1FEC-66CE811617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3282628"/>
              </p:ext>
            </p:extLst>
          </p:nvPr>
        </p:nvGraphicFramePr>
        <p:xfrm>
          <a:off x="6046379" y="1238540"/>
          <a:ext cx="5307421" cy="4603129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561830">
                  <a:extLst>
                    <a:ext uri="{9D8B030D-6E8A-4147-A177-3AD203B41FA5}">
                      <a16:colId xmlns:a16="http://schemas.microsoft.com/office/drawing/2014/main" val="486488999"/>
                    </a:ext>
                  </a:extLst>
                </a:gridCol>
                <a:gridCol w="929609">
                  <a:extLst>
                    <a:ext uri="{9D8B030D-6E8A-4147-A177-3AD203B41FA5}">
                      <a16:colId xmlns:a16="http://schemas.microsoft.com/office/drawing/2014/main" val="3667139966"/>
                    </a:ext>
                  </a:extLst>
                </a:gridCol>
                <a:gridCol w="907991">
                  <a:extLst>
                    <a:ext uri="{9D8B030D-6E8A-4147-A177-3AD203B41FA5}">
                      <a16:colId xmlns:a16="http://schemas.microsoft.com/office/drawing/2014/main" val="3248772945"/>
                    </a:ext>
                  </a:extLst>
                </a:gridCol>
                <a:gridCol w="907991">
                  <a:extLst>
                    <a:ext uri="{9D8B030D-6E8A-4147-A177-3AD203B41FA5}">
                      <a16:colId xmlns:a16="http://schemas.microsoft.com/office/drawing/2014/main" val="4281355447"/>
                    </a:ext>
                  </a:extLst>
                </a:gridCol>
              </a:tblGrid>
              <a:tr h="478023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1200" b="1" u="none" strike="noStrike" dirty="0" err="1">
                          <a:effectLst/>
                        </a:rPr>
                        <a:t>Árelemek</a:t>
                      </a:r>
                      <a:endParaRPr lang="hu-HU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7" marR="5427" marT="5427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1100" b="1" u="none" strike="noStrike" dirty="0">
                          <a:effectLst/>
                        </a:rPr>
                        <a:t>Általános, egy zónaidős árszabás ("A1")</a:t>
                      </a:r>
                      <a:endParaRPr lang="hu-HU" sz="11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7" marR="5427" marT="5427" marB="0"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1099378"/>
                  </a:ext>
                </a:extLst>
              </a:tr>
              <a:tr h="1823408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1200" b="1" u="none" strike="noStrike" dirty="0">
                          <a:effectLst/>
                        </a:rPr>
                        <a:t>Lakossági felhasználók esetében</a:t>
                      </a:r>
                      <a:br>
                        <a:rPr lang="hu-HU" sz="1200" b="1" u="none" strike="noStrike" dirty="0">
                          <a:effectLst/>
                        </a:rPr>
                      </a:br>
                      <a:r>
                        <a:rPr lang="hu-HU" sz="1200" b="1" u="none" strike="noStrike" dirty="0">
                          <a:effectLst/>
                        </a:rPr>
                        <a:t>2523 kWh/év fogyasztásig</a:t>
                      </a:r>
                      <a:endParaRPr lang="hu-HU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7" marR="5427" marT="5427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1200" b="1" u="none" strike="noStrike" dirty="0">
                          <a:effectLst/>
                        </a:rPr>
                        <a:t>Lakossági felhasználók esetében az éves fogyasztás 2523 kWh-t</a:t>
                      </a:r>
                      <a:br>
                        <a:rPr lang="hu-HU" sz="1200" b="1" u="none" strike="noStrike" dirty="0">
                          <a:effectLst/>
                        </a:rPr>
                      </a:br>
                      <a:r>
                        <a:rPr lang="hu-HU" sz="1200" b="1" u="none" strike="noStrike" dirty="0">
                          <a:effectLst/>
                        </a:rPr>
                        <a:t>meghaladó részére</a:t>
                      </a:r>
                      <a:endParaRPr lang="hu-HU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7" marR="5427" marT="5427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1200" b="1" u="none" strike="noStrike" dirty="0">
                          <a:effectLst/>
                        </a:rPr>
                        <a:t>Nem lakossági felhasználók esetében</a:t>
                      </a:r>
                      <a:endParaRPr lang="hu-HU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27" marR="5427" marT="5427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8554247"/>
                  </a:ext>
                </a:extLst>
              </a:tr>
              <a:tr h="258306"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1400" u="none" strike="noStrike" dirty="0">
                          <a:effectLst/>
                        </a:rPr>
                        <a:t>Alap- és teljesítménydíjak</a:t>
                      </a:r>
                    </a:p>
                  </a:txBody>
                  <a:tcPr marL="36000" marR="5427" marT="5427" marB="0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5427" marR="5427" marT="5427" marB="0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5427" marR="5427" marT="5427" marB="0" anchor="ctr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427" marR="5427" marT="5427" marB="0" anchor="ctr"/>
                </a:tc>
                <a:extLst>
                  <a:ext uri="{0D108BD9-81ED-4DB2-BD59-A6C34878D82A}">
                    <a16:rowId xmlns:a16="http://schemas.microsoft.com/office/drawing/2014/main" val="2834573397"/>
                  </a:ext>
                </a:extLst>
              </a:tr>
              <a:tr h="28041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200" u="none" strike="noStrike" dirty="0">
                          <a:effectLst/>
                        </a:rPr>
                        <a:t>Elosztói alapdíj, Ft/év</a:t>
                      </a:r>
                      <a:endParaRPr lang="hu-HU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5427" marT="5427" marB="0" anchor="ctr"/>
                </a:tc>
                <a:tc grid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1200" u="none" strike="noStrike">
                          <a:effectLst/>
                        </a:rPr>
                        <a:t>1 446</a:t>
                      </a:r>
                      <a:endParaRPr lang="hu-HU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5427" marT="5427" marB="0"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3851678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200" u="none" strike="noStrike" dirty="0">
                          <a:effectLst/>
                        </a:rPr>
                        <a:t>Elosztói teljesítménydíj, Ft/kW/év</a:t>
                      </a:r>
                      <a:endParaRPr lang="hu-HU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5427" marT="5427" marB="0" anchor="ctr"/>
                </a:tc>
                <a:tc grid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1200" u="none" strike="noStrike">
                          <a:effectLst/>
                        </a:rPr>
                        <a:t> </a:t>
                      </a:r>
                      <a:endParaRPr lang="hu-HU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5427" marT="5427" marB="0"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9156569"/>
                  </a:ext>
                </a:extLst>
              </a:tr>
              <a:tr h="227926"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1400" u="none" strike="noStrike" dirty="0">
                          <a:effectLst/>
                        </a:rPr>
                        <a:t>Forgalomarányos díjak (Ft/kWh)</a:t>
                      </a:r>
                    </a:p>
                  </a:txBody>
                  <a:tcPr marL="36000" marR="5427" marT="5427" marB="0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5427" marR="5427" marT="5427" marB="0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5427" marR="5427" marT="5427" marB="0" anchor="ctr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427" marR="5427" marT="5427" marB="0" anchor="ctr"/>
                </a:tc>
                <a:extLst>
                  <a:ext uri="{0D108BD9-81ED-4DB2-BD59-A6C34878D82A}">
                    <a16:rowId xmlns:a16="http://schemas.microsoft.com/office/drawing/2014/main" val="257385838"/>
                  </a:ext>
                </a:extLst>
              </a:tr>
              <a:tr h="29304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200" u="none" strike="noStrike" dirty="0">
                          <a:effectLst/>
                        </a:rPr>
                        <a:t>Egyetemes szolgáltatási ár</a:t>
                      </a:r>
                      <a:endParaRPr lang="hu-HU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5427" marT="5427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12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5,25</a:t>
                      </a:r>
                      <a:endParaRPr lang="hu-H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5427" marT="5427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1200" u="none" strike="noStrike">
                          <a:effectLst/>
                        </a:rPr>
                        <a:t>31,80</a:t>
                      </a:r>
                      <a:endParaRPr lang="hu-HU" sz="1200" b="0" i="1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5427" marT="5427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1200" u="none" strike="noStrike">
                          <a:effectLst/>
                        </a:rPr>
                        <a:t>23,02</a:t>
                      </a:r>
                      <a:endParaRPr lang="hu-HU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5427" marT="5427" marB="0" anchor="ctr"/>
                </a:tc>
                <a:extLst>
                  <a:ext uri="{0D108BD9-81ED-4DB2-BD59-A6C34878D82A}">
                    <a16:rowId xmlns:a16="http://schemas.microsoft.com/office/drawing/2014/main" val="1248311678"/>
                  </a:ext>
                </a:extLst>
              </a:tr>
              <a:tr h="3744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200" u="none" strike="noStrike" dirty="0">
                          <a:effectLst/>
                        </a:rPr>
                        <a:t>Forgalomarányos (kWh-alapú) rendszerhasználati díjak összesen</a:t>
                      </a:r>
                      <a:endParaRPr lang="hu-HU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5427" marT="5427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1200" u="none" strike="noStrike">
                          <a:effectLst/>
                        </a:rPr>
                        <a:t>23,40</a:t>
                      </a:r>
                      <a:endParaRPr lang="hu-HU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5427" marT="5427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1200" u="none" strike="noStrike">
                          <a:effectLst/>
                        </a:rPr>
                        <a:t>23,40</a:t>
                      </a:r>
                      <a:endParaRPr lang="hu-HU" sz="1200" b="0" i="1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5427" marT="5427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1200" u="none" strike="noStrike">
                          <a:effectLst/>
                        </a:rPr>
                        <a:t>23,40</a:t>
                      </a:r>
                      <a:endParaRPr lang="hu-HU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5427" marT="5427" marB="0" anchor="ctr"/>
                </a:tc>
                <a:extLst>
                  <a:ext uri="{0D108BD9-81ED-4DB2-BD59-A6C34878D82A}">
                    <a16:rowId xmlns:a16="http://schemas.microsoft.com/office/drawing/2014/main" val="172314930"/>
                  </a:ext>
                </a:extLst>
              </a:tr>
              <a:tr h="15737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200" u="none" strike="noStrike" dirty="0">
                          <a:effectLst/>
                        </a:rPr>
                        <a:t>Külön pénzeszközök</a:t>
                      </a:r>
                      <a:endParaRPr lang="hu-HU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5427" marT="5427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1200" u="none" strike="noStrike">
                          <a:effectLst/>
                        </a:rPr>
                        <a:t> </a:t>
                      </a:r>
                      <a:endParaRPr lang="hu-HU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5427" marT="5427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1200" u="none" strike="noStrike">
                          <a:effectLst/>
                        </a:rPr>
                        <a:t> </a:t>
                      </a:r>
                      <a:endParaRPr lang="hu-HU" sz="1200" b="0" i="1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5427" marT="5427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1200" u="none" strike="noStrike">
                          <a:effectLst/>
                        </a:rPr>
                        <a:t>1,53</a:t>
                      </a:r>
                      <a:endParaRPr lang="hu-HU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5427" marT="5427" marB="0" anchor="ctr"/>
                </a:tc>
                <a:extLst>
                  <a:ext uri="{0D108BD9-81ED-4DB2-BD59-A6C34878D82A}">
                    <a16:rowId xmlns:a16="http://schemas.microsoft.com/office/drawing/2014/main" val="3895879244"/>
                  </a:ext>
                </a:extLst>
              </a:tr>
              <a:tr h="3744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200" u="none" strike="noStrike" dirty="0">
                          <a:effectLst/>
                        </a:rPr>
                        <a:t>Összesen</a:t>
                      </a:r>
                      <a:endParaRPr lang="hu-HU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5427" marT="5427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1200" u="none" strike="noStrike">
                          <a:effectLst/>
                        </a:rPr>
                        <a:t>28,65</a:t>
                      </a:r>
                      <a:endParaRPr lang="hu-HU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5427" marT="5427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1200" u="none" strike="noStrike">
                          <a:effectLst/>
                        </a:rPr>
                        <a:t>55,20</a:t>
                      </a:r>
                      <a:endParaRPr lang="hu-HU" sz="1200" b="0" i="1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5427" marT="5427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1200" u="none" strike="noStrike" dirty="0">
                          <a:effectLst/>
                        </a:rPr>
                        <a:t>47,95</a:t>
                      </a:r>
                      <a:endParaRPr lang="hu-HU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5427" marT="5427" marB="0" anchor="ctr"/>
                </a:tc>
                <a:extLst>
                  <a:ext uri="{0D108BD9-81ED-4DB2-BD59-A6C34878D82A}">
                    <a16:rowId xmlns:a16="http://schemas.microsoft.com/office/drawing/2014/main" val="1546866732"/>
                  </a:ext>
                </a:extLst>
              </a:tr>
            </a:tbl>
          </a:graphicData>
        </a:graphic>
      </p:graphicFrame>
      <p:sp>
        <p:nvSpPr>
          <p:cNvPr id="13" name="Ellipszis 12">
            <a:extLst>
              <a:ext uri="{FF2B5EF4-FFF2-40B4-BE49-F238E27FC236}">
                <a16:creationId xmlns:a16="http://schemas.microsoft.com/office/drawing/2014/main" id="{6DBA4ECF-A7AC-C85C-5AEF-26AF455EEA03}"/>
              </a:ext>
            </a:extLst>
          </p:cNvPr>
          <p:cNvSpPr/>
          <p:nvPr/>
        </p:nvSpPr>
        <p:spPr>
          <a:xfrm>
            <a:off x="8666871" y="4618894"/>
            <a:ext cx="814754" cy="31417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Tartalom helye 2">
            <a:extLst>
              <a:ext uri="{FF2B5EF4-FFF2-40B4-BE49-F238E27FC236}">
                <a16:creationId xmlns:a16="http://schemas.microsoft.com/office/drawing/2014/main" id="{849BFEE2-6743-2BAF-5F25-2708258EF102}"/>
              </a:ext>
            </a:extLst>
          </p:cNvPr>
          <p:cNvSpPr txBox="1">
            <a:spLocks/>
          </p:cNvSpPr>
          <p:nvPr/>
        </p:nvSpPr>
        <p:spPr>
          <a:xfrm>
            <a:off x="805375" y="1286840"/>
            <a:ext cx="4596618" cy="455482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1700" dirty="0"/>
              <a:t>Van-e olyan termelési technológia, amellyel a kiegyenlítési költségekkel együtt 5,25 Ft/kWh áron lehet villamos energiát termelni?</a:t>
            </a:r>
          </a:p>
          <a:p>
            <a:pPr lvl="1"/>
            <a:r>
              <a:rPr lang="hu-HU" sz="1600" dirty="0"/>
              <a:t>Az összehasonlításhoz: egy VVR típusú atomerőmű blokk kb. 9-10 Ft/kWh áron tud termelni kiegyenlítési költség nélkül!</a:t>
            </a:r>
          </a:p>
          <a:p>
            <a:r>
              <a:rPr lang="hu-HU" sz="1800" dirty="0"/>
              <a:t>Jelenleg nem látszik olyan termelési technológia, amely segítségével a közösségi energiatermelés 5,25 Ft/kWh energiadíj alatti áron tudna termelni.</a:t>
            </a:r>
          </a:p>
          <a:p>
            <a:pPr lvl="1"/>
            <a:r>
              <a:rPr lang="hu-HU" sz="1600" dirty="0"/>
              <a:t>Az energiadíj mértéke teljesen torz!</a:t>
            </a:r>
          </a:p>
          <a:p>
            <a:r>
              <a:rPr lang="hu-HU" sz="1800" dirty="0"/>
              <a:t>Amennyiben a lakossági felhasználók esetében nem változik a tarifarendszer szerkezete (nem az áremelés mellett évelek!), akkor jelenleg legfeljebb úgy érdemes energiaközösséget építeni, ha direkt állami támogatást várunk a működéshez.</a:t>
            </a:r>
          </a:p>
          <a:p>
            <a:pPr lvl="1"/>
            <a:r>
              <a:rPr lang="hu-HU" sz="1600" dirty="0"/>
              <a:t>Ez az olasz modell.</a:t>
            </a:r>
          </a:p>
          <a:p>
            <a:pPr lvl="1"/>
            <a:r>
              <a:rPr lang="hu-HU" sz="1600" b="1" dirty="0">
                <a:solidFill>
                  <a:srgbClr val="FF0000"/>
                </a:solidFill>
              </a:rPr>
              <a:t>Ki finanszírozza a támogatás forrás szükségletét? </a:t>
            </a:r>
          </a:p>
          <a:p>
            <a:pPr lvl="1"/>
            <a:endParaRPr lang="hu-HU" sz="1600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554011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0CF8661-FB4D-5633-FCA7-64B40D2F3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Mit kellene tenni?</a:t>
            </a:r>
          </a:p>
        </p:txBody>
      </p:sp>
      <p:pic>
        <p:nvPicPr>
          <p:cNvPr id="9" name="Tartalom helye 8">
            <a:extLst>
              <a:ext uri="{FF2B5EF4-FFF2-40B4-BE49-F238E27FC236}">
                <a16:creationId xmlns:a16="http://schemas.microsoft.com/office/drawing/2014/main" id="{D546F84A-FAF4-99D3-4C36-878074A53F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9189" y="1553752"/>
            <a:ext cx="4164611" cy="4164611"/>
          </a:xfrm>
          <a:prstGeom prst="rect">
            <a:avLst/>
          </a:prstGeom>
        </p:spPr>
      </p:pic>
      <p:sp>
        <p:nvSpPr>
          <p:cNvPr id="4" name="Élőláb helye 3">
            <a:extLst>
              <a:ext uri="{FF2B5EF4-FFF2-40B4-BE49-F238E27FC236}">
                <a16:creationId xmlns:a16="http://schemas.microsoft.com/office/drawing/2014/main" id="{722C4EB0-1D3A-3DD4-91D3-752DEAC97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RRF-3.4.1-22-2022-00001 - Közösségi megújuló energiatermelés és felhasználás </a:t>
            </a:r>
          </a:p>
          <a:p>
            <a:r>
              <a:rPr lang="hu-HU"/>
              <a:t>Magyar Máltai Szeretetszolgálat Alapítvány </a:t>
            </a:r>
            <a:endParaRPr lang="hu-HU" dirty="0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06F3FD8B-BD08-C9BD-F208-1CA452F6D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B8639-BD04-4D72-A3C7-170AE0D53CD6}" type="slidenum">
              <a:rPr lang="hu-HU" smtClean="0"/>
              <a:t>16</a:t>
            </a:fld>
            <a:endParaRPr lang="hu-HU"/>
          </a:p>
        </p:txBody>
      </p:sp>
      <p:sp>
        <p:nvSpPr>
          <p:cNvPr id="10" name="Tartalom helye 2">
            <a:extLst>
              <a:ext uri="{FF2B5EF4-FFF2-40B4-BE49-F238E27FC236}">
                <a16:creationId xmlns:a16="http://schemas.microsoft.com/office/drawing/2014/main" id="{61D35099-3EDD-EFC1-0BBF-4B04EE6CAE4A}"/>
              </a:ext>
            </a:extLst>
          </p:cNvPr>
          <p:cNvSpPr txBox="1">
            <a:spLocks/>
          </p:cNvSpPr>
          <p:nvPr/>
        </p:nvSpPr>
        <p:spPr>
          <a:xfrm>
            <a:off x="838199" y="1268083"/>
            <a:ext cx="6350989" cy="49088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1600" b="1" dirty="0">
                <a:solidFill>
                  <a:srgbClr val="FF0000"/>
                </a:solidFill>
              </a:rPr>
              <a:t>Szemléletváltás szükséges</a:t>
            </a:r>
          </a:p>
          <a:p>
            <a:pPr lvl="1"/>
            <a:r>
              <a:rPr lang="hu-HU" sz="1600" dirty="0"/>
              <a:t>A 21. század villamosenergia-rendszere a decentralizált termelők és a fogyasztók együttműködésére fog épülni.</a:t>
            </a:r>
          </a:p>
          <a:p>
            <a:pPr lvl="1"/>
            <a:r>
              <a:rPr lang="hu-HU" sz="1600" dirty="0"/>
              <a:t>A hatékony rendszerek kialakításánál nem tekinthetünk el az árak ösztönző szerepétől (MEKH feladat).</a:t>
            </a:r>
          </a:p>
          <a:p>
            <a:pPr lvl="1"/>
            <a:r>
              <a:rPr lang="hu-HU" sz="1600" dirty="0"/>
              <a:t>Megfelelő tarifarendszer nélkül nincs innováció (MEKH feladat).</a:t>
            </a:r>
          </a:p>
          <a:p>
            <a:pPr lvl="1"/>
            <a:r>
              <a:rPr lang="hu-HU" sz="1600" dirty="0"/>
              <a:t>Az energiaközösségek működését nem építhetjük az állami támogatások újraelosztására.</a:t>
            </a:r>
          </a:p>
          <a:p>
            <a:pPr lvl="1"/>
            <a:r>
              <a:rPr lang="hu-HU" sz="1600" dirty="0"/>
              <a:t>Az adatcsere folyamatokat alapjaiban kell átgondolni és újra kell szabályozni (MEKH feladat).</a:t>
            </a:r>
          </a:p>
          <a:p>
            <a:pPr lvl="1"/>
            <a:r>
              <a:rPr lang="hu-HU" sz="1600" dirty="0"/>
              <a:t>Szubszidiaritás (</a:t>
            </a:r>
            <a:r>
              <a:rPr lang="hu-HU" sz="1400" dirty="0"/>
              <a:t>Katolikus tanítás, Európai Unióról szóló szerződés 5. cikk)</a:t>
            </a:r>
          </a:p>
          <a:p>
            <a:pPr lvl="1"/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338758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B3B402E-F2D3-7176-C731-0D84B6117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/>
              <a:t>Mit jelent az energiaközösség?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F69522D-1065-CF8D-34F3-2703658650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hu-HU" dirty="0"/>
              <a:t>Jogszabályi alap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hu-HU" dirty="0"/>
              <a:t>Az energiaközösségek szabályozási keretét az (EU) 2018/2001 irányelv (megújuló energiáról – RED II), az (EU) 2019/944 irányelv (belső villamosenergia-piac – EMD) és az (EU) 2019/943 rendelet (belső villamosenergia-piac – EMR) határozza meg.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hu-HU" dirty="0"/>
              <a:t>Magyarországon az átültetés a 2007. évi LXXXVI. törvény (GET) módosításaival és a villamos energiáról szóló 2007. évi LXXXVI. tv. végrehajtási rendeleteivel történt meg.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hu-HU" dirty="0"/>
              <a:t>Fogalommeghatározás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hu-HU" b="1" dirty="0"/>
              <a:t>Megújulóenergia-közösség</a:t>
            </a:r>
            <a:r>
              <a:rPr lang="hu-HU" dirty="0"/>
              <a:t> (RED II, 22. cikk): természetes személyek, KKV-k, helyi hatóságok és önkormányzatok önkéntes, nyitott társulása, amelynek elsődleges célja nem a haszonszerzés, hanem a megújuló energia termelése, tárolása, fogyasztása, értékesítése vagy megosztása – a részvételük létesítményeinek közelségén alapulva.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hu-HU" b="1" dirty="0"/>
              <a:t>Energiaközösség</a:t>
            </a:r>
            <a:r>
              <a:rPr lang="hu-HU" dirty="0"/>
              <a:t> (EMD, 16. cikk): fogyasztók nyitott, önkéntes és demokratikusan irányított szövetkezete, jogi személye vagy egyéb szervezete, amely aktív fogyasztói jogokat gyakorol: villamos energia termelése, tárolása, fogyasztása, aggregálása és értékesítése. Nem korlátozódik kizárólag megújuló forrásokra.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hu-HU" b="1" dirty="0"/>
              <a:t>Saját fogyasztásra termelő fogyasztó </a:t>
            </a:r>
            <a:r>
              <a:rPr lang="hu-HU" dirty="0"/>
              <a:t>(</a:t>
            </a:r>
            <a:r>
              <a:rPr lang="hu-HU" dirty="0" err="1"/>
              <a:t>prosumer</a:t>
            </a:r>
            <a:r>
              <a:rPr lang="hu-HU" dirty="0"/>
              <a:t>): az EMD 2. cikk 8. pontja alapján a végső fogyasztó, aki a saját maga termelt villamos energiát – jellemzően megújuló forrásból – felhasználja, tárolja vagy értékesíti.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5E973817-6EE7-8951-EB7A-AD64AF46D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RRF-3.4.1-22-2022-00001 - Közösségi megújuló energiatermelés és felhasználás </a:t>
            </a:r>
          </a:p>
          <a:p>
            <a:r>
              <a:rPr lang="hu-HU"/>
              <a:t>Magyar Máltai Szeretetszolgálat Alapítvány </a:t>
            </a:r>
            <a:endParaRPr lang="hu-HU" dirty="0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A6E0CA8-DBAE-7075-185C-D40808C57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B8639-BD04-4D72-A3C7-170AE0D53CD6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03883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5FB0B53-D54D-BB03-08C9-BFE0F0155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Mire lehet jó az energiaközösség?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A9C9890-5190-C5BA-CF02-AEBDEC586C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hu-HU" b="1" dirty="0">
                <a:solidFill>
                  <a:schemeClr val="accent6"/>
                </a:solidFill>
              </a:rPr>
              <a:t>Funkciók és előnyök (RED II, EMD, EMR)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hu-HU" dirty="0"/>
              <a:t>Közös termelés és megosztás: a tagok közösen üzemeltetett megújuló erőmű (pl. közösségi napelempark) villamosenergia-termelését a hálózaton keresztül szétosztják egymás között – a mérlegköri-elszámoláshoz illeszkedő szabályozás alapán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hu-HU" dirty="0"/>
              <a:t>RED II 22. cikk (2) e), </a:t>
            </a:r>
            <a:r>
              <a:rPr lang="nb-NO" dirty="0"/>
              <a:t>RED II 22. cikk (4)</a:t>
            </a:r>
            <a:r>
              <a:rPr lang="hu-HU" dirty="0"/>
              <a:t>, EMD 16. cikk (1) b) pontok alapján az elszámolási technika kialakítása tagállami feladat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hu-HU" dirty="0"/>
              <a:t>Energiaköltség-csökkentés: a közösen termelt energia a piaci nagykereskedelmi áron számolható el a tagok között, ami alacsonyabb végső energiaköltséget eredményezhet, különösen a háztartások és KKV-k számára.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hu-HU" dirty="0"/>
              <a:t>Rugalmasság és aggregálás: az EMD alapján az energiaközösségek aggregátorként is részt vehetnek a kiegyenlítő- és szabályozási piacon, hozzájárulva a hálózati stabilitáshoz (EMD 17–19. cikk).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hu-HU" dirty="0"/>
              <a:t>Helyi energiabiztonság: diverzifikálják az energiaellátást, csökkentik az importfüggőséget és a hálózati veszteségeket a helyi termelés-fogyasztás révén.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hu-HU" dirty="0"/>
              <a:t>Tárolás és e-mobilitás integrálása: az (EU) 2019/943 EMR 36. cikke alapján a közösségek tároló kapacitást is üzemeltethetnek, és töltőinfrastruktúrát biztosíthatnak tagjaik számára.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hu-HU" b="1" dirty="0"/>
              <a:t>Szociális </a:t>
            </a:r>
            <a:r>
              <a:rPr lang="hu-HU" b="1" dirty="0" err="1"/>
              <a:t>inklúzió</a:t>
            </a:r>
            <a:r>
              <a:rPr lang="hu-HU" b="1" dirty="0"/>
              <a:t> (társadalmi befogadás): az EMD kifejezetten kötelezi a tagállamokat arra, hogy az energiaszegénységben élők számára is hozzáférhetővé tegyék a közösségi energia előnyeit (EMD 16. cikk (2) bekezdés f) pont).</a:t>
            </a:r>
          </a:p>
          <a:p>
            <a:pPr marL="0" indent="0">
              <a:buNone/>
            </a:pPr>
            <a:endParaRPr lang="hu-HU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576DFE1E-BDB8-542D-5DA6-00DDE2E7D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RRF-3.4.1-22-2022-00001 - Közösségi megújuló energiatermelés és felhasználás </a:t>
            </a:r>
          </a:p>
          <a:p>
            <a:r>
              <a:rPr lang="hu-HU"/>
              <a:t>Magyar Máltai Szeretetszolgálat Alapítvány </a:t>
            </a:r>
            <a:endParaRPr lang="hu-HU" dirty="0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510119CE-3928-4A1A-1D16-ECB506FF0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B8639-BD04-4D72-A3C7-170AE0D53CD6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10112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7888CD4-E8D5-7E67-EFEA-52D608730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Mit vár az EU az energiaközösségektől?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BBBEEBC-07C1-3130-105F-D21852384A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hu-HU" b="1" dirty="0">
                <a:solidFill>
                  <a:schemeClr val="accent6"/>
                </a:solidFill>
              </a:rPr>
              <a:t>Szakpolitikai célok és tagállami kötelezettségek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hu-HU" dirty="0"/>
              <a:t>Megújuló energia 2030-as célok teljesítése: az (EU) 2023/2413 irányelv (RED III) az EU szintű megújuló arány célját 42,5%-</a:t>
            </a:r>
            <a:r>
              <a:rPr lang="hu-HU" dirty="0" err="1"/>
              <a:t>ra</a:t>
            </a:r>
            <a:r>
              <a:rPr lang="hu-HU" dirty="0"/>
              <a:t> emelte 2030-ra. Az energiaközösségek decentralizált termelés révén hozzájárulnak ehhez a célhoz.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hu-HU" dirty="0"/>
              <a:t>Aktív fogyasztói szerep erősítése: az EMD 15. cikke és az (EU) 2019/944 preambulumának (49)–(51) bekezdése hangsúlyozza, hogy az EU a passzív fogyasztóból aktív piaci szereplővé kívánja alakítani a polgárokat az energiaközösségek révén.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hu-HU" dirty="0"/>
              <a:t>Méltányos hálózathasználati díjak: az EMR 15. cikke előírja, hogy az energiaközösségek ne fizessenek diszkriminatív vagy aránytalan díjakat a hálózat közös használatakor; a belső megosztásra csökkentett hálózati díjak alkalmazhatók.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hu-HU" dirty="0"/>
              <a:t>Könnyített adminisztráció (</a:t>
            </a:r>
            <a:r>
              <a:rPr lang="hu-HU" dirty="0" err="1"/>
              <a:t>one</a:t>
            </a:r>
            <a:r>
              <a:rPr lang="hu-HU" dirty="0"/>
              <a:t>-stop-shop): az EMD 16. cikk (3) bekezdése alapján a tagállamoknak egyablakos engedélyezési eljárást kell biztosítaniuk az energiaközösségek létrehozásához és üzemeltetéséhez.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hu-HU" dirty="0" err="1"/>
              <a:t>REPowerEU</a:t>
            </a:r>
            <a:r>
              <a:rPr lang="hu-HU" dirty="0"/>
              <a:t> és energiafüggetlenség: a 2022-es </a:t>
            </a:r>
            <a:r>
              <a:rPr lang="hu-HU" dirty="0" err="1"/>
              <a:t>REPowerEU</a:t>
            </a:r>
            <a:r>
              <a:rPr lang="hu-HU" dirty="0"/>
              <a:t>-csomag és az (EU) 2022/2577 rendelet az energiaközösségek engedélyezési eljárásainak felgyorsítását írja elő, kiemelt közérdekűvé nyilvánítva egyes megújuló beruházásokat.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hu-HU" b="1" dirty="0"/>
              <a:t>Energiaszegénység csökkentése: az (EU) 2023/1791 irányelv (EED – energiahatékonysági irányelv </a:t>
            </a:r>
            <a:r>
              <a:rPr lang="hu-HU" b="1" dirty="0" err="1"/>
              <a:t>újrakodifikálása</a:t>
            </a:r>
            <a:r>
              <a:rPr lang="hu-HU" b="1" dirty="0"/>
              <a:t>) 24. cikke kimondja, hogy a tagállamoknak prioritásként kell kezelniük az energiaszegénységben élők részvételét az energiaközösségekben.</a:t>
            </a:r>
          </a:p>
          <a:p>
            <a:endParaRPr lang="hu-HU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D5989FE4-8B1A-FB1B-F473-A36728EA7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RRF-3.4.1-22-2022-00001 - Közösségi megújuló energiatermelés és felhasználás </a:t>
            </a:r>
          </a:p>
          <a:p>
            <a:r>
              <a:rPr lang="hu-HU"/>
              <a:t>Magyar Máltai Szeretetszolgálat Alapítvány </a:t>
            </a:r>
            <a:endParaRPr lang="hu-HU" dirty="0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CB38A491-2EB4-6B65-C4BF-57F97B705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B8639-BD04-4D72-A3C7-170AE0D53CD6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51072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C46D361-3258-1B2F-3FAF-29719BCB9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Olasz energiaközösségi modell: virtuális megosztás és GSE-prémium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271A6B3-2D81-4C20-DFB4-A5E04EBEDB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9163"/>
            <a:ext cx="10515600" cy="4831546"/>
          </a:xfrm>
        </p:spPr>
        <p:txBody>
          <a:bodyPr>
            <a:normAutofit fontScale="92500" lnSpcReduction="20000"/>
          </a:bodyPr>
          <a:lstStyle/>
          <a:p>
            <a:r>
              <a:rPr lang="hu-HU" sz="1800" dirty="0"/>
              <a:t>Az energiaközösség (CER) </a:t>
            </a:r>
            <a:r>
              <a:rPr lang="hu-HU" sz="1800" dirty="0">
                <a:hlinkClick r:id="rId2"/>
              </a:rPr>
              <a:t>tagjai külön-külön a közcélú elosztóhálózathoz csatlakoznak</a:t>
            </a:r>
            <a:r>
              <a:rPr lang="hu-HU" sz="1800" dirty="0"/>
              <a:t>, és a közösség tagjainak betáplálási és fogyasztási mérési adatai alapján számolják ki, mennyi energia tekinthető „megosztottnak”.</a:t>
            </a:r>
          </a:p>
          <a:p>
            <a:r>
              <a:rPr lang="hu-HU" sz="1800" dirty="0"/>
              <a:t>A megújuló villamos energia a termelők és fogyasztók azonos </a:t>
            </a:r>
            <a:r>
              <a:rPr lang="pt-BR" sz="1800" dirty="0"/>
              <a:t>110/20 kV-os </a:t>
            </a:r>
            <a:r>
              <a:rPr lang="hu-HU" sz="1800" dirty="0"/>
              <a:t>alállomási körzeten belül találhatók. </a:t>
            </a:r>
          </a:p>
          <a:p>
            <a:r>
              <a:rPr lang="hu-HU" sz="1800" dirty="0"/>
              <a:t>A termelés virtuálisan osztható meg. Az egyes erőművek beépített teljesítménye legfeljebb 1 MW lehet.</a:t>
            </a:r>
          </a:p>
          <a:p>
            <a:r>
              <a:rPr lang="hu-HU" sz="1800" b="1" dirty="0"/>
              <a:t>Az adott órában a közösség által megosztott energia: a közösségi megújuló termelők hálózatba betáplált energiája és a közösségi fogyasztók hálózatból vételezett energiája közül a kisebbik.</a:t>
            </a:r>
          </a:p>
          <a:p>
            <a:r>
              <a:rPr lang="hu-HU" sz="1800" dirty="0"/>
              <a:t>Az energiaközösséget (CER) az elszámolásban egy megbízott (</a:t>
            </a:r>
            <a:r>
              <a:rPr lang="hu-HU" sz="1800" dirty="0" err="1"/>
              <a:t>Referente</a:t>
            </a:r>
            <a:r>
              <a:rPr lang="hu-HU" sz="1800" dirty="0"/>
              <a:t>) képviseli.</a:t>
            </a:r>
          </a:p>
          <a:p>
            <a:r>
              <a:rPr lang="hu-HU" sz="1800" dirty="0"/>
              <a:t>A modell központi szereplője a GSE</a:t>
            </a:r>
          </a:p>
          <a:p>
            <a:pPr lvl="1"/>
            <a:r>
              <a:rPr lang="hu-HU" sz="1600" dirty="0"/>
              <a:t>A GSE (</a:t>
            </a:r>
            <a:r>
              <a:rPr lang="hu-HU" sz="1600" dirty="0" err="1"/>
              <a:t>Gestore</a:t>
            </a:r>
            <a:r>
              <a:rPr lang="hu-HU" sz="1600" dirty="0"/>
              <a:t> </a:t>
            </a:r>
            <a:r>
              <a:rPr lang="hu-HU" sz="1600" dirty="0" err="1"/>
              <a:t>dei</a:t>
            </a:r>
            <a:r>
              <a:rPr lang="hu-HU" sz="1600" dirty="0"/>
              <a:t> </a:t>
            </a:r>
            <a:r>
              <a:rPr lang="hu-HU" sz="1600" dirty="0" err="1"/>
              <a:t>Servizi</a:t>
            </a:r>
            <a:r>
              <a:rPr lang="hu-HU" sz="1600" dirty="0"/>
              <a:t> </a:t>
            </a:r>
            <a:r>
              <a:rPr lang="hu-HU" sz="1600" dirty="0" err="1"/>
              <a:t>Energetici</a:t>
            </a:r>
            <a:r>
              <a:rPr lang="hu-HU" sz="1600" dirty="0"/>
              <a:t> </a:t>
            </a:r>
            <a:r>
              <a:rPr lang="hu-HU" sz="1600" dirty="0" err="1"/>
              <a:t>S.p.A</a:t>
            </a:r>
            <a:r>
              <a:rPr lang="hu-HU" sz="1600" dirty="0"/>
              <a:t>.), magyarul nagyjából: Energetikai Szolgáltatások Kezelője: Egy olasz állami tulajdonú energetikai társaság, amelynek központi szerepe van a megújuló energia, energiahatékonyság és kapcsolódó támogatási rendszerek kezelésében. Az energiaközösségek tekintetében a GSE egy </a:t>
            </a:r>
            <a:r>
              <a:rPr lang="hu-HU" sz="1600" dirty="0">
                <a:hlinkClick r:id="rId3"/>
              </a:rPr>
              <a:t>központi elszámolóház</a:t>
            </a:r>
            <a:r>
              <a:rPr lang="hu-HU" sz="1600" dirty="0"/>
              <a:t>.</a:t>
            </a:r>
          </a:p>
          <a:p>
            <a:pPr lvl="1"/>
            <a:r>
              <a:rPr lang="hu-HU" sz="1600" dirty="0"/>
              <a:t>A GSE szerepe:</a:t>
            </a:r>
          </a:p>
          <a:p>
            <a:pPr lvl="2"/>
            <a:r>
              <a:rPr lang="hu-HU" sz="1200" dirty="0"/>
              <a:t>befogadja és ellenőrzi az energiaközösségek kérelmeit,</a:t>
            </a:r>
          </a:p>
          <a:p>
            <a:pPr lvl="2"/>
            <a:r>
              <a:rPr lang="hu-HU" sz="1200" dirty="0"/>
              <a:t>elszámolja a megosztott energiát,</a:t>
            </a:r>
          </a:p>
          <a:p>
            <a:pPr lvl="2"/>
            <a:r>
              <a:rPr lang="hu-HU" sz="1200" dirty="0"/>
              <a:t>kifizeti ki a támogatási/prémium tarifát, és </a:t>
            </a:r>
          </a:p>
          <a:p>
            <a:pPr lvl="2"/>
            <a:r>
              <a:rPr lang="hu-HU" sz="1200" dirty="0"/>
              <a:t>hozzá kell benyújtani az energiaközösségi konstrukciók dokumentációját.</a:t>
            </a:r>
          </a:p>
          <a:p>
            <a:r>
              <a:rPr lang="fr-FR" sz="1800" dirty="0"/>
              <a:t>Honnan jön a pénzügyi előny?</a:t>
            </a:r>
            <a:endParaRPr lang="hu-HU" sz="1800" dirty="0"/>
          </a:p>
          <a:p>
            <a:pPr lvl="1"/>
            <a:r>
              <a:rPr lang="hu-HU" sz="1400" dirty="0"/>
              <a:t>A termelő a megtermelt és betáplált energiát értékesítheti a piacon,</a:t>
            </a:r>
          </a:p>
          <a:p>
            <a:pPr lvl="1"/>
            <a:r>
              <a:rPr lang="hu-HU" sz="1400" dirty="0"/>
              <a:t>A termelő kérheti a megtermelt villamos energia GSE általi átvételét az ún. </a:t>
            </a:r>
            <a:r>
              <a:rPr lang="hu-HU" sz="1400" i="1" dirty="0" err="1"/>
              <a:t>Ritiro</a:t>
            </a:r>
            <a:r>
              <a:rPr lang="hu-HU" sz="1400" i="1" dirty="0"/>
              <a:t> </a:t>
            </a:r>
            <a:r>
              <a:rPr lang="hu-HU" sz="1400" i="1" dirty="0" err="1"/>
              <a:t>Dedicato</a:t>
            </a:r>
            <a:r>
              <a:rPr lang="hu-HU" sz="1400" dirty="0"/>
              <a:t> rendszerben.</a:t>
            </a:r>
          </a:p>
          <a:p>
            <a:pPr lvl="1"/>
            <a:r>
              <a:rPr lang="hu-HU" sz="1400" dirty="0"/>
              <a:t>A közösségi önfogyasztásra bizonyos hálózati tarifaelemek visszatérítése jár.</a:t>
            </a:r>
          </a:p>
          <a:p>
            <a:pPr lvl="1"/>
            <a:r>
              <a:rPr lang="hu-HU" sz="1400" dirty="0"/>
              <a:t>Az ösztönző rendszer 20 évig tartó prémiumtarifát ad az ösztönözhető megosztott energiára.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E236285C-A11F-40C2-789F-281C21777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RRF-3.4.1-22-2022-00001 - Közösségi megújuló energiatermelés és felhasználás </a:t>
            </a:r>
          </a:p>
          <a:p>
            <a:r>
              <a:rPr lang="hu-HU"/>
              <a:t>Magyar Máltai Szeretetszolgálat Alapítvány </a:t>
            </a:r>
            <a:endParaRPr lang="hu-HU" dirty="0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5B032921-9B50-44E2-E02F-E12DF2155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B8639-BD04-4D72-A3C7-170AE0D53CD6}" type="slidenum">
              <a:rPr lang="hu-HU" smtClean="0"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47228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39E02E7-6FD5-C637-4A20-8A71A941A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Illeszkedés a kiegyenlítő energia elszámoláshoz: nincs külön CER-mérlegkör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91B3199-99BC-1D46-7448-87A87164F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8083"/>
            <a:ext cx="10515600" cy="637253"/>
          </a:xfrm>
        </p:spPr>
        <p:txBody>
          <a:bodyPr/>
          <a:lstStyle/>
          <a:p>
            <a:pPr marL="0" indent="0">
              <a:buNone/>
            </a:pPr>
            <a:r>
              <a:rPr lang="hu-HU" sz="1700" dirty="0"/>
              <a:t>A támogatási elszámolása nem jelent közösségi nettósítást a </a:t>
            </a:r>
            <a:r>
              <a:rPr lang="hu-HU" sz="1700" dirty="0" err="1"/>
              <a:t>Terna</a:t>
            </a:r>
            <a:r>
              <a:rPr lang="hu-HU" sz="1700" dirty="0"/>
              <a:t> (olasz TSO) felé; a normál kiegyenlítési szerepkörök (BRP) szerepek megmaradnak.</a:t>
            </a:r>
          </a:p>
          <a:p>
            <a:endParaRPr lang="hu-HU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1BEEB1CD-6976-D1B9-8C4E-471B8E42D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RRF-3.4.1-22-2022-00001 - Közösségi megújuló energiatermelés és felhasználás </a:t>
            </a:r>
          </a:p>
          <a:p>
            <a:r>
              <a:rPr lang="hu-HU"/>
              <a:t>Magyar Máltai Szeretetszolgálat Alapítvány </a:t>
            </a:r>
            <a:endParaRPr lang="hu-HU" dirty="0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03703844-95F2-2812-0DE7-FBCAB1C2A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B8639-BD04-4D72-A3C7-170AE0D53CD6}" type="slidenum">
              <a:rPr lang="hu-HU" smtClean="0"/>
              <a:t>6</a:t>
            </a:fld>
            <a:endParaRPr lang="hu-HU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2AC008EE-7FA9-A8D3-39E7-5CAC21C9323F}"/>
              </a:ext>
            </a:extLst>
          </p:cNvPr>
          <p:cNvSpPr/>
          <p:nvPr/>
        </p:nvSpPr>
        <p:spPr>
          <a:xfrm>
            <a:off x="853884" y="1934423"/>
            <a:ext cx="2651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11827"/>
                </a:solidFill>
              </a:rPr>
              <a:t>Balancing </a:t>
            </a:r>
            <a:r>
              <a:rPr lang="en-US" sz="1200" b="1" dirty="0" err="1">
                <a:solidFill>
                  <a:srgbClr val="111827"/>
                </a:solidFill>
              </a:rPr>
              <a:t>szempontból</a:t>
            </a:r>
            <a:r>
              <a:rPr lang="hu-HU" sz="1200" b="1" dirty="0">
                <a:solidFill>
                  <a:srgbClr val="111827"/>
                </a:solidFill>
              </a:rPr>
              <a:t>:</a:t>
            </a:r>
            <a:endParaRPr lang="en-US" sz="120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04E56584-4334-9D61-EE10-77743B9B8DD2}"/>
              </a:ext>
            </a:extLst>
          </p:cNvPr>
          <p:cNvSpPr/>
          <p:nvPr/>
        </p:nvSpPr>
        <p:spPr>
          <a:xfrm>
            <a:off x="853884" y="2209951"/>
            <a:ext cx="1417320" cy="361725"/>
          </a:xfrm>
          <a:prstGeom prst="rect">
            <a:avLst/>
          </a:prstGeom>
          <a:solidFill>
            <a:srgbClr val="DBEAFE"/>
          </a:solidFill>
          <a:ln w="12700">
            <a:solidFill>
              <a:srgbClr val="2563EB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11827"/>
                </a:solidFill>
                <a:ea typeface="Arial" pitchFamily="34" charset="-122"/>
                <a:cs typeface="Arial" pitchFamily="34" charset="-120"/>
              </a:rPr>
              <a:t>Fogyasztó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111827"/>
                </a:solidFill>
                <a:ea typeface="Arial" pitchFamily="34" charset="-122"/>
                <a:cs typeface="Arial" pitchFamily="34" charset="-120"/>
              </a:rPr>
              <a:t>mért vételezés</a:t>
            </a:r>
            <a:endParaRPr lang="en-US" sz="760" dirty="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790439A0-99EE-1784-BE3C-25B7FB60B7B6}"/>
              </a:ext>
            </a:extLst>
          </p:cNvPr>
          <p:cNvSpPr/>
          <p:nvPr/>
        </p:nvSpPr>
        <p:spPr>
          <a:xfrm>
            <a:off x="2362644" y="2260243"/>
            <a:ext cx="274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374151"/>
                </a:solidFill>
              </a:rPr>
              <a:t>→</a:t>
            </a:r>
            <a:endParaRPr lang="en-US" sz="2400" dirty="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A7564CC4-CFDC-FFCF-3323-5628DF85A19B}"/>
              </a:ext>
            </a:extLst>
          </p:cNvPr>
          <p:cNvSpPr/>
          <p:nvPr/>
        </p:nvSpPr>
        <p:spPr>
          <a:xfrm>
            <a:off x="2700972" y="2208743"/>
            <a:ext cx="2103120" cy="362933"/>
          </a:xfrm>
          <a:prstGeom prst="rect">
            <a:avLst/>
          </a:prstGeom>
          <a:solidFill>
            <a:srgbClr val="F9FAFB"/>
          </a:solidFill>
          <a:ln w="12700">
            <a:solidFill>
              <a:srgbClr val="9CA3AF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11827"/>
                </a:solidFill>
                <a:ea typeface="Arial" pitchFamily="34" charset="-122"/>
                <a:cs typeface="Arial" pitchFamily="34" charset="-120"/>
              </a:rPr>
              <a:t>Saját kereskedő / BRP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111827"/>
                </a:solidFill>
                <a:ea typeface="Arial" pitchFamily="34" charset="-122"/>
                <a:cs typeface="Arial" pitchFamily="34" charset="-120"/>
              </a:rPr>
              <a:t>ellátási és imbalance felelősség</a:t>
            </a:r>
            <a:endParaRPr lang="en-US" sz="1000" dirty="0"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73E78C7A-BFC8-C1B6-E12A-ECD76E9B27B4}"/>
              </a:ext>
            </a:extLst>
          </p:cNvPr>
          <p:cNvSpPr/>
          <p:nvPr/>
        </p:nvSpPr>
        <p:spPr>
          <a:xfrm>
            <a:off x="4886388" y="2275278"/>
            <a:ext cx="274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374151"/>
                </a:solidFill>
              </a:rPr>
              <a:t>→</a:t>
            </a:r>
            <a:endParaRPr lang="en-US" sz="2400" dirty="0"/>
          </a:p>
        </p:txBody>
      </p:sp>
      <p:sp>
        <p:nvSpPr>
          <p:cNvPr id="11" name="Text 8">
            <a:extLst>
              <a:ext uri="{FF2B5EF4-FFF2-40B4-BE49-F238E27FC236}">
                <a16:creationId xmlns:a16="http://schemas.microsoft.com/office/drawing/2014/main" id="{68E59319-371E-A9B3-56E6-44BC7A9FE954}"/>
              </a:ext>
            </a:extLst>
          </p:cNvPr>
          <p:cNvSpPr/>
          <p:nvPr/>
        </p:nvSpPr>
        <p:spPr>
          <a:xfrm>
            <a:off x="5243004" y="2209951"/>
            <a:ext cx="1417320" cy="361725"/>
          </a:xfrm>
          <a:prstGeom prst="rect">
            <a:avLst/>
          </a:prstGeom>
          <a:solidFill>
            <a:srgbClr val="FEE2E2"/>
          </a:solidFill>
          <a:ln w="12700">
            <a:solidFill>
              <a:srgbClr val="DC2626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11827"/>
                </a:solidFill>
                <a:ea typeface="Arial" pitchFamily="34" charset="-122"/>
                <a:cs typeface="Arial" pitchFamily="34" charset="-120"/>
              </a:rPr>
              <a:t>Terna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111827"/>
                </a:solidFill>
                <a:ea typeface="Arial" pitchFamily="34" charset="-122"/>
                <a:cs typeface="Arial" pitchFamily="34" charset="-120"/>
              </a:rPr>
              <a:t>balancing</a:t>
            </a:r>
            <a:endParaRPr lang="en-US" sz="1000" dirty="0"/>
          </a:p>
        </p:txBody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F85CF1D4-D30F-5614-BA51-844337352D84}"/>
              </a:ext>
            </a:extLst>
          </p:cNvPr>
          <p:cNvSpPr/>
          <p:nvPr/>
        </p:nvSpPr>
        <p:spPr>
          <a:xfrm>
            <a:off x="853884" y="2687045"/>
            <a:ext cx="5806440" cy="480213"/>
          </a:xfrm>
          <a:prstGeom prst="rect">
            <a:avLst/>
          </a:prstGeom>
          <a:solidFill>
            <a:srgbClr val="F9FAFB"/>
          </a:solidFill>
          <a:ln w="12700">
            <a:solidFill>
              <a:srgbClr val="CBD5E1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200" dirty="0">
                <a:solidFill>
                  <a:srgbClr val="374151"/>
                </a:solidFill>
                <a:ea typeface="Arial" pitchFamily="34" charset="-122"/>
                <a:cs typeface="Arial" pitchFamily="34" charset="-120"/>
              </a:rPr>
              <a:t>A CER-tagság nem csökkenti automatikusan a fogyasztó kereskedői számláját; a GSE-kifizetés utólagos CER-pénzáram.</a:t>
            </a:r>
            <a:endParaRPr lang="en-US" sz="1200" dirty="0"/>
          </a:p>
        </p:txBody>
      </p:sp>
      <p:sp>
        <p:nvSpPr>
          <p:cNvPr id="13" name="Text 10">
            <a:extLst>
              <a:ext uri="{FF2B5EF4-FFF2-40B4-BE49-F238E27FC236}">
                <a16:creationId xmlns:a16="http://schemas.microsoft.com/office/drawing/2014/main" id="{5BA17325-59AA-94DC-EABA-0E0FD38BF466}"/>
              </a:ext>
            </a:extLst>
          </p:cNvPr>
          <p:cNvSpPr/>
          <p:nvPr/>
        </p:nvSpPr>
        <p:spPr>
          <a:xfrm>
            <a:off x="853884" y="3510004"/>
            <a:ext cx="1417320" cy="502920"/>
          </a:xfrm>
          <a:prstGeom prst="rect">
            <a:avLst/>
          </a:prstGeom>
          <a:solidFill>
            <a:srgbClr val="DCFCE7"/>
          </a:solidFill>
          <a:ln w="12700">
            <a:solidFill>
              <a:srgbClr val="16A34A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11827"/>
                </a:solidFill>
                <a:ea typeface="Arial" pitchFamily="34" charset="-122"/>
                <a:cs typeface="Arial" pitchFamily="34" charset="-120"/>
              </a:rPr>
              <a:t>Termelő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111827"/>
                </a:solidFill>
                <a:ea typeface="Arial" pitchFamily="34" charset="-122"/>
                <a:cs typeface="Arial" pitchFamily="34" charset="-120"/>
              </a:rPr>
              <a:t>betáplálás</a:t>
            </a:r>
            <a:endParaRPr lang="en-US" sz="1000" dirty="0"/>
          </a:p>
        </p:txBody>
      </p:sp>
      <p:sp>
        <p:nvSpPr>
          <p:cNvPr id="14" name="Text 11">
            <a:extLst>
              <a:ext uri="{FF2B5EF4-FFF2-40B4-BE49-F238E27FC236}">
                <a16:creationId xmlns:a16="http://schemas.microsoft.com/office/drawing/2014/main" id="{7A76676C-8C6B-59F5-4810-91D4618482F5}"/>
              </a:ext>
            </a:extLst>
          </p:cNvPr>
          <p:cNvSpPr/>
          <p:nvPr/>
        </p:nvSpPr>
        <p:spPr>
          <a:xfrm>
            <a:off x="2344356" y="3638020"/>
            <a:ext cx="274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374151"/>
                </a:solidFill>
              </a:rPr>
              <a:t>→</a:t>
            </a:r>
            <a:endParaRPr lang="en-US" sz="2400" dirty="0"/>
          </a:p>
        </p:txBody>
      </p:sp>
      <p:sp>
        <p:nvSpPr>
          <p:cNvPr id="15" name="Text 12">
            <a:extLst>
              <a:ext uri="{FF2B5EF4-FFF2-40B4-BE49-F238E27FC236}">
                <a16:creationId xmlns:a16="http://schemas.microsoft.com/office/drawing/2014/main" id="{F26BDB33-4613-3AF2-30A2-1A88A89EE86B}"/>
              </a:ext>
            </a:extLst>
          </p:cNvPr>
          <p:cNvSpPr/>
          <p:nvPr/>
        </p:nvSpPr>
        <p:spPr>
          <a:xfrm>
            <a:off x="2700972" y="3299692"/>
            <a:ext cx="2057400" cy="502920"/>
          </a:xfrm>
          <a:prstGeom prst="rect">
            <a:avLst/>
          </a:prstGeom>
          <a:solidFill>
            <a:srgbClr val="DCFCE7"/>
          </a:solidFill>
          <a:ln w="12700">
            <a:solidFill>
              <a:srgbClr val="16A34A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11827"/>
                </a:solidFill>
                <a:ea typeface="Arial" pitchFamily="34" charset="-122"/>
                <a:cs typeface="Arial" pitchFamily="34" charset="-120"/>
              </a:rPr>
              <a:t>A) Piaci értékesítés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111827"/>
                </a:solidFill>
                <a:ea typeface="Arial" pitchFamily="34" charset="-122"/>
                <a:cs typeface="Arial" pitchFamily="34" charset="-120"/>
              </a:rPr>
              <a:t>saját kereskedő / BRP</a:t>
            </a:r>
            <a:endParaRPr lang="en-US" sz="1000" dirty="0"/>
          </a:p>
        </p:txBody>
      </p:sp>
      <p:sp>
        <p:nvSpPr>
          <p:cNvPr id="16" name="Text 13">
            <a:extLst>
              <a:ext uri="{FF2B5EF4-FFF2-40B4-BE49-F238E27FC236}">
                <a16:creationId xmlns:a16="http://schemas.microsoft.com/office/drawing/2014/main" id="{79075D6E-4AE3-23D1-ED3E-B04644737EF0}"/>
              </a:ext>
            </a:extLst>
          </p:cNvPr>
          <p:cNvSpPr/>
          <p:nvPr/>
        </p:nvSpPr>
        <p:spPr>
          <a:xfrm>
            <a:off x="2700972" y="3921484"/>
            <a:ext cx="2057400" cy="502920"/>
          </a:xfrm>
          <a:prstGeom prst="rect">
            <a:avLst/>
          </a:prstGeom>
          <a:solidFill>
            <a:srgbClr val="FEF3C7"/>
          </a:solidFill>
          <a:ln w="12700">
            <a:solidFill>
              <a:srgbClr val="F59E0B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11827"/>
                </a:solidFill>
                <a:ea typeface="Arial" pitchFamily="34" charset="-122"/>
                <a:cs typeface="Arial" pitchFamily="34" charset="-120"/>
              </a:rPr>
              <a:t>B) GSE Ritiro Dedicato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111827"/>
                </a:solidFill>
                <a:ea typeface="Arial" pitchFamily="34" charset="-122"/>
                <a:cs typeface="Arial" pitchFamily="34" charset="-120"/>
              </a:rPr>
              <a:t>GSE veszi át az energiát</a:t>
            </a:r>
            <a:endParaRPr lang="en-US" sz="1000" dirty="0"/>
          </a:p>
        </p:txBody>
      </p:sp>
      <p:sp>
        <p:nvSpPr>
          <p:cNvPr id="17" name="Text 14">
            <a:extLst>
              <a:ext uri="{FF2B5EF4-FFF2-40B4-BE49-F238E27FC236}">
                <a16:creationId xmlns:a16="http://schemas.microsoft.com/office/drawing/2014/main" id="{3F6A6C8D-7E84-D6FC-1B8F-B3610493A543}"/>
              </a:ext>
            </a:extLst>
          </p:cNvPr>
          <p:cNvSpPr/>
          <p:nvPr/>
        </p:nvSpPr>
        <p:spPr>
          <a:xfrm>
            <a:off x="4886388" y="3638020"/>
            <a:ext cx="274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374151"/>
                </a:solidFill>
              </a:rPr>
              <a:t>→</a:t>
            </a:r>
            <a:endParaRPr lang="en-US" sz="2400" dirty="0"/>
          </a:p>
        </p:txBody>
      </p:sp>
      <p:sp>
        <p:nvSpPr>
          <p:cNvPr id="18" name="Text 15">
            <a:extLst>
              <a:ext uri="{FF2B5EF4-FFF2-40B4-BE49-F238E27FC236}">
                <a16:creationId xmlns:a16="http://schemas.microsoft.com/office/drawing/2014/main" id="{D64D209E-6009-6E59-0C0F-43B72A6345EA}"/>
              </a:ext>
            </a:extLst>
          </p:cNvPr>
          <p:cNvSpPr/>
          <p:nvPr/>
        </p:nvSpPr>
        <p:spPr>
          <a:xfrm>
            <a:off x="5243004" y="3507288"/>
            <a:ext cx="1417320" cy="502920"/>
          </a:xfrm>
          <a:prstGeom prst="rect">
            <a:avLst/>
          </a:prstGeom>
          <a:solidFill>
            <a:srgbClr val="FEE2E2"/>
          </a:solidFill>
          <a:ln w="12700">
            <a:solidFill>
              <a:srgbClr val="DC2626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11827"/>
                </a:solidFill>
                <a:ea typeface="Arial" pitchFamily="34" charset="-122"/>
                <a:cs typeface="Arial" pitchFamily="34" charset="-120"/>
              </a:rPr>
              <a:t>Imbalance-tételek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111827"/>
                </a:solidFill>
                <a:ea typeface="Arial" pitchFamily="34" charset="-122"/>
                <a:cs typeface="Arial" pitchFamily="34" charset="-120"/>
              </a:rPr>
              <a:t>nem tűnnek el</a:t>
            </a:r>
            <a:endParaRPr lang="en-US" sz="1000" dirty="0"/>
          </a:p>
        </p:txBody>
      </p:sp>
      <p:sp>
        <p:nvSpPr>
          <p:cNvPr id="19" name="Text 16">
            <a:extLst>
              <a:ext uri="{FF2B5EF4-FFF2-40B4-BE49-F238E27FC236}">
                <a16:creationId xmlns:a16="http://schemas.microsoft.com/office/drawing/2014/main" id="{C1A21FE4-8369-BA2D-9F05-F9189360E764}"/>
              </a:ext>
            </a:extLst>
          </p:cNvPr>
          <p:cNvSpPr/>
          <p:nvPr/>
        </p:nvSpPr>
        <p:spPr>
          <a:xfrm>
            <a:off x="849981" y="4483747"/>
            <a:ext cx="2565707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hu-HU" sz="1200" b="1" noProof="0" dirty="0">
                <a:solidFill>
                  <a:srgbClr val="111827"/>
                </a:solidFill>
              </a:rPr>
              <a:t>GSE-támogatási réteg:</a:t>
            </a:r>
          </a:p>
        </p:txBody>
      </p:sp>
      <p:sp>
        <p:nvSpPr>
          <p:cNvPr id="20" name="Text 17">
            <a:extLst>
              <a:ext uri="{FF2B5EF4-FFF2-40B4-BE49-F238E27FC236}">
                <a16:creationId xmlns:a16="http://schemas.microsoft.com/office/drawing/2014/main" id="{595C48A7-1F42-C0FE-0BE2-1C37723C5E94}"/>
              </a:ext>
            </a:extLst>
          </p:cNvPr>
          <p:cNvSpPr/>
          <p:nvPr/>
        </p:nvSpPr>
        <p:spPr>
          <a:xfrm>
            <a:off x="849981" y="4758006"/>
            <a:ext cx="1417320" cy="530352"/>
          </a:xfrm>
          <a:prstGeom prst="rect">
            <a:avLst/>
          </a:prstGeom>
          <a:solidFill>
            <a:srgbClr val="EDE9FE"/>
          </a:solidFill>
          <a:ln w="12700">
            <a:solidFill>
              <a:srgbClr val="7C3AED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11827"/>
                </a:solidFill>
                <a:ea typeface="Arial" pitchFamily="34" charset="-122"/>
                <a:cs typeface="Arial" pitchFamily="34" charset="-120"/>
              </a:rPr>
              <a:t>Mérési adatok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111827"/>
                </a:solidFill>
                <a:ea typeface="Arial" pitchFamily="34" charset="-122"/>
                <a:cs typeface="Arial" pitchFamily="34" charset="-120"/>
              </a:rPr>
              <a:t>termelés + fogyasztás</a:t>
            </a:r>
            <a:endParaRPr lang="en-US" sz="1000" dirty="0"/>
          </a:p>
        </p:txBody>
      </p:sp>
      <p:sp>
        <p:nvSpPr>
          <p:cNvPr id="21" name="Text 18">
            <a:extLst>
              <a:ext uri="{FF2B5EF4-FFF2-40B4-BE49-F238E27FC236}">
                <a16:creationId xmlns:a16="http://schemas.microsoft.com/office/drawing/2014/main" id="{EF1D1F39-FC6D-80EB-8CC2-DD84A2D04841}"/>
              </a:ext>
            </a:extLst>
          </p:cNvPr>
          <p:cNvSpPr/>
          <p:nvPr/>
        </p:nvSpPr>
        <p:spPr>
          <a:xfrm>
            <a:off x="2362644" y="4849560"/>
            <a:ext cx="26541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374151"/>
                </a:solidFill>
              </a:rPr>
              <a:t>→</a:t>
            </a:r>
            <a:endParaRPr lang="en-US" sz="2400" dirty="0"/>
          </a:p>
        </p:txBody>
      </p:sp>
      <p:sp>
        <p:nvSpPr>
          <p:cNvPr id="22" name="Text 19">
            <a:extLst>
              <a:ext uri="{FF2B5EF4-FFF2-40B4-BE49-F238E27FC236}">
                <a16:creationId xmlns:a16="http://schemas.microsoft.com/office/drawing/2014/main" id="{E1AAF3F2-475D-00C0-3A62-666A7BB05534}"/>
              </a:ext>
            </a:extLst>
          </p:cNvPr>
          <p:cNvSpPr/>
          <p:nvPr/>
        </p:nvSpPr>
        <p:spPr>
          <a:xfrm>
            <a:off x="2712038" y="4775646"/>
            <a:ext cx="2046333" cy="530352"/>
          </a:xfrm>
          <a:prstGeom prst="rect">
            <a:avLst/>
          </a:prstGeom>
          <a:solidFill>
            <a:srgbClr val="FEF3C7"/>
          </a:solidFill>
          <a:ln w="12700">
            <a:solidFill>
              <a:srgbClr val="F59E0B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11827"/>
                </a:solidFill>
                <a:ea typeface="Arial" pitchFamily="34" charset="-122"/>
                <a:cs typeface="Arial" pitchFamily="34" charset="-120"/>
              </a:rPr>
              <a:t>GSE kiszámítja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111827"/>
                </a:solidFill>
                <a:ea typeface="Arial" pitchFamily="34" charset="-122"/>
                <a:cs typeface="Arial" pitchFamily="34" charset="-120"/>
              </a:rPr>
              <a:t>E_megosztott</a:t>
            </a:r>
            <a:endParaRPr lang="en-US" sz="1000" dirty="0"/>
          </a:p>
        </p:txBody>
      </p:sp>
      <p:sp>
        <p:nvSpPr>
          <p:cNvPr id="23" name="Text 20">
            <a:extLst>
              <a:ext uri="{FF2B5EF4-FFF2-40B4-BE49-F238E27FC236}">
                <a16:creationId xmlns:a16="http://schemas.microsoft.com/office/drawing/2014/main" id="{BE932638-7FE6-38EA-DFEE-8DB70A598764}"/>
              </a:ext>
            </a:extLst>
          </p:cNvPr>
          <p:cNvSpPr/>
          <p:nvPr/>
        </p:nvSpPr>
        <p:spPr>
          <a:xfrm>
            <a:off x="4833886" y="4886022"/>
            <a:ext cx="26541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374151"/>
                </a:solidFill>
              </a:rPr>
              <a:t>→</a:t>
            </a:r>
            <a:endParaRPr lang="en-US" sz="2400" dirty="0"/>
          </a:p>
        </p:txBody>
      </p:sp>
      <p:sp>
        <p:nvSpPr>
          <p:cNvPr id="24" name="Text 21">
            <a:extLst>
              <a:ext uri="{FF2B5EF4-FFF2-40B4-BE49-F238E27FC236}">
                <a16:creationId xmlns:a16="http://schemas.microsoft.com/office/drawing/2014/main" id="{664EFFB5-6774-C886-40D3-6E1E0946629C}"/>
              </a:ext>
            </a:extLst>
          </p:cNvPr>
          <p:cNvSpPr/>
          <p:nvPr/>
        </p:nvSpPr>
        <p:spPr>
          <a:xfrm>
            <a:off x="5279322" y="4753003"/>
            <a:ext cx="1381002" cy="530352"/>
          </a:xfrm>
          <a:prstGeom prst="rect">
            <a:avLst/>
          </a:prstGeom>
          <a:solidFill>
            <a:srgbClr val="DBEAFE"/>
          </a:solidFill>
          <a:ln w="12700">
            <a:solidFill>
              <a:srgbClr val="2563EB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11827"/>
                </a:solidFill>
                <a:ea typeface="Arial" pitchFamily="34" charset="-122"/>
                <a:cs typeface="Arial" pitchFamily="34" charset="-120"/>
              </a:rPr>
              <a:t>Referente / CER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111827"/>
                </a:solidFill>
                <a:ea typeface="Arial" pitchFamily="34" charset="-122"/>
                <a:cs typeface="Arial" pitchFamily="34" charset="-120"/>
              </a:rPr>
              <a:t>támogatás címzettje</a:t>
            </a:r>
            <a:endParaRPr lang="en-US" sz="1000" dirty="0"/>
          </a:p>
        </p:txBody>
      </p:sp>
      <p:sp>
        <p:nvSpPr>
          <p:cNvPr id="25" name="Text 22">
            <a:extLst>
              <a:ext uri="{FF2B5EF4-FFF2-40B4-BE49-F238E27FC236}">
                <a16:creationId xmlns:a16="http://schemas.microsoft.com/office/drawing/2014/main" id="{F08EF010-D551-E173-F21A-18C31646947B}"/>
              </a:ext>
            </a:extLst>
          </p:cNvPr>
          <p:cNvSpPr/>
          <p:nvPr/>
        </p:nvSpPr>
        <p:spPr>
          <a:xfrm>
            <a:off x="838200" y="5602239"/>
            <a:ext cx="5822124" cy="566928"/>
          </a:xfrm>
          <a:prstGeom prst="rect">
            <a:avLst/>
          </a:prstGeom>
          <a:solidFill>
            <a:srgbClr val="FEE2E2"/>
          </a:solidFill>
          <a:ln w="12700">
            <a:solidFill>
              <a:srgbClr val="DC2626"/>
            </a:solidFill>
          </a:ln>
        </p:spPr>
        <p:txBody>
          <a:bodyPr wrap="square" lIns="36000" tIns="1016" rIns="36000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11827"/>
                </a:solidFill>
                <a:latin typeface="+mj-lt"/>
                <a:ea typeface="Arial" pitchFamily="34" charset="-122"/>
                <a:cs typeface="Arial" pitchFamily="34" charset="-120"/>
              </a:rPr>
              <a:t>E_megosztott csak támogatási/értékelési mennyiség: nem hoz létre külön fizikai nettózást és nem helyettesíti a BRP-elszámolást.</a:t>
            </a:r>
            <a:endParaRPr lang="en-US" sz="1200" dirty="0">
              <a:latin typeface="+mj-lt"/>
            </a:endParaRPr>
          </a:p>
        </p:txBody>
      </p:sp>
      <p:sp>
        <p:nvSpPr>
          <p:cNvPr id="26" name="Text 23">
            <a:extLst>
              <a:ext uri="{FF2B5EF4-FFF2-40B4-BE49-F238E27FC236}">
                <a16:creationId xmlns:a16="http://schemas.microsoft.com/office/drawing/2014/main" id="{5D16FAF3-F1B9-9951-9273-1CD3DE078D87}"/>
              </a:ext>
            </a:extLst>
          </p:cNvPr>
          <p:cNvSpPr/>
          <p:nvPr/>
        </p:nvSpPr>
        <p:spPr>
          <a:xfrm>
            <a:off x="6981035" y="1909639"/>
            <a:ext cx="4206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hu-HU" sz="1200" b="1" noProof="0" dirty="0">
                <a:solidFill>
                  <a:srgbClr val="111827"/>
                </a:solidFill>
              </a:rPr>
              <a:t>Következmények:</a:t>
            </a:r>
          </a:p>
        </p:txBody>
      </p:sp>
      <p:sp>
        <p:nvSpPr>
          <p:cNvPr id="37" name="Text 34">
            <a:extLst>
              <a:ext uri="{FF2B5EF4-FFF2-40B4-BE49-F238E27FC236}">
                <a16:creationId xmlns:a16="http://schemas.microsoft.com/office/drawing/2014/main" id="{A35D880E-1E7F-4D99-632F-C718715C3DC2}"/>
              </a:ext>
            </a:extLst>
          </p:cNvPr>
          <p:cNvSpPr/>
          <p:nvPr/>
        </p:nvSpPr>
        <p:spPr>
          <a:xfrm>
            <a:off x="6981035" y="5268885"/>
            <a:ext cx="4343400" cy="900282"/>
          </a:xfrm>
          <a:prstGeom prst="rect">
            <a:avLst/>
          </a:prstGeom>
          <a:solidFill>
            <a:srgbClr val="FEF3C7"/>
          </a:solidFill>
          <a:ln w="12700">
            <a:solidFill>
              <a:srgbClr val="F59E0B"/>
            </a:solidFill>
          </a:ln>
        </p:spPr>
        <p:txBody>
          <a:bodyPr wrap="square" lIns="36000" tIns="1016" rIns="36000" bIns="1016" rtlCol="0" anchor="ctr">
            <a:normAutofit/>
          </a:bodyPr>
          <a:lstStyle/>
          <a:p>
            <a:pPr algn="ctr"/>
            <a:r>
              <a:rPr lang="hu-HU" sz="1200" b="1" noProof="0" dirty="0">
                <a:solidFill>
                  <a:srgbClr val="111827"/>
                </a:solidFill>
                <a:latin typeface="+mj-lt"/>
                <a:cs typeface="Arial" pitchFamily="34" charset="-120"/>
              </a:rPr>
              <a:t>Az olasz modellben a fogyasztói vételezésből nem vonják le a 15 perces a közösségi termelést. A fogyasztó a normál számlát fizeti, majd a CER belső szabály alapján utólag részesítheti a GSE-kifizetésből.</a:t>
            </a:r>
          </a:p>
        </p:txBody>
      </p:sp>
      <p:graphicFrame>
        <p:nvGraphicFramePr>
          <p:cNvPr id="39" name="Táblázat 38">
            <a:extLst>
              <a:ext uri="{FF2B5EF4-FFF2-40B4-BE49-F238E27FC236}">
                <a16:creationId xmlns:a16="http://schemas.microsoft.com/office/drawing/2014/main" id="{AC344CDA-0B8C-815C-F824-8195920F30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4230504"/>
              </p:ext>
            </p:extLst>
          </p:nvPr>
        </p:nvGraphicFramePr>
        <p:xfrm>
          <a:off x="6981035" y="2224588"/>
          <a:ext cx="4372765" cy="2565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24597">
                  <a:extLst>
                    <a:ext uri="{9D8B030D-6E8A-4147-A177-3AD203B41FA5}">
                      <a16:colId xmlns:a16="http://schemas.microsoft.com/office/drawing/2014/main" val="2385046106"/>
                    </a:ext>
                  </a:extLst>
                </a:gridCol>
                <a:gridCol w="3148168">
                  <a:extLst>
                    <a:ext uri="{9D8B030D-6E8A-4147-A177-3AD203B41FA5}">
                      <a16:colId xmlns:a16="http://schemas.microsoft.com/office/drawing/2014/main" val="42124268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noProof="0" dirty="0">
                          <a:solidFill>
                            <a:schemeClr val="tx1"/>
                          </a:solidFill>
                        </a:rPr>
                        <a:t>Téma</a:t>
                      </a:r>
                      <a:endParaRPr lang="hu-HU" sz="1200" b="1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hu-HU" sz="1200" b="1" noProof="0" dirty="0">
                          <a:solidFill>
                            <a:schemeClr val="tx1"/>
                          </a:solidFill>
                        </a:rPr>
                        <a:t>Olasz CER logika</a:t>
                      </a:r>
                      <a:endParaRPr lang="hu-HU" sz="1200" b="1" noProof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383161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noProof="0" dirty="0">
                          <a:solidFill>
                            <a:schemeClr val="tx1"/>
                          </a:solidFill>
                        </a:rPr>
                        <a:t>Fogyasztói BRP</a:t>
                      </a:r>
                      <a:endParaRPr lang="hu-HU" sz="1200" noProof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noProof="0" dirty="0">
                          <a:solidFill>
                            <a:schemeClr val="tx1"/>
                          </a:solidFill>
                        </a:rPr>
                        <a:t>A fogyasztó saját kereskedője / BRP-je megmarad; a teljes mért vételezés számlázása normál módon fut.</a:t>
                      </a:r>
                      <a:endParaRPr lang="hu-HU" sz="1200" noProof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009924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noProof="0" dirty="0">
                          <a:solidFill>
                            <a:schemeClr val="tx1"/>
                          </a:solidFill>
                        </a:rPr>
                        <a:t>Termelői BRP</a:t>
                      </a:r>
                      <a:endParaRPr lang="hu-HU" sz="1200" noProof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noProof="0" dirty="0">
                          <a:solidFill>
                            <a:schemeClr val="tx1"/>
                          </a:solidFill>
                        </a:rPr>
                        <a:t>Piaci értékesítésnél saját piaci/BRP út; </a:t>
                      </a:r>
                      <a:r>
                        <a:rPr lang="hu-HU" sz="1200" noProof="0" dirty="0" err="1">
                          <a:solidFill>
                            <a:schemeClr val="tx1"/>
                          </a:solidFill>
                        </a:rPr>
                        <a:t>Ritiro</a:t>
                      </a:r>
                      <a:r>
                        <a:rPr lang="hu-HU" sz="1200" noProof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hu-HU" sz="1200" noProof="0" dirty="0" err="1">
                          <a:solidFill>
                            <a:schemeClr val="tx1"/>
                          </a:solidFill>
                        </a:rPr>
                        <a:t>Dedicato</a:t>
                      </a:r>
                      <a:r>
                        <a:rPr lang="hu-HU" sz="1200" noProof="0" dirty="0">
                          <a:solidFill>
                            <a:schemeClr val="tx1"/>
                          </a:solidFill>
                        </a:rPr>
                        <a:t> esetén GSE-átvételi és elszámolási út.</a:t>
                      </a:r>
                      <a:endParaRPr lang="hu-HU" sz="1200" noProof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614165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noProof="0" dirty="0">
                          <a:solidFill>
                            <a:schemeClr val="tx1"/>
                          </a:solidFill>
                        </a:rPr>
                        <a:t>GSE szerepe</a:t>
                      </a:r>
                      <a:endParaRPr lang="hu-HU" sz="1200" noProof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noProof="0" dirty="0">
                          <a:solidFill>
                            <a:schemeClr val="tx1"/>
                          </a:solidFill>
                        </a:rPr>
                        <a:t>Utólagos elszámoló és támogatáskezelő: megosztott energia, prémium, valorizáció.</a:t>
                      </a:r>
                      <a:endParaRPr lang="hu-HU" sz="1200" noProof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91659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noProof="0" dirty="0" err="1">
                          <a:solidFill>
                            <a:schemeClr val="tx1"/>
                          </a:solidFill>
                        </a:rPr>
                        <a:t>Imbalance</a:t>
                      </a:r>
                      <a:endParaRPr lang="hu-HU" sz="1200" noProof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noProof="0" dirty="0">
                          <a:solidFill>
                            <a:schemeClr val="tx1"/>
                          </a:solidFill>
                        </a:rPr>
                        <a:t>A CER-prémium nem </a:t>
                      </a:r>
                      <a:r>
                        <a:rPr lang="hu-HU" sz="1200" noProof="0" dirty="0" err="1">
                          <a:solidFill>
                            <a:schemeClr val="tx1"/>
                          </a:solidFill>
                        </a:rPr>
                        <a:t>balancing</a:t>
                      </a:r>
                      <a:r>
                        <a:rPr lang="hu-HU" sz="1200" noProof="0" dirty="0">
                          <a:solidFill>
                            <a:schemeClr val="tx1"/>
                          </a:solidFill>
                        </a:rPr>
                        <a:t>-mentesség; az eltérések a normál piaci/GSE útvonalon rendeződnek.</a:t>
                      </a:r>
                      <a:endParaRPr lang="hu-HU" sz="1200" noProof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362611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4236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D05AB1A-5527-A133-7246-B1C494BBC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Osztrák energiaközösségi modell: energiaallokáció, nincs központi prémium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7A4F811-9F3E-61FE-E142-F49D3572CF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5713" y="1176008"/>
            <a:ext cx="10515600" cy="365125"/>
          </a:xfrm>
        </p:spPr>
        <p:txBody>
          <a:bodyPr/>
          <a:lstStyle/>
          <a:p>
            <a:pPr marL="0" indent="0">
              <a:buNone/>
            </a:pPr>
            <a:r>
              <a:rPr lang="hu-HU" sz="1700" dirty="0"/>
              <a:t>A tagok megtartják saját kereskedőjüket; a közösségi energia 15 perces mérés alapján kerül hozzárendelésre.</a:t>
            </a:r>
          </a:p>
          <a:p>
            <a:endParaRPr lang="hu-HU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07C2D5EB-4389-F861-DA80-146300BFE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RRF-3.4.1-22-2022-00001 - Közösségi megújuló energiatermelés és felhasználás </a:t>
            </a:r>
          </a:p>
          <a:p>
            <a:r>
              <a:rPr lang="hu-HU"/>
              <a:t>Magyar Máltai Szeretetszolgálat Alapítvány </a:t>
            </a:r>
            <a:endParaRPr lang="hu-HU" dirty="0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C5C52D8F-292D-FD91-B1E3-7F930E43F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B8639-BD04-4D72-A3C7-170AE0D53CD6}" type="slidenum">
              <a:rPr lang="hu-HU" smtClean="0"/>
              <a:t>7</a:t>
            </a:fld>
            <a:endParaRPr lang="hu-HU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59DC0FF1-08FD-27BA-EE00-247D7A342050}"/>
              </a:ext>
            </a:extLst>
          </p:cNvPr>
          <p:cNvSpPr/>
          <p:nvPr/>
        </p:nvSpPr>
        <p:spPr>
          <a:xfrm>
            <a:off x="999275" y="1627238"/>
            <a:ext cx="38404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hu-HU" sz="1200" b="1" noProof="0" dirty="0">
                <a:solidFill>
                  <a:srgbClr val="111827"/>
                </a:solidFill>
              </a:rPr>
              <a:t>Fizikai/piaci kapcsolat:</a:t>
            </a: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94E2B9D7-96BB-0907-CB9F-6AB40BF60D68}"/>
              </a:ext>
            </a:extLst>
          </p:cNvPr>
          <p:cNvSpPr/>
          <p:nvPr/>
        </p:nvSpPr>
        <p:spPr>
          <a:xfrm>
            <a:off x="1002323" y="1962392"/>
            <a:ext cx="1511808" cy="502920"/>
          </a:xfrm>
          <a:prstGeom prst="roundRect">
            <a:avLst>
              <a:gd name="adj" fmla="val 0"/>
            </a:avLst>
          </a:prstGeom>
          <a:solidFill>
            <a:srgbClr val="DCFCE7"/>
          </a:solidFill>
          <a:ln w="13970" cap="sq">
            <a:solidFill>
              <a:srgbClr val="16A34A"/>
            </a:solidFill>
            <a:miter lim="800000"/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F2937"/>
                </a:solidFill>
                <a:ea typeface="Aptos" pitchFamily="34" charset="-122"/>
                <a:cs typeface="Aptos" pitchFamily="34" charset="-120"/>
              </a:rPr>
              <a:t>Termelő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1F2937"/>
                </a:solidFill>
                <a:ea typeface="Aptos" pitchFamily="34" charset="-122"/>
                <a:cs typeface="Aptos" pitchFamily="34" charset="-120"/>
              </a:rPr>
              <a:t>PV / egyéb megújuló</a:t>
            </a:r>
            <a:endParaRPr lang="en-US" sz="1000" dirty="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8198895A-326A-72C8-0A59-7AD66897BEFF}"/>
              </a:ext>
            </a:extLst>
          </p:cNvPr>
          <p:cNvSpPr/>
          <p:nvPr/>
        </p:nvSpPr>
        <p:spPr>
          <a:xfrm>
            <a:off x="3041435" y="1948347"/>
            <a:ext cx="1511808" cy="502920"/>
          </a:xfrm>
          <a:prstGeom prst="roundRect">
            <a:avLst>
              <a:gd name="adj" fmla="val 0"/>
            </a:avLst>
          </a:prstGeom>
          <a:solidFill>
            <a:srgbClr val="F3F4F6"/>
          </a:solidFill>
          <a:ln w="13970">
            <a:solidFill>
              <a:srgbClr val="4B5563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F2937"/>
                </a:solidFill>
                <a:ea typeface="Aptos" pitchFamily="34" charset="-122"/>
                <a:cs typeface="Aptos" pitchFamily="34" charset="-120"/>
              </a:rPr>
              <a:t>Közcélú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1F2937"/>
                </a:solidFill>
                <a:ea typeface="Aptos" pitchFamily="34" charset="-122"/>
                <a:cs typeface="Aptos" pitchFamily="34" charset="-120"/>
              </a:rPr>
              <a:t>elosztóhálózat</a:t>
            </a:r>
            <a:endParaRPr lang="en-US" sz="1200" dirty="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BE5190B7-5AA0-66E6-B0B8-CDB5BBE9E1CE}"/>
              </a:ext>
            </a:extLst>
          </p:cNvPr>
          <p:cNvSpPr/>
          <p:nvPr/>
        </p:nvSpPr>
        <p:spPr>
          <a:xfrm>
            <a:off x="5126267" y="1932800"/>
            <a:ext cx="1511808" cy="530351"/>
          </a:xfrm>
          <a:prstGeom prst="roundRect">
            <a:avLst>
              <a:gd name="adj" fmla="val 0"/>
            </a:avLst>
          </a:prstGeom>
          <a:solidFill>
            <a:srgbClr val="DBEAFE"/>
          </a:solidFill>
          <a:ln w="13970">
            <a:solidFill>
              <a:srgbClr val="2563EB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F2937"/>
                </a:solidFill>
                <a:ea typeface="Aptos" pitchFamily="34" charset="-122"/>
                <a:cs typeface="Aptos" pitchFamily="34" charset="-120"/>
              </a:rPr>
              <a:t>Fogyasztó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1F2937"/>
                </a:solidFill>
                <a:ea typeface="Aptos" pitchFamily="34" charset="-122"/>
                <a:cs typeface="Aptos" pitchFamily="34" charset="-120"/>
              </a:rPr>
              <a:t>saját kereskedővel</a:t>
            </a:r>
            <a:endParaRPr lang="en-US" sz="1200" dirty="0"/>
          </a:p>
        </p:txBody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3113E166-75F8-2957-A949-444B4DCB5E4B}"/>
              </a:ext>
            </a:extLst>
          </p:cNvPr>
          <p:cNvSpPr/>
          <p:nvPr/>
        </p:nvSpPr>
        <p:spPr>
          <a:xfrm>
            <a:off x="1002088" y="2713968"/>
            <a:ext cx="42976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hu-HU" sz="1200" b="1" noProof="0" dirty="0">
                <a:solidFill>
                  <a:srgbClr val="111827"/>
                </a:solidFill>
              </a:rPr>
              <a:t>15 perces mérés és kiosztás:</a:t>
            </a:r>
          </a:p>
        </p:txBody>
      </p:sp>
      <p:sp>
        <p:nvSpPr>
          <p:cNvPr id="13" name="Text 10">
            <a:extLst>
              <a:ext uri="{FF2B5EF4-FFF2-40B4-BE49-F238E27FC236}">
                <a16:creationId xmlns:a16="http://schemas.microsoft.com/office/drawing/2014/main" id="{52C3FB69-2272-BD5D-D0F5-D2914CE53D83}"/>
              </a:ext>
            </a:extLst>
          </p:cNvPr>
          <p:cNvSpPr/>
          <p:nvPr/>
        </p:nvSpPr>
        <p:spPr>
          <a:xfrm>
            <a:off x="1005136" y="3061440"/>
            <a:ext cx="2378612" cy="713232"/>
          </a:xfrm>
          <a:prstGeom prst="roundRect">
            <a:avLst>
              <a:gd name="adj" fmla="val 0"/>
            </a:avLst>
          </a:prstGeom>
          <a:solidFill>
            <a:srgbClr val="F8FAFC"/>
          </a:solidFill>
          <a:ln w="13970">
            <a:solidFill>
              <a:srgbClr val="D1D5DB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F2937"/>
                </a:solidFill>
                <a:ea typeface="Aptos" pitchFamily="34" charset="-122"/>
                <a:cs typeface="Aptos" pitchFamily="34" charset="-120"/>
              </a:rPr>
              <a:t>Hálózatüzemeltető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1F2937"/>
                </a:solidFill>
                <a:ea typeface="Aptos" pitchFamily="34" charset="-122"/>
                <a:cs typeface="Aptos" pitchFamily="34" charset="-120"/>
              </a:rPr>
              <a:t>15 perces smart-meter adatok alapján számol</a:t>
            </a:r>
            <a:endParaRPr lang="en-US" sz="1200" dirty="0"/>
          </a:p>
        </p:txBody>
      </p:sp>
      <p:sp>
        <p:nvSpPr>
          <p:cNvPr id="14" name="Text 11">
            <a:extLst>
              <a:ext uri="{FF2B5EF4-FFF2-40B4-BE49-F238E27FC236}">
                <a16:creationId xmlns:a16="http://schemas.microsoft.com/office/drawing/2014/main" id="{AFBE0291-3E3F-903F-1E5B-4F6915864CD3}"/>
              </a:ext>
            </a:extLst>
          </p:cNvPr>
          <p:cNvSpPr/>
          <p:nvPr/>
        </p:nvSpPr>
        <p:spPr>
          <a:xfrm>
            <a:off x="4209052" y="3051661"/>
            <a:ext cx="2431835" cy="713232"/>
          </a:xfrm>
          <a:prstGeom prst="roundRect">
            <a:avLst>
              <a:gd name="adj" fmla="val 0"/>
            </a:avLst>
          </a:prstGeom>
          <a:solidFill>
            <a:srgbClr val="EDE9FE"/>
          </a:solidFill>
          <a:ln w="13970">
            <a:solidFill>
              <a:srgbClr val="7C3AED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F2937"/>
                </a:solidFill>
                <a:ea typeface="Aptos" pitchFamily="34" charset="-122"/>
                <a:cs typeface="Aptos" pitchFamily="34" charset="-120"/>
              </a:rPr>
              <a:t>Allokációs kulcs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1F2937"/>
                </a:solidFill>
                <a:ea typeface="Aptos" pitchFamily="34" charset="-122"/>
                <a:cs typeface="Aptos" pitchFamily="34" charset="-120"/>
              </a:rPr>
              <a:t>statikus vagy dinamikus</a:t>
            </a:r>
            <a:endParaRPr lang="en-US" sz="1200" dirty="0"/>
          </a:p>
        </p:txBody>
      </p:sp>
      <p:sp>
        <p:nvSpPr>
          <p:cNvPr id="16" name="Text 13">
            <a:extLst>
              <a:ext uri="{FF2B5EF4-FFF2-40B4-BE49-F238E27FC236}">
                <a16:creationId xmlns:a16="http://schemas.microsoft.com/office/drawing/2014/main" id="{FAFA5A96-8458-BBCE-EEBB-3620064F293C}"/>
              </a:ext>
            </a:extLst>
          </p:cNvPr>
          <p:cNvSpPr/>
          <p:nvPr/>
        </p:nvSpPr>
        <p:spPr>
          <a:xfrm>
            <a:off x="999275" y="4035037"/>
            <a:ext cx="5669280" cy="292608"/>
          </a:xfrm>
          <a:prstGeom prst="rect">
            <a:avLst/>
          </a:prstGeom>
          <a:solidFill>
            <a:srgbClr val="FEE2E2"/>
          </a:solidFill>
          <a:ln w="12700">
            <a:solidFill>
              <a:srgbClr val="DC2626"/>
            </a:solidFill>
          </a:ln>
        </p:spPr>
        <p:txBody>
          <a:bodyPr wrap="square" lIns="36000" tIns="1016" rIns="36000" bIns="1016" rtlCol="0" anchor="ctr">
            <a:normAutofit/>
          </a:bodyPr>
          <a:lstStyle/>
          <a:p>
            <a:pPr algn="ctr"/>
            <a:r>
              <a:rPr lang="hu-HU" sz="1200" b="1" noProof="0" dirty="0">
                <a:solidFill>
                  <a:srgbClr val="111827"/>
                </a:solidFill>
                <a:latin typeface="+mj-lt"/>
                <a:cs typeface="Arial" pitchFamily="34" charset="-120"/>
              </a:rPr>
              <a:t>A kiosztott energia nem haladhatja meg az adott 15 percben mért fogyasztást.</a:t>
            </a:r>
          </a:p>
        </p:txBody>
      </p:sp>
      <p:sp>
        <p:nvSpPr>
          <p:cNvPr id="17" name="Text 14">
            <a:extLst>
              <a:ext uri="{FF2B5EF4-FFF2-40B4-BE49-F238E27FC236}">
                <a16:creationId xmlns:a16="http://schemas.microsoft.com/office/drawing/2014/main" id="{B69EDA07-E696-0830-0AAF-92C6BF37A02F}"/>
              </a:ext>
            </a:extLst>
          </p:cNvPr>
          <p:cNvSpPr/>
          <p:nvPr/>
        </p:nvSpPr>
        <p:spPr>
          <a:xfrm>
            <a:off x="985792" y="4624553"/>
            <a:ext cx="5682763" cy="530352"/>
          </a:xfrm>
          <a:prstGeom prst="roundRect">
            <a:avLst>
              <a:gd name="adj" fmla="val 0"/>
            </a:avLst>
          </a:prstGeom>
          <a:solidFill>
            <a:srgbClr val="FEE2E2"/>
          </a:solidFill>
          <a:ln w="12700">
            <a:solidFill>
              <a:srgbClr val="DC2626"/>
            </a:solidFill>
          </a:ln>
        </p:spPr>
        <p:txBody>
          <a:bodyPr wrap="square" lIns="36000" tIns="1016" rIns="36000" bIns="1016" rtlCol="0" anchor="ctr">
            <a:normAutofit/>
          </a:bodyPr>
          <a:lstStyle/>
          <a:p>
            <a:pPr algn="ctr"/>
            <a:r>
              <a:rPr lang="en-US" sz="1200" b="1" dirty="0">
                <a:solidFill>
                  <a:srgbClr val="111827"/>
                </a:solidFill>
                <a:latin typeface="+mj-lt"/>
                <a:cs typeface="Arial" pitchFamily="34" charset="-120"/>
              </a:rPr>
              <a:t>Fogyasztó mért fogyasztása </a:t>
            </a:r>
            <a:r>
              <a:rPr lang="en-US" sz="1200" b="1">
                <a:solidFill>
                  <a:srgbClr val="111827"/>
                </a:solidFill>
                <a:latin typeface="+mj-lt"/>
                <a:cs typeface="Arial" pitchFamily="34" charset="-120"/>
              </a:rPr>
              <a:t>= allokált </a:t>
            </a:r>
            <a:r>
              <a:rPr lang="en-US" sz="1200" b="1" dirty="0">
                <a:solidFill>
                  <a:srgbClr val="111827"/>
                </a:solidFill>
                <a:latin typeface="+mj-lt"/>
                <a:cs typeface="Arial" pitchFamily="34" charset="-120"/>
              </a:rPr>
              <a:t>energia + maradék </a:t>
            </a:r>
            <a:r>
              <a:rPr lang="en-US" sz="1200" b="1">
                <a:solidFill>
                  <a:srgbClr val="111827"/>
                </a:solidFill>
                <a:latin typeface="+mj-lt"/>
                <a:cs typeface="Arial" pitchFamily="34" charset="-120"/>
              </a:rPr>
              <a:t>kereskedői vételezés</a:t>
            </a:r>
            <a:endParaRPr lang="en-US" sz="1200" b="1" dirty="0">
              <a:solidFill>
                <a:srgbClr val="111827"/>
              </a:solidFill>
              <a:latin typeface="+mj-lt"/>
              <a:cs typeface="Arial" pitchFamily="34" charset="-120"/>
            </a:endParaRPr>
          </a:p>
        </p:txBody>
      </p:sp>
      <p:sp>
        <p:nvSpPr>
          <p:cNvPr id="18" name="Text 15">
            <a:extLst>
              <a:ext uri="{FF2B5EF4-FFF2-40B4-BE49-F238E27FC236}">
                <a16:creationId xmlns:a16="http://schemas.microsoft.com/office/drawing/2014/main" id="{83B220B6-C342-D6A0-C417-068047B4C15E}"/>
              </a:ext>
            </a:extLst>
          </p:cNvPr>
          <p:cNvSpPr/>
          <p:nvPr/>
        </p:nvSpPr>
        <p:spPr>
          <a:xfrm>
            <a:off x="985792" y="5401061"/>
            <a:ext cx="5682763" cy="713232"/>
          </a:xfrm>
          <a:prstGeom prst="roundRect">
            <a:avLst>
              <a:gd name="adj" fmla="val 0"/>
            </a:avLst>
          </a:prstGeom>
          <a:solidFill>
            <a:srgbClr val="FEE2E2"/>
          </a:solidFill>
          <a:ln w="12700">
            <a:solidFill>
              <a:srgbClr val="DC2626"/>
            </a:solidFill>
          </a:ln>
        </p:spPr>
        <p:txBody>
          <a:bodyPr wrap="square" lIns="36000" tIns="1016" rIns="36000" bIns="1016" rtlCol="0" anchor="ctr">
            <a:normAutofit/>
          </a:bodyPr>
          <a:lstStyle/>
          <a:p>
            <a:pPr algn="ctr"/>
            <a:r>
              <a:rPr lang="hu-HU" sz="1200" b="1" noProof="0" dirty="0">
                <a:solidFill>
                  <a:srgbClr val="111827"/>
                </a:solidFill>
                <a:latin typeface="+mj-lt"/>
                <a:cs typeface="Arial" pitchFamily="34" charset="-120"/>
              </a:rPr>
              <a:t>Nincs olasz GSE-szerű „megosztott energia prémium”:</a:t>
            </a:r>
          </a:p>
          <a:p>
            <a:pPr algn="ctr"/>
            <a:r>
              <a:rPr lang="hu-HU" sz="1200" b="1" noProof="0" dirty="0">
                <a:solidFill>
                  <a:srgbClr val="111827"/>
                </a:solidFill>
                <a:latin typeface="+mj-lt"/>
                <a:cs typeface="Arial" pitchFamily="34" charset="-120"/>
              </a:rPr>
              <a:t>a fő ösztönző a belső ár + hálózati/adózási kedvezmény.</a:t>
            </a:r>
          </a:p>
        </p:txBody>
      </p:sp>
      <p:sp>
        <p:nvSpPr>
          <p:cNvPr id="19" name="Text 5">
            <a:extLst>
              <a:ext uri="{FF2B5EF4-FFF2-40B4-BE49-F238E27FC236}">
                <a16:creationId xmlns:a16="http://schemas.microsoft.com/office/drawing/2014/main" id="{ED56A4B7-6CA3-8295-B570-B5ED5629BD88}"/>
              </a:ext>
            </a:extLst>
          </p:cNvPr>
          <p:cNvSpPr/>
          <p:nvPr/>
        </p:nvSpPr>
        <p:spPr>
          <a:xfrm>
            <a:off x="2639451" y="2081264"/>
            <a:ext cx="274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374151"/>
                </a:solidFill>
              </a:rPr>
              <a:t>→</a:t>
            </a:r>
            <a:endParaRPr lang="en-US" sz="2400" dirty="0"/>
          </a:p>
        </p:txBody>
      </p:sp>
      <p:sp>
        <p:nvSpPr>
          <p:cNvPr id="20" name="Text 5">
            <a:extLst>
              <a:ext uri="{FF2B5EF4-FFF2-40B4-BE49-F238E27FC236}">
                <a16:creationId xmlns:a16="http://schemas.microsoft.com/office/drawing/2014/main" id="{41B17544-8F5D-4F53-9B03-4AF9AC5C442C}"/>
              </a:ext>
            </a:extLst>
          </p:cNvPr>
          <p:cNvSpPr/>
          <p:nvPr/>
        </p:nvSpPr>
        <p:spPr>
          <a:xfrm>
            <a:off x="4702595" y="2081264"/>
            <a:ext cx="274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374151"/>
                </a:solidFill>
              </a:rPr>
              <a:t>→</a:t>
            </a:r>
            <a:endParaRPr lang="en-US" sz="2400" dirty="0"/>
          </a:p>
        </p:txBody>
      </p:sp>
      <p:sp>
        <p:nvSpPr>
          <p:cNvPr id="21" name="Text 5">
            <a:extLst>
              <a:ext uri="{FF2B5EF4-FFF2-40B4-BE49-F238E27FC236}">
                <a16:creationId xmlns:a16="http://schemas.microsoft.com/office/drawing/2014/main" id="{0A5CF13D-91D9-9472-6256-53AA710EDF65}"/>
              </a:ext>
            </a:extLst>
          </p:cNvPr>
          <p:cNvSpPr/>
          <p:nvPr/>
        </p:nvSpPr>
        <p:spPr>
          <a:xfrm>
            <a:off x="3659240" y="3313302"/>
            <a:ext cx="274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374151"/>
                </a:solidFill>
              </a:rPr>
              <a:t>→</a:t>
            </a:r>
            <a:endParaRPr lang="en-US" sz="2400" dirty="0"/>
          </a:p>
        </p:txBody>
      </p:sp>
      <p:sp>
        <p:nvSpPr>
          <p:cNvPr id="22" name="Text 23">
            <a:extLst>
              <a:ext uri="{FF2B5EF4-FFF2-40B4-BE49-F238E27FC236}">
                <a16:creationId xmlns:a16="http://schemas.microsoft.com/office/drawing/2014/main" id="{6ECBD821-020D-B609-437C-BC1E02FDAF96}"/>
              </a:ext>
            </a:extLst>
          </p:cNvPr>
          <p:cNvSpPr/>
          <p:nvPr/>
        </p:nvSpPr>
        <p:spPr>
          <a:xfrm>
            <a:off x="6986485" y="1660322"/>
            <a:ext cx="4206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hu-HU" sz="1200" b="1" noProof="0" dirty="0">
                <a:solidFill>
                  <a:srgbClr val="111827"/>
                </a:solidFill>
              </a:rPr>
              <a:t>Következmények:</a:t>
            </a:r>
          </a:p>
        </p:txBody>
      </p:sp>
      <p:graphicFrame>
        <p:nvGraphicFramePr>
          <p:cNvPr id="23" name="Táblázat 22">
            <a:extLst>
              <a:ext uri="{FF2B5EF4-FFF2-40B4-BE49-F238E27FC236}">
                <a16:creationId xmlns:a16="http://schemas.microsoft.com/office/drawing/2014/main" id="{D1DA85F6-0D6C-DC3C-A62C-7C2B1F4D56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1928045"/>
              </p:ext>
            </p:extLst>
          </p:nvPr>
        </p:nvGraphicFramePr>
        <p:xfrm>
          <a:off x="6981035" y="1948347"/>
          <a:ext cx="4372765" cy="320655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24597">
                  <a:extLst>
                    <a:ext uri="{9D8B030D-6E8A-4147-A177-3AD203B41FA5}">
                      <a16:colId xmlns:a16="http://schemas.microsoft.com/office/drawing/2014/main" val="2385046106"/>
                    </a:ext>
                  </a:extLst>
                </a:gridCol>
                <a:gridCol w="3148168">
                  <a:extLst>
                    <a:ext uri="{9D8B030D-6E8A-4147-A177-3AD203B41FA5}">
                      <a16:colId xmlns:a16="http://schemas.microsoft.com/office/drawing/2014/main" val="4212426813"/>
                    </a:ext>
                  </a:extLst>
                </a:gridCol>
              </a:tblGrid>
              <a:tr h="4635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noProof="0" dirty="0">
                          <a:solidFill>
                            <a:schemeClr val="tx1"/>
                          </a:solidFill>
                        </a:rPr>
                        <a:t>Téma</a:t>
                      </a:r>
                      <a:endParaRPr lang="hu-HU" sz="1200" b="1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hu-HU" sz="1200" b="1" noProof="0" dirty="0">
                          <a:solidFill>
                            <a:schemeClr val="tx1"/>
                          </a:solidFill>
                        </a:rPr>
                        <a:t>Osztrák logika</a:t>
                      </a:r>
                      <a:endParaRPr lang="hu-HU" sz="1200" b="1" noProof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38316192"/>
                  </a:ext>
                </a:extLst>
              </a:tr>
              <a:tr h="8000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noProof="0" dirty="0">
                          <a:solidFill>
                            <a:schemeClr val="tx1"/>
                          </a:solidFill>
                        </a:rPr>
                        <a:t>Fogyasztói</a:t>
                      </a:r>
                      <a:endParaRPr lang="hu-HU" sz="1200" noProof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noProof="0" dirty="0">
                          <a:solidFill>
                            <a:schemeClr val="tx1"/>
                          </a:solidFill>
                        </a:rPr>
                        <a:t>Közösségi energiát belső áron kap; a maradékot továbbra is saját kereskedője fedezi.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00992449"/>
                  </a:ext>
                </a:extLst>
              </a:tr>
              <a:tr h="5714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noProof="0" dirty="0">
                          <a:solidFill>
                            <a:schemeClr val="tx1"/>
                          </a:solidFill>
                        </a:rPr>
                        <a:t>Termelői</a:t>
                      </a:r>
                      <a:endParaRPr lang="hu-HU" sz="1200" noProof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noProof="0" dirty="0">
                          <a:solidFill>
                            <a:schemeClr val="tx1"/>
                          </a:solidFill>
                        </a:rPr>
                        <a:t>Az allokált energiáért belső termelői árat kap; a többletet külön értékesíti.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61416527"/>
                  </a:ext>
                </a:extLst>
              </a:tr>
              <a:tr h="5714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noProof="0" dirty="0">
                          <a:solidFill>
                            <a:schemeClr val="tx1"/>
                          </a:solidFill>
                        </a:rPr>
                        <a:t>Energiaközösség</a:t>
                      </a:r>
                      <a:endParaRPr lang="hu-HU" sz="1200" noProof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noProof="0" dirty="0">
                          <a:solidFill>
                            <a:schemeClr val="tx1"/>
                          </a:solidFill>
                        </a:rPr>
                        <a:t>Saját tarifát/elosztási szabályt alakít ki; nem váltja ki a tagok kereskedői szerződését.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91659833"/>
                  </a:ext>
                </a:extLst>
              </a:tr>
              <a:tr h="8000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noProof="0" dirty="0">
                          <a:solidFill>
                            <a:schemeClr val="tx1"/>
                          </a:solidFill>
                        </a:rPr>
                        <a:t>Előny</a:t>
                      </a:r>
                      <a:endParaRPr lang="hu-HU" sz="1200" noProof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noProof="0" dirty="0">
                          <a:solidFill>
                            <a:schemeClr val="tx1"/>
                          </a:solidFill>
                        </a:rPr>
                        <a:t>Közösségi energia után csökkentett hálózati díj; helyi EEG: −57%, regionális: −28% vagy −64%.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362611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97154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C67E272-0CC6-3181-75A2-4C481ED27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Illeszkedés a kiegyenlítő elszámoláshoz: </a:t>
            </a:r>
            <a:r>
              <a:rPr lang="hu-HU" dirty="0" err="1"/>
              <a:t>reziduális</a:t>
            </a:r>
            <a:r>
              <a:rPr lang="hu-HU" dirty="0"/>
              <a:t> mennyiség az ellátó kereskedőnél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B89E3F3-2232-D96B-608C-C42946DC4F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8083"/>
            <a:ext cx="10515600" cy="52320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u-HU" sz="1700" dirty="0"/>
              <a:t>Az energiaközösség nem válik önálló mérlegkör-felelőssé; a 15 perces allokáció utáni maradék kerül az ellátó kereskedő elszámolásába.</a:t>
            </a:r>
          </a:p>
          <a:p>
            <a:endParaRPr lang="hu-HU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EF292A53-CBBF-BF52-1A09-176BFAF1C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RRF-3.4.1-22-2022-00001 - Közösségi megújuló energiatermelés és felhasználás </a:t>
            </a:r>
          </a:p>
          <a:p>
            <a:r>
              <a:rPr lang="hu-HU" dirty="0"/>
              <a:t>Magyar Máltai Szeretetszolgálat Alapítvány 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CAFF498F-CF47-A44D-011D-0B3772D8C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B8639-BD04-4D72-A3C7-170AE0D53CD6}" type="slidenum">
              <a:rPr lang="hu-HU" smtClean="0"/>
              <a:t>8</a:t>
            </a:fld>
            <a:endParaRPr lang="hu-HU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292D8D1E-1988-DE77-F71F-0DFBDB57DBEE}"/>
              </a:ext>
            </a:extLst>
          </p:cNvPr>
          <p:cNvSpPr/>
          <p:nvPr/>
        </p:nvSpPr>
        <p:spPr>
          <a:xfrm>
            <a:off x="948397" y="1791286"/>
            <a:ext cx="38404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150" b="1" dirty="0">
                <a:latin typeface="Aptos" pitchFamily="34" charset="0"/>
                <a:ea typeface="Aptos" pitchFamily="34" charset="-122"/>
                <a:cs typeface="Aptos" pitchFamily="34" charset="-120"/>
              </a:rPr>
              <a:t>Balancing szempontú folyamat</a:t>
            </a:r>
            <a:endParaRPr lang="en-US" sz="1150" dirty="0"/>
          </a:p>
        </p:txBody>
      </p:sp>
      <p:sp>
        <p:nvSpPr>
          <p:cNvPr id="15" name="Text 12">
            <a:extLst>
              <a:ext uri="{FF2B5EF4-FFF2-40B4-BE49-F238E27FC236}">
                <a16:creationId xmlns:a16="http://schemas.microsoft.com/office/drawing/2014/main" id="{CE81EDA9-3FD1-5FC6-F033-C6E03F4723A9}"/>
              </a:ext>
            </a:extLst>
          </p:cNvPr>
          <p:cNvSpPr/>
          <p:nvPr/>
        </p:nvSpPr>
        <p:spPr>
          <a:xfrm>
            <a:off x="1039837" y="2829573"/>
            <a:ext cx="4308885" cy="676656"/>
          </a:xfrm>
          <a:prstGeom prst="roundRect">
            <a:avLst>
              <a:gd name="adj" fmla="val 0"/>
            </a:avLst>
          </a:prstGeom>
          <a:solidFill>
            <a:srgbClr val="FEE2E2"/>
          </a:solidFill>
          <a:ln w="12700">
            <a:solidFill>
              <a:srgbClr val="DC2626"/>
            </a:solidFill>
          </a:ln>
        </p:spPr>
        <p:txBody>
          <a:bodyPr wrap="square" lIns="36000" tIns="1016" rIns="36000" bIns="1016" rtlCol="0" anchor="ctr">
            <a:normAutofit/>
          </a:bodyPr>
          <a:lstStyle/>
          <a:p>
            <a:pPr algn="ctr"/>
            <a:r>
              <a:rPr lang="en-US" sz="1200" b="1" dirty="0">
                <a:solidFill>
                  <a:srgbClr val="111827"/>
                </a:solidFill>
                <a:latin typeface="+mj-lt"/>
                <a:cs typeface="Arial" pitchFamily="34" charset="-120"/>
              </a:rPr>
              <a:t>Reziduális </a:t>
            </a:r>
            <a:r>
              <a:rPr lang="en-US" sz="1200" b="1">
                <a:solidFill>
                  <a:srgbClr val="111827"/>
                </a:solidFill>
                <a:latin typeface="+mj-lt"/>
                <a:cs typeface="Arial" pitchFamily="34" charset="-120"/>
              </a:rPr>
              <a:t>vételezés =</a:t>
            </a:r>
            <a:endParaRPr lang="en-US" sz="1200" b="1" dirty="0">
              <a:solidFill>
                <a:srgbClr val="111827"/>
              </a:solidFill>
              <a:latin typeface="+mj-lt"/>
              <a:cs typeface="Arial" pitchFamily="34" charset="-120"/>
            </a:endParaRPr>
          </a:p>
          <a:p>
            <a:pPr algn="ctr"/>
            <a:r>
              <a:rPr lang="en-US" sz="1200" b="1" dirty="0">
                <a:solidFill>
                  <a:srgbClr val="111827"/>
                </a:solidFill>
                <a:latin typeface="+mj-lt"/>
                <a:cs typeface="Arial" pitchFamily="34" charset="-120"/>
              </a:rPr>
              <a:t>mért fogyasztás − </a:t>
            </a:r>
            <a:r>
              <a:rPr lang="hu-HU" sz="1200" b="1">
                <a:solidFill>
                  <a:srgbClr val="111827"/>
                </a:solidFill>
                <a:latin typeface="+mj-lt"/>
                <a:cs typeface="Arial" pitchFamily="34" charset="-120"/>
              </a:rPr>
              <a:t>energiaközösségi </a:t>
            </a:r>
            <a:r>
              <a:rPr lang="en-US" sz="1200" b="1">
                <a:solidFill>
                  <a:srgbClr val="111827"/>
                </a:solidFill>
                <a:latin typeface="+mj-lt"/>
                <a:cs typeface="Arial" pitchFamily="34" charset="-120"/>
              </a:rPr>
              <a:t>allokáció</a:t>
            </a:r>
            <a:endParaRPr lang="en-US" sz="1200" b="1" dirty="0">
              <a:solidFill>
                <a:srgbClr val="111827"/>
              </a:solidFill>
              <a:latin typeface="+mj-lt"/>
              <a:cs typeface="Arial" pitchFamily="34" charset="-120"/>
            </a:endParaRPr>
          </a:p>
        </p:txBody>
      </p:sp>
      <p:sp>
        <p:nvSpPr>
          <p:cNvPr id="16" name="Text 13">
            <a:extLst>
              <a:ext uri="{FF2B5EF4-FFF2-40B4-BE49-F238E27FC236}">
                <a16:creationId xmlns:a16="http://schemas.microsoft.com/office/drawing/2014/main" id="{808D9A9B-3FDF-A3A8-690C-8B8DAEFB701D}"/>
              </a:ext>
            </a:extLst>
          </p:cNvPr>
          <p:cNvSpPr/>
          <p:nvPr/>
        </p:nvSpPr>
        <p:spPr>
          <a:xfrm>
            <a:off x="1039836" y="3850286"/>
            <a:ext cx="4308885" cy="713232"/>
          </a:xfrm>
          <a:prstGeom prst="roundRect">
            <a:avLst>
              <a:gd name="adj" fmla="val 0"/>
            </a:avLst>
          </a:prstGeom>
          <a:solidFill>
            <a:srgbClr val="FEE2E2"/>
          </a:solidFill>
          <a:ln w="12700">
            <a:solidFill>
              <a:srgbClr val="DC2626"/>
            </a:solidFill>
          </a:ln>
        </p:spPr>
        <p:txBody>
          <a:bodyPr wrap="square" lIns="36000" tIns="1016" rIns="36000" bIns="1016" rtlCol="0" anchor="ctr">
            <a:normAutofit/>
          </a:bodyPr>
          <a:lstStyle/>
          <a:p>
            <a:pPr algn="ctr"/>
            <a:r>
              <a:rPr lang="en-US" sz="1200" b="1">
                <a:solidFill>
                  <a:srgbClr val="111827"/>
                </a:solidFill>
                <a:latin typeface="+mj-lt"/>
                <a:cs typeface="Arial" pitchFamily="34" charset="-120"/>
              </a:rPr>
              <a:t>Ha </a:t>
            </a:r>
            <a:r>
              <a:rPr lang="en-US" sz="1200" b="1" dirty="0">
                <a:solidFill>
                  <a:srgbClr val="111827"/>
                </a:solidFill>
                <a:latin typeface="+mj-lt"/>
                <a:cs typeface="Arial" pitchFamily="34" charset="-120"/>
              </a:rPr>
              <a:t>a</a:t>
            </a:r>
            <a:r>
              <a:rPr lang="hu-HU" sz="1200" b="1" dirty="0">
                <a:solidFill>
                  <a:srgbClr val="111827"/>
                </a:solidFill>
                <a:latin typeface="+mj-lt"/>
                <a:cs typeface="Arial" pitchFamily="34" charset="-120"/>
              </a:rPr>
              <a:t>z ellátó </a:t>
            </a:r>
            <a:r>
              <a:rPr lang="hu-HU" sz="1200" b="1">
                <a:solidFill>
                  <a:srgbClr val="111827"/>
                </a:solidFill>
                <a:latin typeface="+mj-lt"/>
                <a:cs typeface="Arial" pitchFamily="34" charset="-120"/>
              </a:rPr>
              <a:t>kereskedő </a:t>
            </a:r>
            <a:r>
              <a:rPr lang="en-US" sz="1200" b="1">
                <a:solidFill>
                  <a:srgbClr val="111827"/>
                </a:solidFill>
                <a:latin typeface="+mj-lt"/>
                <a:cs typeface="Arial" pitchFamily="34" charset="-120"/>
              </a:rPr>
              <a:t>által </a:t>
            </a:r>
            <a:r>
              <a:rPr lang="en-US" sz="1200" b="1" dirty="0">
                <a:solidFill>
                  <a:srgbClr val="111827"/>
                </a:solidFill>
                <a:latin typeface="+mj-lt"/>
                <a:cs typeface="Arial" pitchFamily="34" charset="-120"/>
              </a:rPr>
              <a:t>előre jelzett reziduális igény ettől eltér, az eltérés a normál mérlegcsoporti elszámolásban jelenik </a:t>
            </a:r>
            <a:r>
              <a:rPr lang="en-US" sz="1200" b="1">
                <a:solidFill>
                  <a:srgbClr val="111827"/>
                </a:solidFill>
                <a:latin typeface="+mj-lt"/>
                <a:cs typeface="Arial" pitchFamily="34" charset="-120"/>
              </a:rPr>
              <a:t>meg.</a:t>
            </a:r>
            <a:endParaRPr lang="en-US" sz="1200" b="1" dirty="0">
              <a:solidFill>
                <a:srgbClr val="111827"/>
              </a:solidFill>
              <a:latin typeface="+mj-lt"/>
              <a:cs typeface="Arial" pitchFamily="34" charset="-120"/>
            </a:endParaRPr>
          </a:p>
        </p:txBody>
      </p:sp>
      <p:sp>
        <p:nvSpPr>
          <p:cNvPr id="17" name="Text 14">
            <a:extLst>
              <a:ext uri="{FF2B5EF4-FFF2-40B4-BE49-F238E27FC236}">
                <a16:creationId xmlns:a16="http://schemas.microsoft.com/office/drawing/2014/main" id="{1B0A05DD-DF1D-C4FA-D31D-74133565FB7D}"/>
              </a:ext>
            </a:extLst>
          </p:cNvPr>
          <p:cNvSpPr/>
          <p:nvPr/>
        </p:nvSpPr>
        <p:spPr>
          <a:xfrm>
            <a:off x="1039837" y="4915828"/>
            <a:ext cx="4308885" cy="713232"/>
          </a:xfrm>
          <a:prstGeom prst="roundRect">
            <a:avLst>
              <a:gd name="adj" fmla="val 0"/>
            </a:avLst>
          </a:prstGeom>
          <a:solidFill>
            <a:srgbClr val="FEE2E2"/>
          </a:solidFill>
          <a:ln w="12700">
            <a:solidFill>
              <a:srgbClr val="DC2626"/>
            </a:solidFill>
          </a:ln>
        </p:spPr>
        <p:txBody>
          <a:bodyPr wrap="square" lIns="36000" tIns="1016" rIns="36000" bIns="1016" rtlCol="0" anchor="ctr">
            <a:normAutofit/>
          </a:bodyPr>
          <a:lstStyle/>
          <a:p>
            <a:pPr algn="ctr"/>
            <a:r>
              <a:rPr lang="en-US" sz="1200" b="1" dirty="0">
                <a:solidFill>
                  <a:srgbClr val="111827"/>
                </a:solidFill>
                <a:latin typeface="+mj-lt"/>
                <a:cs typeface="Arial" pitchFamily="34" charset="-120"/>
              </a:rPr>
              <a:t>Local Player</a:t>
            </a:r>
            <a:r>
              <a:rPr lang="hu-HU" sz="1200" b="1" dirty="0">
                <a:solidFill>
                  <a:srgbClr val="111827"/>
                </a:solidFill>
                <a:latin typeface="+mj-lt"/>
                <a:cs typeface="Arial" pitchFamily="34" charset="-120"/>
              </a:rPr>
              <a:t> (</a:t>
            </a:r>
            <a:r>
              <a:rPr lang="hu-HU" sz="1200" b="1" dirty="0" err="1">
                <a:solidFill>
                  <a:srgbClr val="111827"/>
                </a:solidFill>
                <a:latin typeface="+mj-lt"/>
                <a:cs typeface="Arial" pitchFamily="34" charset="-120"/>
              </a:rPr>
              <a:t>inkumbens</a:t>
            </a:r>
            <a:r>
              <a:rPr lang="hu-HU" sz="1200" b="1" dirty="0">
                <a:solidFill>
                  <a:srgbClr val="111827"/>
                </a:solidFill>
                <a:latin typeface="+mj-lt"/>
                <a:cs typeface="Arial" pitchFamily="34" charset="-120"/>
              </a:rPr>
              <a:t> szolgáltató)</a:t>
            </a:r>
            <a:r>
              <a:rPr lang="en-US" sz="1200" b="1" dirty="0">
                <a:solidFill>
                  <a:srgbClr val="111827"/>
                </a:solidFill>
                <a:latin typeface="+mj-lt"/>
                <a:cs typeface="Arial" pitchFamily="34" charset="-120"/>
              </a:rPr>
              <a:t>: főleg profilos/reziduális clearing esetén érintett; teljes 15 perces mért elszámolásnál a hangsúly a </a:t>
            </a:r>
            <a:r>
              <a:rPr lang="en-US" sz="1200" b="1" dirty="0" err="1">
                <a:solidFill>
                  <a:srgbClr val="111827"/>
                </a:solidFill>
                <a:latin typeface="+mj-lt"/>
                <a:cs typeface="Arial" pitchFamily="34" charset="-120"/>
              </a:rPr>
              <a:t>saját</a:t>
            </a:r>
            <a:r>
              <a:rPr lang="en-US" sz="1200" b="1" dirty="0">
                <a:solidFill>
                  <a:srgbClr val="111827"/>
                </a:solidFill>
                <a:latin typeface="+mj-lt"/>
                <a:cs typeface="Arial" pitchFamily="34" charset="-120"/>
              </a:rPr>
              <a:t> </a:t>
            </a:r>
            <a:r>
              <a:rPr lang="en-US" sz="1200" b="1" dirty="0" err="1">
                <a:solidFill>
                  <a:srgbClr val="111827"/>
                </a:solidFill>
                <a:latin typeface="+mj-lt"/>
                <a:cs typeface="Arial" pitchFamily="34" charset="-120"/>
              </a:rPr>
              <a:t>oldalon</a:t>
            </a:r>
            <a:r>
              <a:rPr lang="en-US" sz="1200" b="1" dirty="0">
                <a:solidFill>
                  <a:srgbClr val="111827"/>
                </a:solidFill>
                <a:latin typeface="+mj-lt"/>
                <a:cs typeface="Arial" pitchFamily="34" charset="-120"/>
              </a:rPr>
              <a:t> van.</a:t>
            </a:r>
          </a:p>
        </p:txBody>
      </p:sp>
      <p:sp>
        <p:nvSpPr>
          <p:cNvPr id="18" name="Text 15">
            <a:extLst>
              <a:ext uri="{FF2B5EF4-FFF2-40B4-BE49-F238E27FC236}">
                <a16:creationId xmlns:a16="http://schemas.microsoft.com/office/drawing/2014/main" id="{CD8256E0-47D8-6C72-BC62-D40B0E7ACFD0}"/>
              </a:ext>
            </a:extLst>
          </p:cNvPr>
          <p:cNvSpPr/>
          <p:nvPr/>
        </p:nvSpPr>
        <p:spPr>
          <a:xfrm>
            <a:off x="6715409" y="2830996"/>
            <a:ext cx="3985416" cy="347472"/>
          </a:xfrm>
          <a:prstGeom prst="roundRect">
            <a:avLst>
              <a:gd name="adj" fmla="val 0"/>
            </a:avLst>
          </a:prstGeom>
          <a:solidFill>
            <a:srgbClr val="DCFCE7"/>
          </a:solidFill>
          <a:ln w="13970">
            <a:solidFill>
              <a:srgbClr val="16A34A"/>
            </a:solidFill>
          </a:ln>
        </p:spPr>
        <p:txBody>
          <a:bodyPr wrap="square" lIns="36000" tIns="1016" rIns="36000" bIns="1016" rtlCol="0" anchor="ctr">
            <a:norm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4532D"/>
                </a:solidFill>
                <a:ea typeface="Aptos" pitchFamily="34" charset="-122"/>
                <a:cs typeface="Aptos" pitchFamily="34" charset="-120"/>
              </a:rPr>
              <a:t>Példa egy 15 perces időszakra</a:t>
            </a:r>
            <a:endParaRPr lang="en-US" sz="1200" dirty="0"/>
          </a:p>
        </p:txBody>
      </p:sp>
      <p:sp>
        <p:nvSpPr>
          <p:cNvPr id="19" name="Text 16">
            <a:extLst>
              <a:ext uri="{FF2B5EF4-FFF2-40B4-BE49-F238E27FC236}">
                <a16:creationId xmlns:a16="http://schemas.microsoft.com/office/drawing/2014/main" id="{A37175BE-79AD-6A92-2913-35A508DACBD4}"/>
              </a:ext>
            </a:extLst>
          </p:cNvPr>
          <p:cNvSpPr/>
          <p:nvPr/>
        </p:nvSpPr>
        <p:spPr>
          <a:xfrm>
            <a:off x="6715409" y="3242476"/>
            <a:ext cx="1005840" cy="576072"/>
          </a:xfrm>
          <a:prstGeom prst="roundRect">
            <a:avLst>
              <a:gd name="adj" fmla="val 0"/>
            </a:avLst>
          </a:prstGeom>
          <a:solidFill>
            <a:srgbClr val="F8FAFC"/>
          </a:solidFill>
          <a:ln w="13970">
            <a:solidFill>
              <a:srgbClr val="D1D5DB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F2937"/>
                </a:solidFill>
                <a:ea typeface="Aptos" pitchFamily="34" charset="-122"/>
                <a:cs typeface="Aptos" pitchFamily="34" charset="-120"/>
              </a:rPr>
              <a:t>Mérés</a:t>
            </a:r>
            <a:endParaRPr lang="en-US" sz="1200" dirty="0"/>
          </a:p>
        </p:txBody>
      </p:sp>
      <p:sp>
        <p:nvSpPr>
          <p:cNvPr id="20" name="Text 17">
            <a:extLst>
              <a:ext uri="{FF2B5EF4-FFF2-40B4-BE49-F238E27FC236}">
                <a16:creationId xmlns:a16="http://schemas.microsoft.com/office/drawing/2014/main" id="{805981C2-284A-AB02-473D-13BFAC3B54B9}"/>
              </a:ext>
            </a:extLst>
          </p:cNvPr>
          <p:cNvSpPr/>
          <p:nvPr/>
        </p:nvSpPr>
        <p:spPr>
          <a:xfrm>
            <a:off x="7785257" y="3242476"/>
            <a:ext cx="2915568" cy="576072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13970">
            <a:solidFill>
              <a:srgbClr val="D1D5DB"/>
            </a:solidFill>
          </a:ln>
        </p:spPr>
        <p:txBody>
          <a:bodyPr wrap="square" lIns="36000" tIns="1016" rIns="36000" bIns="1016" rtlCol="0" anchor="ctr">
            <a:norm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1F2937"/>
                </a:solidFill>
                <a:ea typeface="Aptos" pitchFamily="34" charset="-122"/>
                <a:cs typeface="Aptos" pitchFamily="34" charset="-120"/>
              </a:rPr>
              <a:t>Fogyasztó mért fogyasztása: 10 kWh</a:t>
            </a:r>
            <a:endParaRPr lang="en-US" sz="1200" dirty="0"/>
          </a:p>
        </p:txBody>
      </p:sp>
      <p:sp>
        <p:nvSpPr>
          <p:cNvPr id="21" name="Text 18">
            <a:extLst>
              <a:ext uri="{FF2B5EF4-FFF2-40B4-BE49-F238E27FC236}">
                <a16:creationId xmlns:a16="http://schemas.microsoft.com/office/drawing/2014/main" id="{91F51023-20B3-5383-5EF9-1DF38A1E9F29}"/>
              </a:ext>
            </a:extLst>
          </p:cNvPr>
          <p:cNvSpPr/>
          <p:nvPr/>
        </p:nvSpPr>
        <p:spPr>
          <a:xfrm>
            <a:off x="6715409" y="3845980"/>
            <a:ext cx="1005840" cy="576072"/>
          </a:xfrm>
          <a:prstGeom prst="roundRect">
            <a:avLst>
              <a:gd name="adj" fmla="val 0"/>
            </a:avLst>
          </a:prstGeom>
          <a:solidFill>
            <a:srgbClr val="F8FAFC"/>
          </a:solidFill>
          <a:ln w="13970">
            <a:solidFill>
              <a:srgbClr val="D1D5DB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F2937"/>
                </a:solidFill>
                <a:ea typeface="Aptos" pitchFamily="34" charset="-122"/>
                <a:cs typeface="Aptos" pitchFamily="34" charset="-120"/>
              </a:rPr>
              <a:t>Allok.</a:t>
            </a:r>
            <a:endParaRPr lang="en-US" sz="1200" dirty="0"/>
          </a:p>
        </p:txBody>
      </p:sp>
      <p:sp>
        <p:nvSpPr>
          <p:cNvPr id="22" name="Text 19">
            <a:extLst>
              <a:ext uri="{FF2B5EF4-FFF2-40B4-BE49-F238E27FC236}">
                <a16:creationId xmlns:a16="http://schemas.microsoft.com/office/drawing/2014/main" id="{CA3B0D2C-BFA0-EEB0-6BAB-500C8EEB3A62}"/>
              </a:ext>
            </a:extLst>
          </p:cNvPr>
          <p:cNvSpPr/>
          <p:nvPr/>
        </p:nvSpPr>
        <p:spPr>
          <a:xfrm>
            <a:off x="7785257" y="3829782"/>
            <a:ext cx="2915568" cy="576072"/>
          </a:xfrm>
          <a:prstGeom prst="roundRect">
            <a:avLst>
              <a:gd name="adj" fmla="val 1302"/>
            </a:avLst>
          </a:prstGeom>
          <a:solidFill>
            <a:srgbClr val="FFFFFF"/>
          </a:solidFill>
          <a:ln w="13970">
            <a:solidFill>
              <a:srgbClr val="D1D5DB"/>
            </a:solidFill>
          </a:ln>
        </p:spPr>
        <p:txBody>
          <a:bodyPr wrap="square" lIns="36000" tIns="1016" rIns="36000" bIns="1016" rtlCol="0" anchor="ctr">
            <a:norm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1F2937"/>
                </a:solidFill>
                <a:ea typeface="Aptos" pitchFamily="34" charset="-122"/>
                <a:cs typeface="Aptos" pitchFamily="34" charset="-120"/>
              </a:rPr>
              <a:t>Energiaközösségből ráosztott energia: 6 kWh</a:t>
            </a:r>
            <a:endParaRPr lang="en-US" sz="1200" dirty="0"/>
          </a:p>
        </p:txBody>
      </p:sp>
      <p:sp>
        <p:nvSpPr>
          <p:cNvPr id="23" name="Text 20">
            <a:extLst>
              <a:ext uri="{FF2B5EF4-FFF2-40B4-BE49-F238E27FC236}">
                <a16:creationId xmlns:a16="http://schemas.microsoft.com/office/drawing/2014/main" id="{E93A7166-7F7A-74FE-070E-F69EB532A574}"/>
              </a:ext>
            </a:extLst>
          </p:cNvPr>
          <p:cNvSpPr/>
          <p:nvPr/>
        </p:nvSpPr>
        <p:spPr>
          <a:xfrm>
            <a:off x="6715409" y="4449484"/>
            <a:ext cx="1005840" cy="576072"/>
          </a:xfrm>
          <a:prstGeom prst="roundRect">
            <a:avLst>
              <a:gd name="adj" fmla="val 0"/>
            </a:avLst>
          </a:prstGeom>
          <a:solidFill>
            <a:srgbClr val="F8FAFC"/>
          </a:solidFill>
          <a:ln w="13970">
            <a:solidFill>
              <a:srgbClr val="D1D5DB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F2937"/>
                </a:solidFill>
                <a:ea typeface="Aptos" pitchFamily="34" charset="-122"/>
                <a:cs typeface="Aptos" pitchFamily="34" charset="-120"/>
              </a:rPr>
              <a:t>Marad.</a:t>
            </a:r>
            <a:endParaRPr lang="en-US" sz="1200" dirty="0"/>
          </a:p>
        </p:txBody>
      </p:sp>
      <p:sp>
        <p:nvSpPr>
          <p:cNvPr id="24" name="Text 21">
            <a:extLst>
              <a:ext uri="{FF2B5EF4-FFF2-40B4-BE49-F238E27FC236}">
                <a16:creationId xmlns:a16="http://schemas.microsoft.com/office/drawing/2014/main" id="{FE85EA66-DA6F-D547-295E-37BF9DDC662E}"/>
              </a:ext>
            </a:extLst>
          </p:cNvPr>
          <p:cNvSpPr/>
          <p:nvPr/>
        </p:nvSpPr>
        <p:spPr>
          <a:xfrm>
            <a:off x="7785257" y="4449484"/>
            <a:ext cx="2915568" cy="576072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13970">
            <a:solidFill>
              <a:srgbClr val="D1D5DB"/>
            </a:solidFill>
          </a:ln>
        </p:spPr>
        <p:txBody>
          <a:bodyPr wrap="square" lIns="36000" tIns="1016" rIns="36000" bIns="1016" rtlCol="0" anchor="ctr">
            <a:norm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1F2937"/>
                </a:solidFill>
                <a:ea typeface="Aptos" pitchFamily="34" charset="-122"/>
                <a:cs typeface="Aptos" pitchFamily="34" charset="-120"/>
              </a:rPr>
              <a:t>Szállító által fedezendő reziduum: 4 kWh</a:t>
            </a:r>
            <a:endParaRPr lang="en-US" sz="1200" dirty="0"/>
          </a:p>
        </p:txBody>
      </p:sp>
      <p:sp>
        <p:nvSpPr>
          <p:cNvPr id="25" name="Text 22">
            <a:extLst>
              <a:ext uri="{FF2B5EF4-FFF2-40B4-BE49-F238E27FC236}">
                <a16:creationId xmlns:a16="http://schemas.microsoft.com/office/drawing/2014/main" id="{E3C7FCF1-85CE-253C-A8B9-0499593BC4FC}"/>
              </a:ext>
            </a:extLst>
          </p:cNvPr>
          <p:cNvSpPr/>
          <p:nvPr/>
        </p:nvSpPr>
        <p:spPr>
          <a:xfrm>
            <a:off x="6715409" y="5052988"/>
            <a:ext cx="1005840" cy="576072"/>
          </a:xfrm>
          <a:prstGeom prst="roundRect">
            <a:avLst>
              <a:gd name="adj" fmla="val 0"/>
            </a:avLst>
          </a:prstGeom>
          <a:solidFill>
            <a:srgbClr val="F8FAFC"/>
          </a:solidFill>
          <a:ln w="13970">
            <a:solidFill>
              <a:srgbClr val="D1D5DB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F2937"/>
                </a:solidFill>
                <a:ea typeface="Aptos" pitchFamily="34" charset="-122"/>
                <a:cs typeface="Aptos" pitchFamily="34" charset="-120"/>
              </a:rPr>
              <a:t>Eltérés</a:t>
            </a:r>
            <a:endParaRPr lang="en-US" sz="1200" dirty="0"/>
          </a:p>
        </p:txBody>
      </p:sp>
      <p:sp>
        <p:nvSpPr>
          <p:cNvPr id="26" name="Text 23">
            <a:extLst>
              <a:ext uri="{FF2B5EF4-FFF2-40B4-BE49-F238E27FC236}">
                <a16:creationId xmlns:a16="http://schemas.microsoft.com/office/drawing/2014/main" id="{15ACCD26-C8BF-4677-416C-0D85E3EBF39C}"/>
              </a:ext>
            </a:extLst>
          </p:cNvPr>
          <p:cNvSpPr/>
          <p:nvPr/>
        </p:nvSpPr>
        <p:spPr>
          <a:xfrm>
            <a:off x="7785257" y="5052988"/>
            <a:ext cx="2915568" cy="576072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13970">
            <a:solidFill>
              <a:srgbClr val="D1D5DB"/>
            </a:solidFill>
          </a:ln>
        </p:spPr>
        <p:txBody>
          <a:bodyPr wrap="square" lIns="36000" tIns="1016" rIns="36000" bIns="1016" rtlCol="0" anchor="ctr">
            <a:norm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1F2937"/>
                </a:solidFill>
                <a:ea typeface="Aptos" pitchFamily="34" charset="-122"/>
                <a:cs typeface="Aptos" pitchFamily="34" charset="-120"/>
              </a:rPr>
              <a:t>Ha a szállító 5 kWh-t várt: −1 kWh pozícióeltérés</a:t>
            </a:r>
            <a:endParaRPr lang="en-US" sz="1200" dirty="0"/>
          </a:p>
        </p:txBody>
      </p:sp>
      <p:sp>
        <p:nvSpPr>
          <p:cNvPr id="27" name="Text 24">
            <a:extLst>
              <a:ext uri="{FF2B5EF4-FFF2-40B4-BE49-F238E27FC236}">
                <a16:creationId xmlns:a16="http://schemas.microsoft.com/office/drawing/2014/main" id="{E60E35B5-9527-15DD-4E38-07AE070095CD}"/>
              </a:ext>
            </a:extLst>
          </p:cNvPr>
          <p:cNvSpPr/>
          <p:nvPr/>
        </p:nvSpPr>
        <p:spPr>
          <a:xfrm>
            <a:off x="1039836" y="5796497"/>
            <a:ext cx="9660989" cy="523201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13970">
            <a:solidFill>
              <a:srgbClr val="DC2626"/>
            </a:solidFill>
          </a:ln>
        </p:spPr>
        <p:txBody>
          <a:bodyPr wrap="square" lIns="36000" tIns="1016" rIns="36000" bIns="1016" rtlCol="0" anchor="ctr">
            <a:normAutofit/>
          </a:bodyPr>
          <a:lstStyle/>
          <a:p>
            <a:pPr marL="0" indent="0" algn="ctr">
              <a:buNone/>
            </a:pPr>
            <a:r>
              <a:rPr lang="hu-HU" sz="1170" b="1" dirty="0">
                <a:solidFill>
                  <a:srgbClr val="DC26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Az </a:t>
            </a:r>
            <a:r>
              <a:rPr lang="en-US" sz="1170" b="1" dirty="0" err="1">
                <a:solidFill>
                  <a:srgbClr val="DC26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energiaközösség</a:t>
            </a:r>
            <a:r>
              <a:rPr lang="en-US" sz="1170" b="1" dirty="0">
                <a:solidFill>
                  <a:srgbClr val="DC26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gazdasági előnye a tagoknál jelenik meg, de a reziduális fogyasztás előrejelzési kockázata a meglévő szállítói/mérlegköri rendszerben marad.</a:t>
            </a:r>
            <a:endParaRPr lang="en-US" sz="1170" dirty="0"/>
          </a:p>
        </p:txBody>
      </p:sp>
      <p:grpSp>
        <p:nvGrpSpPr>
          <p:cNvPr id="31" name="Csoportba foglalás 30">
            <a:extLst>
              <a:ext uri="{FF2B5EF4-FFF2-40B4-BE49-F238E27FC236}">
                <a16:creationId xmlns:a16="http://schemas.microsoft.com/office/drawing/2014/main" id="{C388C98E-667B-470F-1783-3EDB03FB08CA}"/>
              </a:ext>
            </a:extLst>
          </p:cNvPr>
          <p:cNvGrpSpPr/>
          <p:nvPr/>
        </p:nvGrpSpPr>
        <p:grpSpPr>
          <a:xfrm>
            <a:off x="1180142" y="2129276"/>
            <a:ext cx="9380376" cy="523202"/>
            <a:chOff x="1039837" y="2202765"/>
            <a:chExt cx="9380376" cy="523202"/>
          </a:xfrm>
        </p:grpSpPr>
        <p:sp>
          <p:nvSpPr>
            <p:cNvPr id="7" name="Text 4">
              <a:extLst>
                <a:ext uri="{FF2B5EF4-FFF2-40B4-BE49-F238E27FC236}">
                  <a16:creationId xmlns:a16="http://schemas.microsoft.com/office/drawing/2014/main" id="{7C89AEF6-B93B-CF67-F39C-D22F0256A7F5}"/>
                </a:ext>
              </a:extLst>
            </p:cNvPr>
            <p:cNvSpPr/>
            <p:nvPr/>
          </p:nvSpPr>
          <p:spPr>
            <a:xfrm>
              <a:off x="1039837" y="2202766"/>
              <a:ext cx="1800000" cy="505125"/>
            </a:xfrm>
            <a:prstGeom prst="roundRect">
              <a:avLst>
                <a:gd name="adj" fmla="val 0"/>
              </a:avLst>
            </a:prstGeom>
            <a:solidFill>
              <a:srgbClr val="F3F4F6"/>
            </a:solidFill>
            <a:ln w="13970">
              <a:solidFill>
                <a:srgbClr val="D1D5DB"/>
              </a:solidFill>
            </a:ln>
          </p:spPr>
          <p:txBody>
            <a:bodyPr wrap="square" lIns="1016" tIns="1016" rIns="1016" bIns="1016" rtlCol="0" anchor="ctr">
              <a:normAutofit/>
            </a:bodyPr>
            <a:lstStyle/>
            <a:p>
              <a:pPr marL="0" indent="0" algn="ctr">
                <a:buNone/>
              </a:pPr>
              <a:r>
                <a:rPr lang="hu-HU" sz="1200" b="1" noProof="0" dirty="0">
                  <a:solidFill>
                    <a:srgbClr val="1F2937"/>
                  </a:solidFill>
                  <a:ea typeface="Aptos" pitchFamily="34" charset="-122"/>
                  <a:cs typeface="Aptos" pitchFamily="34" charset="-120"/>
                </a:rPr>
                <a:t>Mért fogyasztás</a:t>
              </a:r>
              <a:endParaRPr lang="hu-HU" sz="1200" noProof="0" dirty="0"/>
            </a:p>
            <a:p>
              <a:pPr marL="0" indent="0" algn="ctr">
                <a:buNone/>
              </a:pPr>
              <a:r>
                <a:rPr lang="hu-HU" sz="1200" b="1" noProof="0" dirty="0">
                  <a:solidFill>
                    <a:srgbClr val="1F2937"/>
                  </a:solidFill>
                  <a:ea typeface="Aptos" pitchFamily="34" charset="-122"/>
                  <a:cs typeface="Aptos" pitchFamily="34" charset="-120"/>
                </a:rPr>
                <a:t>és termelés</a:t>
              </a:r>
              <a:endParaRPr lang="hu-HU" sz="1200" noProof="0" dirty="0"/>
            </a:p>
          </p:txBody>
        </p:sp>
        <p:sp>
          <p:nvSpPr>
            <p:cNvPr id="8" name="Text 5">
              <a:extLst>
                <a:ext uri="{FF2B5EF4-FFF2-40B4-BE49-F238E27FC236}">
                  <a16:creationId xmlns:a16="http://schemas.microsoft.com/office/drawing/2014/main" id="{96E153E3-39F9-D6B1-0987-6C161A3DB4C6}"/>
                </a:ext>
              </a:extLst>
            </p:cNvPr>
            <p:cNvSpPr/>
            <p:nvPr/>
          </p:nvSpPr>
          <p:spPr>
            <a:xfrm>
              <a:off x="3548722" y="2202765"/>
              <a:ext cx="1800000" cy="523201"/>
            </a:xfrm>
            <a:prstGeom prst="roundRect">
              <a:avLst>
                <a:gd name="adj" fmla="val 0"/>
              </a:avLst>
            </a:prstGeom>
            <a:solidFill>
              <a:srgbClr val="EDE9FE"/>
            </a:solidFill>
            <a:ln w="13970">
              <a:solidFill>
                <a:srgbClr val="7C3AED"/>
              </a:solidFill>
            </a:ln>
          </p:spPr>
          <p:txBody>
            <a:bodyPr wrap="square" lIns="1016" tIns="1016" rIns="1016" bIns="1016" rtlCol="0" anchor="ctr">
              <a:normAutofit/>
            </a:bodyPr>
            <a:lstStyle/>
            <a:p>
              <a:pPr marL="0" indent="0" algn="ctr">
                <a:buNone/>
              </a:pPr>
              <a:r>
                <a:rPr lang="hu-HU" sz="1200" b="1" noProof="0" dirty="0">
                  <a:solidFill>
                    <a:srgbClr val="1F2937"/>
                  </a:solidFill>
                  <a:ea typeface="Aptos" pitchFamily="34" charset="-122"/>
                  <a:cs typeface="Aptos" pitchFamily="34" charset="-120"/>
                </a:rPr>
                <a:t>Hálózatüzemeltető</a:t>
              </a:r>
              <a:endParaRPr lang="hu-HU" sz="1200" noProof="0" dirty="0"/>
            </a:p>
            <a:p>
              <a:pPr marL="0" indent="0" algn="ctr">
                <a:buNone/>
              </a:pPr>
              <a:r>
                <a:rPr lang="hu-HU" sz="1200" b="1" noProof="0" dirty="0">
                  <a:solidFill>
                    <a:srgbClr val="1F2937"/>
                  </a:solidFill>
                  <a:ea typeface="Aptos" pitchFamily="34" charset="-122"/>
                  <a:cs typeface="Aptos" pitchFamily="34" charset="-120"/>
                </a:rPr>
                <a:t>15 perces allokáció</a:t>
              </a:r>
              <a:endParaRPr lang="hu-HU" sz="1200" noProof="0" dirty="0"/>
            </a:p>
          </p:txBody>
        </p:sp>
        <p:sp>
          <p:nvSpPr>
            <p:cNvPr id="9" name="Text 6">
              <a:extLst>
                <a:ext uri="{FF2B5EF4-FFF2-40B4-BE49-F238E27FC236}">
                  <a16:creationId xmlns:a16="http://schemas.microsoft.com/office/drawing/2014/main" id="{9C4C32C6-D7C4-00EB-7A4C-2025B821273F}"/>
                </a:ext>
              </a:extLst>
            </p:cNvPr>
            <p:cNvSpPr/>
            <p:nvPr/>
          </p:nvSpPr>
          <p:spPr>
            <a:xfrm>
              <a:off x="6111328" y="2202765"/>
              <a:ext cx="1800000" cy="523201"/>
            </a:xfrm>
            <a:prstGeom prst="roundRect">
              <a:avLst>
                <a:gd name="adj" fmla="val 0"/>
              </a:avLst>
            </a:prstGeom>
            <a:solidFill>
              <a:srgbClr val="DBEAFE"/>
            </a:solidFill>
            <a:ln w="13970">
              <a:solidFill>
                <a:srgbClr val="2563EB"/>
              </a:solidFill>
            </a:ln>
          </p:spPr>
          <p:txBody>
            <a:bodyPr wrap="square" lIns="1016" tIns="1016" rIns="1016" bIns="1016" rtlCol="0" anchor="ctr">
              <a:normAutofit/>
            </a:bodyPr>
            <a:lstStyle/>
            <a:p>
              <a:pPr marL="0" indent="0" algn="ctr">
                <a:buNone/>
              </a:pPr>
              <a:r>
                <a:rPr lang="hu-HU" sz="1200" b="1" noProof="0" dirty="0">
                  <a:solidFill>
                    <a:srgbClr val="1F2937"/>
                  </a:solidFill>
                  <a:ea typeface="Aptos" pitchFamily="34" charset="-122"/>
                  <a:cs typeface="Aptos" pitchFamily="34" charset="-120"/>
                </a:rPr>
                <a:t>Maradék vételezés</a:t>
              </a:r>
              <a:endParaRPr lang="hu-HU" sz="1200" noProof="0" dirty="0"/>
            </a:p>
            <a:p>
              <a:pPr marL="0" indent="0" algn="ctr">
                <a:buNone/>
              </a:pPr>
              <a:r>
                <a:rPr lang="hu-HU" sz="1200" b="1" noProof="0" dirty="0">
                  <a:solidFill>
                    <a:srgbClr val="1F2937"/>
                  </a:solidFill>
                  <a:ea typeface="Aptos" pitchFamily="34" charset="-122"/>
                  <a:cs typeface="Aptos" pitchFamily="34" charset="-120"/>
                </a:rPr>
                <a:t>a szállítóhoz kerül</a:t>
              </a:r>
              <a:endParaRPr lang="hu-HU" sz="1200" noProof="0" dirty="0"/>
            </a:p>
          </p:txBody>
        </p:sp>
        <p:sp>
          <p:nvSpPr>
            <p:cNvPr id="10" name="Text 7">
              <a:extLst>
                <a:ext uri="{FF2B5EF4-FFF2-40B4-BE49-F238E27FC236}">
                  <a16:creationId xmlns:a16="http://schemas.microsoft.com/office/drawing/2014/main" id="{60595D00-023A-A136-0B3C-495361FCC278}"/>
                </a:ext>
              </a:extLst>
            </p:cNvPr>
            <p:cNvSpPr/>
            <p:nvPr/>
          </p:nvSpPr>
          <p:spPr>
            <a:xfrm>
              <a:off x="8620213" y="2202766"/>
              <a:ext cx="1800000" cy="523201"/>
            </a:xfrm>
            <a:prstGeom prst="roundRect">
              <a:avLst>
                <a:gd name="adj" fmla="val 0"/>
              </a:avLst>
            </a:prstGeom>
            <a:solidFill>
              <a:srgbClr val="FEE2E2"/>
            </a:solidFill>
            <a:ln w="13970">
              <a:solidFill>
                <a:srgbClr val="DC2626"/>
              </a:solidFill>
            </a:ln>
          </p:spPr>
          <p:txBody>
            <a:bodyPr wrap="square" lIns="1016" tIns="1016" rIns="1016" bIns="1016" rtlCol="0" anchor="ctr">
              <a:normAutofit/>
            </a:bodyPr>
            <a:lstStyle/>
            <a:p>
              <a:pPr marL="0" indent="0" algn="ctr">
                <a:buNone/>
              </a:pPr>
              <a:r>
                <a:rPr lang="hu-HU" sz="1200" b="1" noProof="0" dirty="0">
                  <a:solidFill>
                    <a:srgbClr val="1F2937"/>
                  </a:solidFill>
                  <a:ea typeface="Aptos" pitchFamily="34" charset="-122"/>
                  <a:cs typeface="Aptos" pitchFamily="34" charset="-120"/>
                </a:rPr>
                <a:t>Eltérés =</a:t>
              </a:r>
              <a:endParaRPr lang="hu-HU" sz="1200" noProof="0" dirty="0"/>
            </a:p>
            <a:p>
              <a:pPr marL="0" indent="0" algn="ctr">
                <a:buNone/>
              </a:pPr>
              <a:r>
                <a:rPr lang="hu-HU" sz="1200" b="1" noProof="0" dirty="0">
                  <a:solidFill>
                    <a:srgbClr val="1F2937"/>
                  </a:solidFill>
                  <a:ea typeface="Aptos" pitchFamily="34" charset="-122"/>
                  <a:cs typeface="Aptos" pitchFamily="34" charset="-120"/>
                </a:rPr>
                <a:t>kiegyenlítő energia</a:t>
              </a:r>
              <a:endParaRPr lang="hu-HU" sz="1200" noProof="0" dirty="0"/>
            </a:p>
          </p:txBody>
        </p:sp>
        <p:sp>
          <p:nvSpPr>
            <p:cNvPr id="28" name="Text 5">
              <a:extLst>
                <a:ext uri="{FF2B5EF4-FFF2-40B4-BE49-F238E27FC236}">
                  <a16:creationId xmlns:a16="http://schemas.microsoft.com/office/drawing/2014/main" id="{B245F733-280B-9513-C8DC-C406F1EB6B75}"/>
                </a:ext>
              </a:extLst>
            </p:cNvPr>
            <p:cNvSpPr/>
            <p:nvPr/>
          </p:nvSpPr>
          <p:spPr>
            <a:xfrm>
              <a:off x="3030259" y="2314489"/>
              <a:ext cx="274320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2400" b="1" dirty="0">
                  <a:solidFill>
                    <a:srgbClr val="374151"/>
                  </a:solidFill>
                </a:rPr>
                <a:t>→</a:t>
              </a:r>
              <a:endParaRPr lang="en-US" sz="2400" dirty="0"/>
            </a:p>
          </p:txBody>
        </p:sp>
        <p:sp>
          <p:nvSpPr>
            <p:cNvPr id="29" name="Text 5">
              <a:extLst>
                <a:ext uri="{FF2B5EF4-FFF2-40B4-BE49-F238E27FC236}">
                  <a16:creationId xmlns:a16="http://schemas.microsoft.com/office/drawing/2014/main" id="{2D5E759B-92A3-EB2C-0F8F-540B09572A94}"/>
                </a:ext>
              </a:extLst>
            </p:cNvPr>
            <p:cNvSpPr/>
            <p:nvPr/>
          </p:nvSpPr>
          <p:spPr>
            <a:xfrm>
              <a:off x="5592865" y="2314489"/>
              <a:ext cx="274320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2400" b="1" dirty="0">
                  <a:solidFill>
                    <a:srgbClr val="374151"/>
                  </a:solidFill>
                </a:rPr>
                <a:t>→</a:t>
              </a:r>
              <a:endParaRPr lang="en-US" sz="2400" dirty="0"/>
            </a:p>
          </p:txBody>
        </p:sp>
        <p:sp>
          <p:nvSpPr>
            <p:cNvPr id="30" name="Text 5">
              <a:extLst>
                <a:ext uri="{FF2B5EF4-FFF2-40B4-BE49-F238E27FC236}">
                  <a16:creationId xmlns:a16="http://schemas.microsoft.com/office/drawing/2014/main" id="{6A7B7F77-46CE-65F6-B72D-525816D5C95E}"/>
                </a:ext>
              </a:extLst>
            </p:cNvPr>
            <p:cNvSpPr/>
            <p:nvPr/>
          </p:nvSpPr>
          <p:spPr>
            <a:xfrm>
              <a:off x="8128610" y="2319061"/>
              <a:ext cx="274320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2400" b="1" dirty="0">
                  <a:solidFill>
                    <a:srgbClr val="374151"/>
                  </a:solidFill>
                </a:rPr>
                <a:t>→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8369353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EF1420B-364E-F4B9-CE40-246794351B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noProof="0" dirty="0"/>
              <a:t>Alacsony </a:t>
            </a:r>
            <a:r>
              <a:rPr lang="hu-HU" noProof="0" dirty="0" err="1"/>
              <a:t>inkumbens</a:t>
            </a:r>
            <a:r>
              <a:rPr lang="hu-HU" noProof="0" dirty="0"/>
              <a:t> kereskedő energiaár – miért probléma az energiaközösségnek?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EDC1820-9806-A50E-2442-AD1E354C55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8083"/>
            <a:ext cx="10515600" cy="365125"/>
          </a:xfrm>
        </p:spPr>
        <p:txBody>
          <a:bodyPr/>
          <a:lstStyle/>
          <a:p>
            <a:pPr marL="0" indent="0">
              <a:buNone/>
            </a:pPr>
            <a:r>
              <a:rPr lang="hu-HU" sz="1700" dirty="0"/>
              <a:t>Az osztrák típusú modell csak akkor működik jól, ha a közösségi energia teljes ára alacsonyabb a normál ellátói árnál.</a:t>
            </a:r>
          </a:p>
          <a:p>
            <a:endParaRPr lang="hu-HU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30874839-F5FA-5AF3-45FC-7B704F213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RRF-3.4.1-22-2022-00001 - Közösségi megújuló energiatermelés és felhasználás </a:t>
            </a:r>
          </a:p>
          <a:p>
            <a:r>
              <a:rPr lang="hu-HU"/>
              <a:t>Magyar Máltai Szeretetszolgálat Alapítvány </a:t>
            </a:r>
            <a:endParaRPr lang="hu-HU" dirty="0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E32CB971-DA52-11EB-8AD6-F30F1DB08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B8639-BD04-4D72-A3C7-170AE0D53CD6}" type="slidenum">
              <a:rPr lang="hu-HU" smtClean="0"/>
              <a:t>9</a:t>
            </a:fld>
            <a:endParaRPr lang="hu-HU"/>
          </a:p>
        </p:txBody>
      </p:sp>
      <p:sp>
        <p:nvSpPr>
          <p:cNvPr id="6" name="Rounded Rectangle 3">
            <a:extLst>
              <a:ext uri="{FF2B5EF4-FFF2-40B4-BE49-F238E27FC236}">
                <a16:creationId xmlns:a16="http://schemas.microsoft.com/office/drawing/2014/main" id="{865C1FA5-9DE3-2BD3-CBDB-AB6E97E16CE3}"/>
              </a:ext>
            </a:extLst>
          </p:cNvPr>
          <p:cNvSpPr/>
          <p:nvPr/>
        </p:nvSpPr>
        <p:spPr>
          <a:xfrm>
            <a:off x="876887" y="1767804"/>
            <a:ext cx="4680000" cy="3420000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solidFill>
              <a:srgbClr val="4F81B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hu-HU" sz="1800" b="1" noProof="0" dirty="0">
                <a:solidFill>
                  <a:srgbClr val="1F3756"/>
                </a:solidFill>
              </a:rPr>
              <a:t>Fogyasztó szempontja</a:t>
            </a:r>
          </a:p>
          <a:p>
            <a:pPr algn="ctr"/>
            <a:endParaRPr lang="hu-HU" sz="1800" b="1" noProof="0" dirty="0">
              <a:solidFill>
                <a:srgbClr val="1F3756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 sz="1300"/>
            </a:pPr>
            <a:r>
              <a:rPr lang="hu-HU" sz="1400" noProof="0" dirty="0">
                <a:solidFill>
                  <a:schemeClr val="tx1"/>
                </a:solidFill>
              </a:rPr>
              <a:t>A fogyasztó a közösségi energiát csak akkor választja, ha annak teljes költsége kisebb, mint a normál ellátói ár.</a:t>
            </a:r>
          </a:p>
          <a:p>
            <a:pPr marL="285750" indent="-285750">
              <a:buFont typeface="Arial" panose="020B0604020202020204" pitchFamily="34" charset="0"/>
              <a:buChar char="•"/>
              <a:defRPr sz="1300"/>
            </a:pPr>
            <a:r>
              <a:rPr lang="hu-HU" sz="1400" noProof="0" dirty="0">
                <a:solidFill>
                  <a:schemeClr val="tx1"/>
                </a:solidFill>
              </a:rPr>
              <a:t>Ha az </a:t>
            </a:r>
            <a:r>
              <a:rPr lang="hu-HU" sz="1400" noProof="0" dirty="0" err="1">
                <a:solidFill>
                  <a:schemeClr val="tx1"/>
                </a:solidFill>
              </a:rPr>
              <a:t>inkumbens</a:t>
            </a:r>
            <a:r>
              <a:rPr lang="hu-HU" sz="1400" noProof="0" dirty="0">
                <a:solidFill>
                  <a:schemeClr val="tx1"/>
                </a:solidFill>
              </a:rPr>
              <a:t> / Local </a:t>
            </a:r>
            <a:r>
              <a:rPr lang="hu-HU" sz="1400" noProof="0" dirty="0" err="1">
                <a:solidFill>
                  <a:schemeClr val="tx1"/>
                </a:solidFill>
              </a:rPr>
              <a:t>Player</a:t>
            </a:r>
            <a:r>
              <a:rPr lang="hu-HU" sz="1400" noProof="0" dirty="0">
                <a:solidFill>
                  <a:schemeClr val="tx1"/>
                </a:solidFill>
              </a:rPr>
              <a:t> energiaára nagyon alacsony, a fogyasztó fizetési hajlandósága is alacsony lesz.</a:t>
            </a:r>
          </a:p>
          <a:p>
            <a:pPr marL="285750" indent="-285750">
              <a:buFont typeface="Arial" panose="020B0604020202020204" pitchFamily="34" charset="0"/>
              <a:buChar char="•"/>
              <a:defRPr sz="1300"/>
            </a:pPr>
            <a:r>
              <a:rPr lang="hu-HU" sz="1400" noProof="0" dirty="0">
                <a:solidFill>
                  <a:schemeClr val="tx1"/>
                </a:solidFill>
              </a:rPr>
              <a:t>A hálózati díjkedvezmény önmagában nem biztos, hogy elég a közösségi energia magasabb belső árának kompenzálására.</a:t>
            </a:r>
          </a:p>
          <a:p>
            <a:pPr marL="285750" indent="-285750">
              <a:buFont typeface="Arial" panose="020B0604020202020204" pitchFamily="34" charset="0"/>
              <a:buChar char="•"/>
              <a:defRPr sz="1300"/>
            </a:pPr>
            <a:r>
              <a:rPr lang="hu-HU" sz="1400" noProof="0" dirty="0">
                <a:solidFill>
                  <a:schemeClr val="tx1"/>
                </a:solidFill>
              </a:rPr>
              <a:t>Következmény: a fogyasztó számára kicsi vagy nulla lesz a megtakarítási potenciál.</a:t>
            </a:r>
          </a:p>
        </p:txBody>
      </p:sp>
      <p:sp>
        <p:nvSpPr>
          <p:cNvPr id="7" name="Rounded Rectangle 4">
            <a:extLst>
              <a:ext uri="{FF2B5EF4-FFF2-40B4-BE49-F238E27FC236}">
                <a16:creationId xmlns:a16="http://schemas.microsoft.com/office/drawing/2014/main" id="{5C0193ED-394A-B921-630B-4E2CAB6948F3}"/>
              </a:ext>
            </a:extLst>
          </p:cNvPr>
          <p:cNvSpPr/>
          <p:nvPr/>
        </p:nvSpPr>
        <p:spPr>
          <a:xfrm>
            <a:off x="6495350" y="1763090"/>
            <a:ext cx="4680000" cy="3420000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solidFill>
              <a:srgbClr val="4F81B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hu-HU" sz="1800" b="1" noProof="0" dirty="0">
                <a:solidFill>
                  <a:srgbClr val="1F3756"/>
                </a:solidFill>
              </a:rPr>
              <a:t>Termelő szempontja</a:t>
            </a:r>
          </a:p>
          <a:p>
            <a:pPr algn="ctr"/>
            <a:endParaRPr lang="hu-HU" sz="1800" b="1" noProof="0" dirty="0">
              <a:solidFill>
                <a:srgbClr val="1F3756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 sz="1300"/>
            </a:pPr>
            <a:r>
              <a:rPr lang="hu-HU" sz="1400" dirty="0">
                <a:solidFill>
                  <a:schemeClr val="tx1"/>
                </a:solidFill>
              </a:rPr>
              <a:t>A termelő nem fog tetszőlegesen alacsony áron szállítani a közösségbe.</a:t>
            </a:r>
          </a:p>
          <a:p>
            <a:pPr marL="285750" indent="-285750">
              <a:buFont typeface="Arial" panose="020B0604020202020204" pitchFamily="34" charset="0"/>
              <a:buChar char="•"/>
              <a:defRPr sz="1300"/>
            </a:pPr>
            <a:r>
              <a:rPr lang="hu-HU" sz="1400" dirty="0">
                <a:solidFill>
                  <a:schemeClr val="tx1"/>
                </a:solidFill>
              </a:rPr>
              <a:t>Minimum elvárása, hogy legalább az alternatív betáplálási / piaci értékesítési bevételét elérje.</a:t>
            </a:r>
          </a:p>
          <a:p>
            <a:pPr marL="285750" indent="-285750">
              <a:buFont typeface="Arial" panose="020B0604020202020204" pitchFamily="34" charset="0"/>
              <a:buChar char="•"/>
              <a:defRPr sz="1300"/>
            </a:pPr>
            <a:r>
              <a:rPr lang="hu-HU" sz="1400" dirty="0">
                <a:solidFill>
                  <a:schemeClr val="tx1"/>
                </a:solidFill>
              </a:rPr>
              <a:t>Ha a fogyasztó csak nagyon alacsony árat fogad el, mert az </a:t>
            </a:r>
            <a:r>
              <a:rPr lang="hu-HU" sz="1400" dirty="0" err="1">
                <a:solidFill>
                  <a:schemeClr val="tx1"/>
                </a:solidFill>
              </a:rPr>
              <a:t>inkumbens</a:t>
            </a:r>
            <a:r>
              <a:rPr lang="hu-HU" sz="1400" dirty="0">
                <a:solidFill>
                  <a:schemeClr val="tx1"/>
                </a:solidFill>
              </a:rPr>
              <a:t> ára alacsony, megszűnik a közös alku-tartomány.</a:t>
            </a:r>
          </a:p>
          <a:p>
            <a:pPr marL="285750" indent="-285750">
              <a:buFont typeface="Arial" panose="020B0604020202020204" pitchFamily="34" charset="0"/>
              <a:buChar char="•"/>
              <a:defRPr sz="1300"/>
            </a:pPr>
            <a:r>
              <a:rPr lang="hu-HU" sz="1400" dirty="0">
                <a:solidFill>
                  <a:schemeClr val="tx1"/>
                </a:solidFill>
              </a:rPr>
              <a:t>Következmény: a közösségi ár nem lesz egyszerre vonzó a fogyasztónak és elfogadható a termelőnek.</a:t>
            </a:r>
          </a:p>
        </p:txBody>
      </p:sp>
      <p:sp>
        <p:nvSpPr>
          <p:cNvPr id="8" name="Rounded Rectangle 5">
            <a:extLst>
              <a:ext uri="{FF2B5EF4-FFF2-40B4-BE49-F238E27FC236}">
                <a16:creationId xmlns:a16="http://schemas.microsoft.com/office/drawing/2014/main" id="{EE213774-70B6-C9A0-F064-539A3470520B}"/>
              </a:ext>
            </a:extLst>
          </p:cNvPr>
          <p:cNvSpPr/>
          <p:nvPr/>
        </p:nvSpPr>
        <p:spPr>
          <a:xfrm>
            <a:off x="838200" y="5793728"/>
            <a:ext cx="10337149" cy="45701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13970">
            <a:solidFill>
              <a:srgbClr val="DC2626"/>
            </a:solidFill>
          </a:ln>
        </p:spPr>
        <p:txBody>
          <a:bodyPr wrap="square" lIns="36000" tIns="1016" rIns="36000" bIns="1016" rtlCol="0" anchor="ctr">
            <a:normAutofit/>
          </a:bodyPr>
          <a:lstStyle/>
          <a:p>
            <a:pPr algn="ctr"/>
            <a:r>
              <a:rPr lang="hu-HU" sz="1400" b="1" noProof="0" dirty="0">
                <a:solidFill>
                  <a:srgbClr val="DC2626"/>
                </a:solidFill>
              </a:rPr>
              <a:t>Amennyiben az </a:t>
            </a:r>
            <a:r>
              <a:rPr lang="hu-HU" sz="1400" b="1" noProof="0" dirty="0" err="1">
                <a:solidFill>
                  <a:srgbClr val="DC2626"/>
                </a:solidFill>
              </a:rPr>
              <a:t>inkumbens</a:t>
            </a:r>
            <a:r>
              <a:rPr lang="hu-HU" sz="1400" b="1" noProof="0" dirty="0">
                <a:solidFill>
                  <a:srgbClr val="DC2626"/>
                </a:solidFill>
              </a:rPr>
              <a:t> energiaára túl alacsony, az energiaközösség pénzügyi előnye eltűnik; a fogyasztó nem takarít meg érdemben, a termelő pedig nem kap elfogadható árat.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BAEFF57B-3BC0-74D5-373C-C6CB918BA930}"/>
              </a:ext>
            </a:extLst>
          </p:cNvPr>
          <p:cNvSpPr txBox="1"/>
          <p:nvPr/>
        </p:nvSpPr>
        <p:spPr>
          <a:xfrm>
            <a:off x="2225765" y="5312972"/>
            <a:ext cx="7147085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hu-HU" sz="2000" i="1" noProof="0" dirty="0">
                <a:solidFill>
                  <a:srgbClr val="1F3756"/>
                </a:solidFill>
              </a:rPr>
              <a:t>Megtakarítás ≈ Normál ellátói teljes ár − Közösségi energia teljes ár</a:t>
            </a:r>
          </a:p>
        </p:txBody>
      </p:sp>
    </p:spTree>
    <p:extLst>
      <p:ext uri="{BB962C8B-B14F-4D97-AF65-F5344CB8AC3E}">
        <p14:creationId xmlns:p14="http://schemas.microsoft.com/office/powerpoint/2010/main" val="37724155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723</TotalTime>
  <Words>3513</Words>
  <Application>Microsoft Office PowerPoint</Application>
  <PresentationFormat>Szélesvásznú</PresentationFormat>
  <Paragraphs>314</Paragraphs>
  <Slides>16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16</vt:i4>
      </vt:variant>
    </vt:vector>
  </HeadingPairs>
  <TitlesOfParts>
    <vt:vector size="23" baseType="lpstr">
      <vt:lpstr>Aptos</vt:lpstr>
      <vt:lpstr>Arial</vt:lpstr>
      <vt:lpstr>Calibri</vt:lpstr>
      <vt:lpstr>Calibri Light</vt:lpstr>
      <vt:lpstr>Courier New</vt:lpstr>
      <vt:lpstr>Wingdings</vt:lpstr>
      <vt:lpstr>Office-téma</vt:lpstr>
      <vt:lpstr>Közösségi villamosenergia-termelés, energiaközösségek </vt:lpstr>
      <vt:lpstr>Mit jelent az energiaközösség?</vt:lpstr>
      <vt:lpstr>Mire lehet jó az energiaközösség?</vt:lpstr>
      <vt:lpstr>Mit vár az EU az energiaközösségektől?</vt:lpstr>
      <vt:lpstr>Olasz energiaközösségi modell: virtuális megosztás és GSE-prémium</vt:lpstr>
      <vt:lpstr>Illeszkedés a kiegyenlítő energia elszámoláshoz: nincs külön CER-mérlegkör</vt:lpstr>
      <vt:lpstr>Osztrák energiaközösségi modell: energiaallokáció, nincs központi prémium</vt:lpstr>
      <vt:lpstr>Illeszkedés a kiegyenlítő elszámoláshoz: reziduális mennyiség az ellátó kereskedőnél</vt:lpstr>
      <vt:lpstr>Alacsony inkumbens kereskedő energiaár – miért probléma az energiaközösségnek?</vt:lpstr>
      <vt:lpstr>Magyar almérlegkör – fogalmi keret és elszámolási architektúra</vt:lpstr>
      <vt:lpstr>Magyar almérlegkör – Az almérlegkör helye az elszámolásban</vt:lpstr>
      <vt:lpstr>Az egyetemes szolgáltatás érintettsége</vt:lpstr>
      <vt:lpstr>Lesz adat az elszámoláshoz?</vt:lpstr>
      <vt:lpstr>Rendszerhasználati dilemmák – költség allokáció</vt:lpstr>
      <vt:lpstr>Milyen az energiadíj és a valóság viszonya?</vt:lpstr>
      <vt:lpstr>Mit kellene tenni?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Péter Dr. Grabner</dc:creator>
  <cp:lastModifiedBy>Füvesi Ágnes Erzsébet</cp:lastModifiedBy>
  <cp:revision>29</cp:revision>
  <dcterms:created xsi:type="dcterms:W3CDTF">2023-05-17T15:37:20Z</dcterms:created>
  <dcterms:modified xsi:type="dcterms:W3CDTF">2026-06-17T07:32:17Z</dcterms:modified>
</cp:coreProperties>
</file>