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7" r:id="rId2"/>
    <p:sldId id="258" r:id="rId3"/>
    <p:sldId id="259" r:id="rId4"/>
    <p:sldId id="260" r:id="rId5"/>
    <p:sldId id="261" r:id="rId6"/>
    <p:sldId id="264" r:id="rId7"/>
    <p:sldId id="262" r:id="rId8"/>
    <p:sldId id="263" r:id="rId9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70" d="100"/>
          <a:sy n="70" d="100"/>
        </p:scale>
        <p:origin x="536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1BFAB5-5EE1-4DC0-83C0-E59EE01E95A1}" type="datetimeFigureOut">
              <a:rPr lang="hu-HU" smtClean="0"/>
              <a:t>2026. 06. 16.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4F00D6-0F5A-4893-B801-E4CC747B5FC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997424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1EA637-4890-4675-A2F7-C478B443C712}" type="slidenum">
              <a:rPr lang="hu-HU" smtClean="0"/>
              <a:t>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946610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Kattintson ide az alcím mintájának szerkesztéséhez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B7E45-4E2D-45FE-8967-DEAC3FDDE7F4}" type="datetimeFigureOut">
              <a:rPr lang="hu-HU" smtClean="0"/>
              <a:t>2026. 06. 16.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8D120-0961-4494-8E8C-FA2A7FD1991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286060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B7E45-4E2D-45FE-8967-DEAC3FDDE7F4}" type="datetimeFigureOut">
              <a:rPr lang="hu-HU" smtClean="0"/>
              <a:t>2026. 06. 16.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8D120-0961-4494-8E8C-FA2A7FD1991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816793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B7E45-4E2D-45FE-8967-DEAC3FDDE7F4}" type="datetimeFigureOut">
              <a:rPr lang="hu-HU" smtClean="0"/>
              <a:t>2026. 06. 16.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8D120-0961-4494-8E8C-FA2A7FD1991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143716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B7E45-4E2D-45FE-8967-DEAC3FDDE7F4}" type="datetimeFigureOut">
              <a:rPr lang="hu-HU" smtClean="0"/>
              <a:t>2026. 06. 16.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8D120-0961-4494-8E8C-FA2A7FD1991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2020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B7E45-4E2D-45FE-8967-DEAC3FDDE7F4}" type="datetimeFigureOut">
              <a:rPr lang="hu-HU" smtClean="0"/>
              <a:t>2026. 06. 16.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8D120-0961-4494-8E8C-FA2A7FD1991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55606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B7E45-4E2D-45FE-8967-DEAC3FDDE7F4}" type="datetimeFigureOut">
              <a:rPr lang="hu-HU" smtClean="0"/>
              <a:t>2026. 06. 16.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8D120-0961-4494-8E8C-FA2A7FD1991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49808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B7E45-4E2D-45FE-8967-DEAC3FDDE7F4}" type="datetimeFigureOut">
              <a:rPr lang="hu-HU" smtClean="0"/>
              <a:t>2026. 06. 16.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8D120-0961-4494-8E8C-FA2A7FD1991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65858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B7E45-4E2D-45FE-8967-DEAC3FDDE7F4}" type="datetimeFigureOut">
              <a:rPr lang="hu-HU" smtClean="0"/>
              <a:t>2026. 06. 16.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8D120-0961-4494-8E8C-FA2A7FD1991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44602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B7E45-4E2D-45FE-8967-DEAC3FDDE7F4}" type="datetimeFigureOut">
              <a:rPr lang="hu-HU" smtClean="0"/>
              <a:t>2026. 06. 16.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8D120-0961-4494-8E8C-FA2A7FD1991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50917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B7E45-4E2D-45FE-8967-DEAC3FDDE7F4}" type="datetimeFigureOut">
              <a:rPr lang="hu-HU" smtClean="0"/>
              <a:t>2026. 06. 16.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8D120-0961-4494-8E8C-FA2A7FD1991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119806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B7E45-4E2D-45FE-8967-DEAC3FDDE7F4}" type="datetimeFigureOut">
              <a:rPr lang="hu-HU" smtClean="0"/>
              <a:t>2026. 06. 16.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8D120-0961-4494-8E8C-FA2A7FD1991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79676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FB7E45-4E2D-45FE-8967-DEAC3FDDE7F4}" type="datetimeFigureOut">
              <a:rPr lang="hu-HU" smtClean="0"/>
              <a:t>2026. 06. 16.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E8D120-0961-4494-8E8C-FA2A7FD1991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68651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lap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" y="-409598"/>
            <a:ext cx="12190010" cy="726759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86525" y="2196732"/>
            <a:ext cx="7283009" cy="728775"/>
          </a:xfrm>
          <a:prstGeom prst="rect">
            <a:avLst/>
          </a:prstGeom>
          <a:noFill/>
        </p:spPr>
        <p:txBody>
          <a:bodyPr wrap="square" lIns="121907" tIns="60953" rIns="121907" bIns="60953" rtlCol="0">
            <a:spAutoFit/>
          </a:bodyPr>
          <a:lstStyle/>
          <a:p>
            <a:r>
              <a:rPr lang="hu-HU" sz="3936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Zöld Fűtés – Balajt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78073" y="4810610"/>
            <a:ext cx="4350871" cy="389644"/>
          </a:xfrm>
          <a:prstGeom prst="rect">
            <a:avLst/>
          </a:prstGeom>
          <a:noFill/>
        </p:spPr>
        <p:txBody>
          <a:bodyPr wrap="square" lIns="121907" tIns="60953" rIns="121907" bIns="60953" rtlCol="0">
            <a:spAutoFit/>
          </a:bodyPr>
          <a:lstStyle/>
          <a:p>
            <a:r>
              <a:rPr lang="hu-HU" sz="1732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Don Bosco </a:t>
            </a:r>
            <a:r>
              <a:rPr lang="hu-HU" sz="1732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Szalézi</a:t>
            </a:r>
            <a:r>
              <a:rPr lang="hu-HU" sz="1732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Társasága </a:t>
            </a:r>
            <a:endParaRPr lang="en-US" sz="1732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78073" y="3850774"/>
            <a:ext cx="6143377" cy="195745"/>
          </a:xfrm>
          <a:prstGeom prst="rect">
            <a:avLst/>
          </a:prstGeom>
          <a:noFill/>
        </p:spPr>
        <p:txBody>
          <a:bodyPr wrap="square" lIns="121907" tIns="60953" rIns="121907" bIns="60953" rtlCol="0">
            <a:spAutoFit/>
          </a:bodyPr>
          <a:lstStyle/>
          <a:p>
            <a:r>
              <a:rPr lang="hu-HU" sz="472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Jó gyakorlat bemutatása a zöld fűtés támogatásban  </a:t>
            </a:r>
            <a:endParaRPr lang="en-US" sz="472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95" y="0"/>
            <a:ext cx="12190010" cy="1401639"/>
          </a:xfrm>
          <a:prstGeom prst="rect">
            <a:avLst/>
          </a:prstGeom>
        </p:spPr>
      </p:pic>
      <p:pic>
        <p:nvPicPr>
          <p:cNvPr id="3" name="Kép 2" descr="A képen Grafika, szív látható&#10;&#10;Automatikusan generált leírás">
            <a:extLst>
              <a:ext uri="{FF2B5EF4-FFF2-40B4-BE49-F238E27FC236}">
                <a16:creationId xmlns:a16="http://schemas.microsoft.com/office/drawing/2014/main" id="{9E5EBFAC-5090-1B78-5CC4-12FD9C7CD8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19709" y="5873168"/>
            <a:ext cx="1529551" cy="532385"/>
          </a:xfrm>
          <a:prstGeom prst="rect">
            <a:avLst/>
          </a:prstGeom>
        </p:spPr>
      </p:pic>
      <p:pic>
        <p:nvPicPr>
          <p:cNvPr id="4" name="Kép 3" descr="A képen Betűtípus, szimbólum, embléma, szöveg látható&#10;&#10;Automatikusan generált leírás">
            <a:extLst>
              <a:ext uri="{FF2B5EF4-FFF2-40B4-BE49-F238E27FC236}">
                <a16:creationId xmlns:a16="http://schemas.microsoft.com/office/drawing/2014/main" id="{D506F3D3-2566-7D17-FB34-21F5185C3A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50306" y="5955791"/>
            <a:ext cx="2039653" cy="367138"/>
          </a:xfrm>
          <a:prstGeom prst="rect">
            <a:avLst/>
          </a:prstGeom>
        </p:spPr>
      </p:pic>
      <p:sp>
        <p:nvSpPr>
          <p:cNvPr id="5" name="Élőláb helye 4">
            <a:extLst>
              <a:ext uri="{FF2B5EF4-FFF2-40B4-BE49-F238E27FC236}">
                <a16:creationId xmlns:a16="http://schemas.microsoft.com/office/drawing/2014/main" id="{FE67FDEC-D046-A311-6875-012C6F460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78073" y="5803643"/>
            <a:ext cx="5061861" cy="858081"/>
          </a:xfrm>
        </p:spPr>
        <p:txBody>
          <a:bodyPr/>
          <a:lstStyle/>
          <a:p>
            <a:pPr algn="l"/>
            <a:endParaRPr lang="hu-HU" sz="1417" dirty="0"/>
          </a:p>
          <a:p>
            <a:pPr algn="l"/>
            <a:r>
              <a:rPr lang="hu-HU" sz="115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RRF-3.4.1-22-2022-00001 Közösségi megújuló energiatermelés és felhasználás</a:t>
            </a:r>
          </a:p>
          <a:p>
            <a:pPr algn="l"/>
            <a:endParaRPr lang="hu-HU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Kép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19920" y="5459072"/>
            <a:ext cx="1329774" cy="1202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525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églalap 15"/>
          <p:cNvSpPr/>
          <p:nvPr/>
        </p:nvSpPr>
        <p:spPr>
          <a:xfrm>
            <a:off x="7575359" y="1713223"/>
            <a:ext cx="2556087" cy="52987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472"/>
          </a:p>
        </p:txBody>
      </p:sp>
      <p:sp>
        <p:nvSpPr>
          <p:cNvPr id="15" name="Téglalap 14"/>
          <p:cNvSpPr/>
          <p:nvPr/>
        </p:nvSpPr>
        <p:spPr>
          <a:xfrm>
            <a:off x="6098291" y="2477590"/>
            <a:ext cx="6094797" cy="427286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472"/>
          </a:p>
        </p:txBody>
      </p:sp>
      <p:sp>
        <p:nvSpPr>
          <p:cNvPr id="12" name="Téglalap 11"/>
          <p:cNvSpPr/>
          <p:nvPr/>
        </p:nvSpPr>
        <p:spPr>
          <a:xfrm>
            <a:off x="188789" y="2339438"/>
            <a:ext cx="5907419" cy="35813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9977" indent="-89977">
              <a:buSzPts val="1000"/>
              <a:buFont typeface="Symbol" panose="05050102010706020507" pitchFamily="18" charset="2"/>
              <a:buChar char=""/>
              <a:tabLst>
                <a:tab pos="119969" algn="l"/>
              </a:tabLst>
            </a:pPr>
            <a:r>
              <a:rPr lang="hu-HU" sz="2519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-Balajt, ~500 fős település </a:t>
            </a:r>
          </a:p>
          <a:p>
            <a:pPr marL="89977" indent="-89977">
              <a:buSzPts val="1000"/>
              <a:buFont typeface="Symbol" panose="05050102010706020507" pitchFamily="18" charset="2"/>
              <a:buChar char=""/>
              <a:tabLst>
                <a:tab pos="119969" algn="l"/>
              </a:tabLst>
            </a:pPr>
            <a:endParaRPr lang="hu-HU" sz="2519" dirty="0">
              <a:latin typeface="Times New Roman" panose="02020603050405020304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9977" indent="-89977">
              <a:buSzPts val="1000"/>
              <a:buFont typeface="Symbol" panose="05050102010706020507" pitchFamily="18" charset="2"/>
              <a:buChar char=""/>
              <a:tabLst>
                <a:tab pos="119969" algn="l"/>
              </a:tabLst>
            </a:pPr>
            <a:r>
              <a:rPr lang="hu-HU" sz="2519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Kb. 110 család él a közösségben </a:t>
            </a:r>
          </a:p>
          <a:p>
            <a:pPr marL="89977" indent="-89977">
              <a:buSzPts val="1000"/>
              <a:buFont typeface="Symbol" panose="05050102010706020507" pitchFamily="18" charset="2"/>
              <a:buChar char=""/>
              <a:tabLst>
                <a:tab pos="119969" algn="l"/>
              </a:tabLst>
            </a:pPr>
            <a:endParaRPr lang="hu-HU" sz="2519" dirty="0">
              <a:latin typeface="Times New Roman" panose="02020603050405020304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9977" indent="-89977">
              <a:buSzPts val="1000"/>
              <a:buFont typeface="Symbol" panose="05050102010706020507" pitchFamily="18" charset="2"/>
              <a:buChar char=""/>
              <a:tabLst>
                <a:tab pos="119969" algn="l"/>
              </a:tabLst>
            </a:pPr>
            <a:r>
              <a:rPr lang="hu-HU" sz="2519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-Magas szociális és anyagi kiszolgáltatottság</a:t>
            </a:r>
          </a:p>
          <a:p>
            <a:pPr marL="89977" indent="-89977">
              <a:buSzPts val="1000"/>
              <a:buFont typeface="Symbol" panose="05050102010706020507" pitchFamily="18" charset="2"/>
              <a:buChar char=""/>
              <a:tabLst>
                <a:tab pos="119969" algn="l"/>
              </a:tabLst>
            </a:pPr>
            <a:r>
              <a:rPr lang="hu-HU" sz="2519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hu-HU" sz="2519" dirty="0">
              <a:latin typeface="Times New Roman" panose="02020603050405020304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9977" indent="-89977">
              <a:buSzPts val="1000"/>
              <a:buFont typeface="Symbol" panose="05050102010706020507" pitchFamily="18" charset="2"/>
              <a:buChar char=""/>
              <a:tabLst>
                <a:tab pos="119969" algn="l"/>
              </a:tabLst>
            </a:pPr>
            <a:r>
              <a:rPr lang="hu-HU" sz="2519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-Téli időszakban a fűtés biztosítása sok </a:t>
            </a:r>
          </a:p>
          <a:p>
            <a:pPr marL="89977" indent="-89977">
              <a:buSzPts val="1000"/>
              <a:buFont typeface="Symbol" panose="05050102010706020507" pitchFamily="18" charset="2"/>
              <a:buChar char=""/>
              <a:tabLst>
                <a:tab pos="119969" algn="l"/>
              </a:tabLst>
            </a:pPr>
            <a:r>
              <a:rPr lang="hu-HU" sz="2519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családnak problémát jelentett </a:t>
            </a:r>
            <a:endParaRPr lang="hu-HU" sz="2519" dirty="0">
              <a:latin typeface="Times New Roman" panose="02020603050405020304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Téglalap 12"/>
          <p:cNvSpPr/>
          <p:nvPr/>
        </p:nvSpPr>
        <p:spPr>
          <a:xfrm>
            <a:off x="7681609" y="1713223"/>
            <a:ext cx="2627633" cy="556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3018" dirty="0"/>
              <a:t>A program célja</a:t>
            </a:r>
          </a:p>
        </p:txBody>
      </p:sp>
      <p:sp>
        <p:nvSpPr>
          <p:cNvPr id="14" name="Téglalap 13"/>
          <p:cNvSpPr/>
          <p:nvPr/>
        </p:nvSpPr>
        <p:spPr>
          <a:xfrm>
            <a:off x="6219068" y="2498155"/>
            <a:ext cx="5349959" cy="3690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hu-HU" sz="472" dirty="0"/>
              <a:t>-</a:t>
            </a:r>
            <a:r>
              <a:rPr lang="hu-HU" sz="2519" dirty="0"/>
              <a:t>Legalább egy helyiség biztonságos fűtésének biztosítása </a:t>
            </a:r>
          </a:p>
          <a:p>
            <a:pPr>
              <a:lnSpc>
                <a:spcPct val="150000"/>
              </a:lnSpc>
            </a:pPr>
            <a:r>
              <a:rPr lang="hu-HU" sz="2519" dirty="0"/>
              <a:t>-Rászoruló családok támogatása a téli hónapokban</a:t>
            </a:r>
          </a:p>
          <a:p>
            <a:pPr>
              <a:lnSpc>
                <a:spcPct val="150000"/>
              </a:lnSpc>
            </a:pPr>
            <a:r>
              <a:rPr lang="hu-HU" sz="2519" dirty="0"/>
              <a:t>-Gyermekvédelmi ellátásban részesülő családok kiemelt segítése</a:t>
            </a:r>
            <a:endParaRPr lang="hu-HU" sz="472" dirty="0"/>
          </a:p>
          <a:p>
            <a:pPr>
              <a:lnSpc>
                <a:spcPct val="150000"/>
              </a:lnSpc>
            </a:pPr>
            <a:r>
              <a:rPr lang="hu-HU" sz="472" dirty="0"/>
              <a:t>-Energiatudatos felhasználás erősítése</a:t>
            </a:r>
          </a:p>
        </p:txBody>
      </p:sp>
      <p:sp>
        <p:nvSpPr>
          <p:cNvPr id="2" name="Téglalap 1"/>
          <p:cNvSpPr/>
          <p:nvPr/>
        </p:nvSpPr>
        <p:spPr>
          <a:xfrm rot="10800000" flipV="1">
            <a:off x="338328" y="585217"/>
            <a:ext cx="104241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Jó gyakorlat bemutatása a zöld fűtés támogatásban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079746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10496" y="274639"/>
            <a:ext cx="10971009" cy="1958025"/>
          </a:xfrm>
        </p:spPr>
        <p:txBody>
          <a:bodyPr>
            <a:noAutofit/>
          </a:bodyPr>
          <a:lstStyle/>
          <a:p>
            <a:r>
              <a:rPr lang="hu-HU" sz="2519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Jó gyakorlat bemutatása a zöld fűtés támogatásban  </a:t>
            </a:r>
            <a:r>
              <a:rPr lang="en-US" sz="2519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519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2519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u-HU" sz="2519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3018" b="1" dirty="0"/>
              <a:t>A megvalósítás kulcsa</a:t>
            </a:r>
            <a:r>
              <a:rPr lang="hu-HU" sz="2519" dirty="0"/>
              <a:t/>
            </a:r>
            <a:br>
              <a:rPr lang="hu-HU" sz="2519" dirty="0"/>
            </a:br>
            <a:r>
              <a:rPr lang="en-US" sz="2519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519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hu-HU" sz="2519" dirty="0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610496" y="1784044"/>
            <a:ext cx="5383921" cy="4986978"/>
          </a:xfrm>
        </p:spPr>
        <p:txBody>
          <a:bodyPr>
            <a:normAutofit/>
          </a:bodyPr>
          <a:lstStyle/>
          <a:p>
            <a:pPr lvl="0"/>
            <a:r>
              <a:rPr lang="hu-HU" dirty="0" smtClean="0"/>
              <a:t> </a:t>
            </a:r>
            <a:r>
              <a:rPr lang="hu-HU" dirty="0"/>
              <a:t>31 család bevonása a programba </a:t>
            </a:r>
          </a:p>
          <a:p>
            <a:pPr lvl="0"/>
            <a:r>
              <a:rPr lang="hu-HU" dirty="0" smtClean="0"/>
              <a:t> </a:t>
            </a:r>
            <a:r>
              <a:rPr lang="hu-HU" dirty="0"/>
              <a:t>Elektromos fűtőpanelek kiosztása </a:t>
            </a:r>
          </a:p>
          <a:p>
            <a:pPr lvl="0"/>
            <a:r>
              <a:rPr lang="hu-HU" dirty="0" smtClean="0"/>
              <a:t>Havi </a:t>
            </a:r>
            <a:r>
              <a:rPr lang="hu-HU" dirty="0"/>
              <a:t>villamosenergia-feltöltő kódok biztosítása </a:t>
            </a:r>
          </a:p>
          <a:p>
            <a:pPr lvl="0"/>
            <a:r>
              <a:rPr lang="hu-HU" dirty="0" smtClean="0"/>
              <a:t>Folyamatos </a:t>
            </a:r>
            <a:r>
              <a:rPr lang="hu-HU" dirty="0"/>
              <a:t>működés a téli időszakban</a:t>
            </a:r>
          </a:p>
          <a:p>
            <a:endParaRPr lang="hu-HU" dirty="0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97583" y="1784045"/>
            <a:ext cx="5383921" cy="4882647"/>
          </a:xfrm>
        </p:spPr>
        <p:txBody>
          <a:bodyPr>
            <a:normAutofit/>
          </a:bodyPr>
          <a:lstStyle/>
          <a:p>
            <a:r>
              <a:rPr lang="hu-HU" dirty="0" smtClean="0"/>
              <a:t>Jelenlét </a:t>
            </a:r>
            <a:r>
              <a:rPr lang="hu-HU" dirty="0"/>
              <a:t>Pont munkatársainak aktív szerepe </a:t>
            </a:r>
          </a:p>
          <a:p>
            <a:r>
              <a:rPr lang="hu-HU" dirty="0"/>
              <a:t>Személyes kapcsolatok és folyamatos jelenlét </a:t>
            </a:r>
          </a:p>
          <a:p>
            <a:r>
              <a:rPr lang="hu-HU" dirty="0"/>
              <a:t>Tanácsadás az energiatakarékos felhasználásról </a:t>
            </a:r>
          </a:p>
          <a:p>
            <a:r>
              <a:rPr lang="hu-HU" dirty="0"/>
              <a:t>A családok motiválása a tudatos beosztásra </a:t>
            </a:r>
          </a:p>
          <a:p>
            <a:pPr marL="0" indent="0">
              <a:buNone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697854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12268" y="594682"/>
            <a:ext cx="10971009" cy="499534"/>
          </a:xfrm>
        </p:spPr>
        <p:txBody>
          <a:bodyPr>
            <a:normAutofit fontScale="90000"/>
          </a:bodyPr>
          <a:lstStyle/>
          <a:p>
            <a:r>
              <a:rPr lang="hu-HU" sz="2808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Jó gyakorlat bemutatása a zöld fűtés támogatásban  </a:t>
            </a:r>
            <a:r>
              <a:rPr lang="en-US" sz="2808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8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8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8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2808" b="1" dirty="0"/>
              <a:t>Lakossági együttműködés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970434" y="1939670"/>
            <a:ext cx="10971009" cy="5189117"/>
          </a:xfrm>
        </p:spPr>
        <p:txBody>
          <a:bodyPr>
            <a:normAutofit/>
          </a:bodyPr>
          <a:lstStyle/>
          <a:p>
            <a:r>
              <a:rPr lang="hu-HU" sz="2519" dirty="0"/>
              <a:t>Elfogadás a közösség részéről </a:t>
            </a:r>
          </a:p>
          <a:p>
            <a:r>
              <a:rPr lang="hu-HU" sz="2519" dirty="0"/>
              <a:t>Bizalom a Jelenlét Pont kollégái iránt </a:t>
            </a:r>
          </a:p>
          <a:p>
            <a:r>
              <a:rPr lang="hu-HU" sz="2519" dirty="0"/>
              <a:t>Aktív együttműködés a támogatások felhasználásában </a:t>
            </a:r>
          </a:p>
          <a:p>
            <a:r>
              <a:rPr lang="hu-HU" sz="2519" dirty="0"/>
              <a:t>Közösségi szintű szemléletformálás elindulása</a:t>
            </a:r>
          </a:p>
          <a:p>
            <a:r>
              <a:rPr lang="hu-HU" sz="2519" dirty="0"/>
              <a:t>A Jelenlét Pont következetes, segítő jelenléte </a:t>
            </a:r>
          </a:p>
          <a:p>
            <a:r>
              <a:rPr lang="hu-HU" sz="2519" dirty="0"/>
              <a:t>Lakosság nyitottsága és együttműködése </a:t>
            </a:r>
          </a:p>
          <a:p>
            <a:r>
              <a:rPr lang="hu-HU" sz="2519" dirty="0"/>
              <a:t>Folyamatos kommunikáció és támogatás </a:t>
            </a:r>
          </a:p>
          <a:p>
            <a:r>
              <a:rPr lang="hu-HU" sz="2519" dirty="0"/>
              <a:t>Közös felelősségvállalás kialakulása </a:t>
            </a:r>
          </a:p>
          <a:p>
            <a:r>
              <a:rPr lang="hu-HU" sz="2519" dirty="0"/>
              <a:t>A program széles körű elfogadottsága</a:t>
            </a:r>
          </a:p>
          <a:p>
            <a:endParaRPr lang="hu-HU" sz="2099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209034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1817344" y="189968"/>
            <a:ext cx="10901488" cy="4476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309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Jó gyakorlat bemutatása a zöld fűtés támogatásban </a:t>
            </a:r>
            <a:endParaRPr lang="hu-HU" sz="472" dirty="0"/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0235" y="1199796"/>
            <a:ext cx="3589389" cy="5658204"/>
          </a:xfrm>
          <a:prstGeom prst="rect">
            <a:avLst/>
          </a:prstGeom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5" y="1199796"/>
            <a:ext cx="4229281" cy="5658204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49557" y="1199796"/>
            <a:ext cx="3589390" cy="5578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647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Tartalom helye 7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968" y="1039823"/>
            <a:ext cx="3462956" cy="5642983"/>
          </a:xfrm>
        </p:spPr>
      </p:pic>
      <p:sp>
        <p:nvSpPr>
          <p:cNvPr id="7" name="Élőláb hely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RRF-3.1.1-22-2022-00001 Közösségorientált pedagógia: Minőségi és eredményes oktatáshoz való egyenlő hozzáférés biztosítása a hátrányos helyzetű térségekben tanuló vagy onnan származó tanulók számára</a:t>
            </a:r>
            <a:endParaRPr lang="en-US"/>
          </a:p>
        </p:txBody>
      </p:sp>
      <p:sp>
        <p:nvSpPr>
          <p:cNvPr id="9" name="Cím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hu-HU" sz="2519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Jó gyakorlat bemutatása a zöld fűtés támogatásban  </a:t>
            </a:r>
            <a:r>
              <a:rPr lang="en-US" sz="2519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519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519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519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hu-HU" sz="2519" dirty="0"/>
          </a:p>
        </p:txBody>
      </p:sp>
      <p:pic>
        <p:nvPicPr>
          <p:cNvPr id="10" name="Kép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0327" y="1039823"/>
            <a:ext cx="3789355" cy="5681653"/>
          </a:xfrm>
          <a:prstGeom prst="rect">
            <a:avLst/>
          </a:prstGeom>
        </p:spPr>
      </p:pic>
      <p:pic>
        <p:nvPicPr>
          <p:cNvPr id="11" name="Kép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19614" y="1039823"/>
            <a:ext cx="3601867" cy="5794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140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10496" y="0"/>
            <a:ext cx="10971009" cy="1199796"/>
          </a:xfrm>
        </p:spPr>
        <p:txBody>
          <a:bodyPr>
            <a:normAutofit/>
          </a:bodyPr>
          <a:lstStyle/>
          <a:p>
            <a:r>
              <a:rPr lang="hu-HU" sz="2808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Jó gyakorlat bemutatása a zöld fűtés támogatásban </a:t>
            </a:r>
            <a:r>
              <a:rPr lang="hu-HU" dirty="0" smtClean="0"/>
              <a:t/>
            </a:r>
            <a:br>
              <a:rPr lang="hu-HU" dirty="0" smtClean="0"/>
            </a:br>
            <a:r>
              <a:rPr lang="hu-HU" sz="2808" b="1" dirty="0"/>
              <a:t>ÖSSZEGZÉS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10496" y="1199796"/>
            <a:ext cx="10971009" cy="5658204"/>
          </a:xfrm>
        </p:spPr>
        <p:txBody>
          <a:bodyPr>
            <a:normAutofit/>
          </a:bodyPr>
          <a:lstStyle/>
          <a:p>
            <a:r>
              <a:rPr lang="hu-HU" sz="2729" dirty="0"/>
              <a:t>31 család biztonságosabb fűtési körülmények között </a:t>
            </a:r>
          </a:p>
          <a:p>
            <a:r>
              <a:rPr lang="hu-HU" sz="2965" dirty="0"/>
              <a:t>Legalább egy helyiség fűthetővé vált minden támogatott háztartásban </a:t>
            </a:r>
          </a:p>
          <a:p>
            <a:r>
              <a:rPr lang="hu-HU" sz="2965" dirty="0"/>
              <a:t> Csökkent a téli krízishelyzetek száma </a:t>
            </a:r>
          </a:p>
          <a:p>
            <a:r>
              <a:rPr lang="hu-HU" sz="2965" dirty="0"/>
              <a:t> Erősödött az energiatudatosság</a:t>
            </a:r>
          </a:p>
          <a:p>
            <a:pPr lvl="0"/>
            <a:r>
              <a:rPr lang="hu-HU" sz="2965" dirty="0"/>
              <a:t>A program sikeres és hatékony beavatkozás volt </a:t>
            </a:r>
          </a:p>
          <a:p>
            <a:pPr lvl="0"/>
            <a:r>
              <a:rPr lang="hu-HU" sz="2965" dirty="0"/>
              <a:t>A szociális munka és a helyi közösség együttműködése kulcsfontosságú volt </a:t>
            </a:r>
          </a:p>
          <a:p>
            <a:pPr lvl="0"/>
            <a:r>
              <a:rPr lang="hu-HU" sz="2965" dirty="0"/>
              <a:t>Hosszú távon szemléletformáló hatással is bírt </a:t>
            </a:r>
          </a:p>
          <a:p>
            <a:pPr lvl="0"/>
            <a:r>
              <a:rPr lang="hu-HU" sz="2965" dirty="0"/>
              <a:t>Modellértékű gyakorlat hasonló települések számára </a:t>
            </a:r>
          </a:p>
          <a:p>
            <a:pPr marL="0" indent="0">
              <a:buNone/>
            </a:pPr>
            <a:endParaRPr lang="hu-HU" sz="2965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682856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lap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" y="56657"/>
            <a:ext cx="1219001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70831" y="3209712"/>
            <a:ext cx="10779169" cy="510767"/>
          </a:xfrm>
          <a:prstGeom prst="rect">
            <a:avLst/>
          </a:prstGeom>
          <a:noFill/>
        </p:spPr>
        <p:txBody>
          <a:bodyPr wrap="square" lIns="121907" tIns="60953" rIns="121907" bIns="60953" rtlCol="0">
            <a:spAutoFit/>
          </a:bodyPr>
          <a:lstStyle/>
          <a:p>
            <a:r>
              <a:rPr lang="hu-HU" sz="2519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Köszönjük a figyelmet!</a:t>
            </a:r>
            <a:endParaRPr lang="en-US" sz="2519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96" y="0"/>
            <a:ext cx="12190009" cy="1401639"/>
          </a:xfrm>
          <a:prstGeom prst="rect">
            <a:avLst/>
          </a:prstGeom>
        </p:spPr>
      </p:pic>
      <p:pic>
        <p:nvPicPr>
          <p:cNvPr id="2" name="Kép 1" descr="A képen Grafika, szív látható&#10;&#10;Automatikusan generált leírás">
            <a:extLst>
              <a:ext uri="{FF2B5EF4-FFF2-40B4-BE49-F238E27FC236}">
                <a16:creationId xmlns:a16="http://schemas.microsoft.com/office/drawing/2014/main" id="{D1CA03C8-B38D-09F7-165D-EE75DDA121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39778" y="5873168"/>
            <a:ext cx="1529551" cy="532385"/>
          </a:xfrm>
          <a:prstGeom prst="rect">
            <a:avLst/>
          </a:prstGeom>
        </p:spPr>
      </p:pic>
      <p:pic>
        <p:nvPicPr>
          <p:cNvPr id="3" name="Kép 2" descr="A képen Betűtípus, szimbólum, embléma, szöveg látható&#10;&#10;Automatikusan generált leírás">
            <a:extLst>
              <a:ext uri="{FF2B5EF4-FFF2-40B4-BE49-F238E27FC236}">
                <a16:creationId xmlns:a16="http://schemas.microsoft.com/office/drawing/2014/main" id="{39DC5648-074F-05D7-DDAC-E82623BC7D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10347" y="5955791"/>
            <a:ext cx="2039653" cy="367138"/>
          </a:xfrm>
          <a:prstGeom prst="rect">
            <a:avLst/>
          </a:prstGeom>
        </p:spPr>
      </p:pic>
      <p:sp>
        <p:nvSpPr>
          <p:cNvPr id="7" name="Élőláb helye 4">
            <a:extLst>
              <a:ext uri="{FF2B5EF4-FFF2-40B4-BE49-F238E27FC236}">
                <a16:creationId xmlns:a16="http://schemas.microsoft.com/office/drawing/2014/main" id="{8ECACCAE-83AA-5E58-BB75-788947C312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0945" y="5770447"/>
            <a:ext cx="5117158" cy="856997"/>
          </a:xfrm>
        </p:spPr>
        <p:txBody>
          <a:bodyPr/>
          <a:lstStyle/>
          <a:p>
            <a:pPr algn="l"/>
            <a:endParaRPr lang="hu-HU" sz="1417" dirty="0"/>
          </a:p>
          <a:p>
            <a:pPr algn="l"/>
            <a:r>
              <a:rPr lang="hu-HU" sz="1155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RRF-3.4.1-22-2022-00001 Közösségi megújuló energiatermelés és felhasználás</a:t>
            </a:r>
          </a:p>
          <a:p>
            <a:pPr algn="l"/>
            <a:endParaRPr lang="hu-HU" sz="1155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69284" y="5355041"/>
            <a:ext cx="1329489" cy="120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207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289</Words>
  <Application>Microsoft Office PowerPoint</Application>
  <PresentationFormat>Szélesvásznú</PresentationFormat>
  <Paragraphs>54</Paragraphs>
  <Slides>8</Slides>
  <Notes>1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Symbol</vt:lpstr>
      <vt:lpstr>Times New Roman</vt:lpstr>
      <vt:lpstr>Office-téma</vt:lpstr>
      <vt:lpstr>PowerPoint-bemutató</vt:lpstr>
      <vt:lpstr>PowerPoint-bemutató</vt:lpstr>
      <vt:lpstr>Jó gyakorlat bemutatása a zöld fűtés támogatásban    A megvalósítás kulcsa  </vt:lpstr>
      <vt:lpstr>Jó gyakorlat bemutatása a zöld fűtés támogatásban    Lakossági együttműködés</vt:lpstr>
      <vt:lpstr>PowerPoint-bemutató</vt:lpstr>
      <vt:lpstr>Jó gyakorlat bemutatása a zöld fűtés támogatásban    </vt:lpstr>
      <vt:lpstr>Jó gyakorlat bemutatása a zöld fűtés támogatásban  ÖSSZEGZÉS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Fete1</dc:creator>
  <cp:lastModifiedBy>Fete1</cp:lastModifiedBy>
  <cp:revision>3</cp:revision>
  <dcterms:created xsi:type="dcterms:W3CDTF">2026-06-16T12:12:24Z</dcterms:created>
  <dcterms:modified xsi:type="dcterms:W3CDTF">2026-06-16T12:40:36Z</dcterms:modified>
</cp:coreProperties>
</file>