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62" r:id="rId8"/>
    <p:sldId id="259" r:id="rId9"/>
    <p:sldId id="267" r:id="rId10"/>
    <p:sldId id="268" r:id="rId11"/>
    <p:sldId id="270" r:id="rId12"/>
    <p:sldId id="269" r:id="rId13"/>
    <p:sldId id="273" r:id="rId14"/>
    <p:sldId id="271" r:id="rId15"/>
    <p:sldId id="272" r:id="rId16"/>
    <p:sldId id="260" r:id="rId17"/>
    <p:sldId id="261" r:id="rId18"/>
    <p:sldId id="263" r:id="rId19"/>
    <p:sldId id="264" r:id="rId20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14F59EF-16D8-A251-D01F-4078A64CDB1E}" v="442" dt="2026-06-10T06:43:36.11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567E1BD-65C5-0853-CD3E-63C1CF3062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27C37949-3757-3D73-FC85-D095E414D8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C5B44AA0-48BE-01D1-D082-80B110641B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D9789-E455-4AA5-A0AB-FD891AC87CAF}" type="datetimeFigureOut">
              <a:rPr lang="hu-HU" smtClean="0"/>
              <a:t>2026. 06. 10.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7A61B0C2-A865-F663-EDD4-A5E489001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E87DC75D-A461-D762-39F7-F48F05192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A18F5-3331-4A42-84C5-0C87C72663F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86172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3126231-BDAC-D5C8-1FC8-2686B2B79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63E82798-4853-08EE-1B78-28651CD6D1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CC47D277-438A-5F52-FAD3-A8BE4358B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D9789-E455-4AA5-A0AB-FD891AC87CAF}" type="datetimeFigureOut">
              <a:rPr lang="hu-HU" smtClean="0"/>
              <a:t>2026. 06. 10.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F332657A-69D0-B6CB-D99B-E161AD278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79482950-AB3D-627F-A593-E2AA5F1DA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A18F5-3331-4A42-84C5-0C87C72663F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969260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BAB8FFD5-6886-9EFF-6D2C-49F7CAAADB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A891BA31-A5B4-5866-E622-28C2A95722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8D804B25-245D-E766-4438-CE747C24A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D9789-E455-4AA5-A0AB-FD891AC87CAF}" type="datetimeFigureOut">
              <a:rPr lang="hu-HU" smtClean="0"/>
              <a:t>2026. 06. 10.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0D071A7B-8F47-EABC-31FD-6BC00D3B3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332C7D4C-87DE-A1E5-0DE0-B7D1D148C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A18F5-3331-4A42-84C5-0C87C72663F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38339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4DA337E-6F03-F698-CA4C-EC34C7EB7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2A389AA-4462-762F-13C2-66037D0833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74885A51-012E-BF2C-7A02-6E68B6DB1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D9789-E455-4AA5-A0AB-FD891AC87CAF}" type="datetimeFigureOut">
              <a:rPr lang="hu-HU" smtClean="0"/>
              <a:t>2026. 06. 10.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BBFB6FED-6AE0-D3CA-8EFE-CFC0C81D8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3986BE0E-5F2E-FC0C-80AC-CD2F1410E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A18F5-3331-4A42-84C5-0C87C72663F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95131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BBCB178-86C9-37B8-B82C-1169E7CE9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012726C5-E206-B6A8-2D57-2694B60435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0E7EC59D-D2ED-9630-1584-751DEAC5E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D9789-E455-4AA5-A0AB-FD891AC87CAF}" type="datetimeFigureOut">
              <a:rPr lang="hu-HU" smtClean="0"/>
              <a:t>2026. 06. 10.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6DC35117-27F9-7F06-98CD-2B78538F6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D8497B48-552D-2A67-10F8-DDC998B0B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A18F5-3331-4A42-84C5-0C87C72663F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84951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9768FC8-1E9C-9EAA-EA4F-E83D825AD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31301C7-264F-DF13-481B-CDA8581D4B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91DFB55A-AEF7-29D7-E54B-641CD112BD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BCD5F404-0CB7-A717-448D-7985607D6B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D9789-E455-4AA5-A0AB-FD891AC87CAF}" type="datetimeFigureOut">
              <a:rPr lang="hu-HU" smtClean="0"/>
              <a:t>2026. 06. 10.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B90164D8-79CB-29E2-A3A4-FE78903B1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FD791B7C-CD44-0F96-D839-7FA42BCB1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A18F5-3331-4A42-84C5-0C87C72663F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91081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11B7FCE-011F-63D6-F598-FDA99A195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4D9D1FD1-27BE-C34B-5689-27D713F070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C78CAB1C-9AA7-BB87-FE73-7E9AAB22B1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A59B0F30-80A0-D608-5E07-3FC9AB0443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88F699F4-4CAA-0FAC-11E4-B64D61ED93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E8E4CE94-4F01-5891-58A0-7EB79E2B3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D9789-E455-4AA5-A0AB-FD891AC87CAF}" type="datetimeFigureOut">
              <a:rPr lang="hu-HU" smtClean="0"/>
              <a:t>2026. 06. 10.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EFC7147B-73A4-5F2D-46B4-3B34F95BC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49B0F45F-24F5-4D13-BA84-1BE8160A2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A18F5-3331-4A42-84C5-0C87C72663F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48298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41BFAEF-C780-17F3-6975-1F1AA38C5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F97F7D6D-BB80-0E82-7409-DE031E182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D9789-E455-4AA5-A0AB-FD891AC87CAF}" type="datetimeFigureOut">
              <a:rPr lang="hu-HU" smtClean="0"/>
              <a:t>2026. 06. 10.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FC673DA3-580E-1F21-7471-05A1B9E89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96D87B48-2CFB-6E7D-8142-070EA308D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A18F5-3331-4A42-84C5-0C87C72663F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681097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3EBC6B56-0B4F-88F2-2EC3-3EA90B060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D9789-E455-4AA5-A0AB-FD891AC87CAF}" type="datetimeFigureOut">
              <a:rPr lang="hu-HU" smtClean="0"/>
              <a:t>2026. 06. 10.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3FB15EA4-DC49-73D6-9B98-CBCC3F8AE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D139A475-0B27-FE2C-6FD7-A70C53EB3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A18F5-3331-4A42-84C5-0C87C72663F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12741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FF1052B-E7D6-6F96-EC95-252A39D2A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7EB0943-C835-FEB1-F82D-69FB0B98AA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2FAFDC73-9E6A-5FFC-5538-D6901ADB3F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6AB05F18-89EA-F969-E494-1510E3794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D9789-E455-4AA5-A0AB-FD891AC87CAF}" type="datetimeFigureOut">
              <a:rPr lang="hu-HU" smtClean="0"/>
              <a:t>2026. 06. 10.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3EAB90B3-EABE-C5DF-507A-A593FE496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5CE18CB8-54A1-F8D2-845B-604C51198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A18F5-3331-4A42-84C5-0C87C72663F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940020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F75FCEF-346D-0C38-C74A-9724F8768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77C4893F-8704-439F-C854-CC258800F7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453B1099-1D42-5BD9-44B9-1EA52E8B5D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D62F19A5-C622-D505-A9C3-A6F5CA1B2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D9789-E455-4AA5-A0AB-FD891AC87CAF}" type="datetimeFigureOut">
              <a:rPr lang="hu-HU" smtClean="0"/>
              <a:t>2026. 06. 10.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8DB01553-1110-430C-70E4-5A44A1EE1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9985D614-6396-29F2-4DEC-C4D723C97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A18F5-3331-4A42-84C5-0C87C72663F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19288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AC282ECC-E875-FCA8-02D8-3C3DB6F9E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282D8BBA-E3C6-D4C2-7AB1-C309157560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5C72F7BC-9AFF-1D45-EF6C-444550CE2F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2CD9789-E455-4AA5-A0AB-FD891AC87CAF}" type="datetimeFigureOut">
              <a:rPr lang="hu-HU" smtClean="0"/>
              <a:t>2026. 06. 10.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72FF8638-FA2E-BBAB-3511-2C75E568B5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434D9ABA-4230-3F7E-1A82-DE94B71CA8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C2A18F5-3331-4A42-84C5-0C87C72663F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58685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39.jpeg"/><Relationship Id="rId11" Type="http://schemas.openxmlformats.org/officeDocument/2006/relationships/image" Target="../media/image44.png"/><Relationship Id="rId5" Type="http://schemas.openxmlformats.org/officeDocument/2006/relationships/image" Target="../media/image38.jpeg"/><Relationship Id="rId10" Type="http://schemas.openxmlformats.org/officeDocument/2006/relationships/image" Target="../media/image43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13" Type="http://schemas.openxmlformats.org/officeDocument/2006/relationships/image" Target="../media/image64.jpeg"/><Relationship Id="rId18" Type="http://schemas.openxmlformats.org/officeDocument/2006/relationships/image" Target="../media/image6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12" Type="http://schemas.openxmlformats.org/officeDocument/2006/relationships/image" Target="../media/image63.jpeg"/><Relationship Id="rId17" Type="http://schemas.openxmlformats.org/officeDocument/2006/relationships/image" Target="../media/image68.jpeg"/><Relationship Id="rId2" Type="http://schemas.openxmlformats.org/officeDocument/2006/relationships/image" Target="../media/image53.jpeg"/><Relationship Id="rId16" Type="http://schemas.openxmlformats.org/officeDocument/2006/relationships/image" Target="../media/image67.jpeg"/><Relationship Id="rId20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11" Type="http://schemas.openxmlformats.org/officeDocument/2006/relationships/image" Target="../media/image62.jpeg"/><Relationship Id="rId5" Type="http://schemas.openxmlformats.org/officeDocument/2006/relationships/image" Target="../media/image56.jpeg"/><Relationship Id="rId15" Type="http://schemas.openxmlformats.org/officeDocument/2006/relationships/image" Target="../media/image66.jpeg"/><Relationship Id="rId10" Type="http://schemas.openxmlformats.org/officeDocument/2006/relationships/image" Target="../media/image61.jpeg"/><Relationship Id="rId19" Type="http://schemas.openxmlformats.org/officeDocument/2006/relationships/image" Target="../media/image70.jpeg"/><Relationship Id="rId4" Type="http://schemas.openxmlformats.org/officeDocument/2006/relationships/image" Target="../media/image55.jpeg"/><Relationship Id="rId9" Type="http://schemas.openxmlformats.org/officeDocument/2006/relationships/image" Target="../media/image60.png"/><Relationship Id="rId14" Type="http://schemas.openxmlformats.org/officeDocument/2006/relationships/image" Target="../media/image6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98574499-A99B-ADDE-81FE-966D2A5C0F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9853" y="640080"/>
            <a:ext cx="4354499" cy="3337560"/>
          </a:xfrm>
        </p:spPr>
        <p:txBody>
          <a:bodyPr anchor="b">
            <a:normAutofit/>
          </a:bodyPr>
          <a:lstStyle/>
          <a:p>
            <a:r>
              <a:rPr lang="hu-HU" sz="2600" b="1"/>
              <a:t>MAGYAR MÁLTAI SZERETETSZOLGÁLAT</a:t>
            </a:r>
            <a:br>
              <a:rPr lang="hu-HU" sz="2600" b="1"/>
            </a:br>
            <a:br>
              <a:rPr lang="hu-HU" sz="2600" b="1"/>
            </a:br>
            <a:r>
              <a:rPr lang="hu-HU" sz="2600" b="1"/>
              <a:t>GAZDASÁGFEJLESZTÉS</a:t>
            </a:r>
            <a:br>
              <a:rPr lang="hu-HU" sz="2600" b="1"/>
            </a:br>
            <a:br>
              <a:rPr lang="hu-HU" sz="2600" b="1"/>
            </a:br>
            <a:r>
              <a:rPr lang="hu-HU" sz="2600" b="1"/>
              <a:t>KERT PROGRAMOK </a:t>
            </a:r>
            <a:br>
              <a:rPr lang="hu-HU" sz="2600" b="1"/>
            </a:br>
            <a:br>
              <a:rPr lang="hu-HU" sz="2600" b="1"/>
            </a:br>
            <a:r>
              <a:rPr lang="hu-HU" sz="2600" b="1"/>
              <a:t>ÉSZAK-MAGYARORSZÁGI RÉGIÓ</a:t>
            </a:r>
            <a:endParaRPr lang="hu-HU"/>
          </a:p>
        </p:txBody>
      </p:sp>
      <p:sp>
        <p:nvSpPr>
          <p:cNvPr id="23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sX0" fmla="*/ 0 w 3474720"/>
              <a:gd name="csY0" fmla="*/ 0 h 18288"/>
              <a:gd name="csX1" fmla="*/ 694944 w 3474720"/>
              <a:gd name="csY1" fmla="*/ 0 h 18288"/>
              <a:gd name="csX2" fmla="*/ 1355141 w 3474720"/>
              <a:gd name="csY2" fmla="*/ 0 h 18288"/>
              <a:gd name="csX3" fmla="*/ 2015338 w 3474720"/>
              <a:gd name="csY3" fmla="*/ 0 h 18288"/>
              <a:gd name="csX4" fmla="*/ 2779776 w 3474720"/>
              <a:gd name="csY4" fmla="*/ 0 h 18288"/>
              <a:gd name="csX5" fmla="*/ 3474720 w 3474720"/>
              <a:gd name="csY5" fmla="*/ 0 h 18288"/>
              <a:gd name="csX6" fmla="*/ 3474720 w 3474720"/>
              <a:gd name="csY6" fmla="*/ 18288 h 18288"/>
              <a:gd name="csX7" fmla="*/ 2779776 w 3474720"/>
              <a:gd name="csY7" fmla="*/ 18288 h 18288"/>
              <a:gd name="csX8" fmla="*/ 2189074 w 3474720"/>
              <a:gd name="csY8" fmla="*/ 18288 h 18288"/>
              <a:gd name="csX9" fmla="*/ 1528877 w 3474720"/>
              <a:gd name="csY9" fmla="*/ 18288 h 18288"/>
              <a:gd name="csX10" fmla="*/ 868680 w 3474720"/>
              <a:gd name="csY10" fmla="*/ 18288 h 18288"/>
              <a:gd name="csX11" fmla="*/ 0 w 3474720"/>
              <a:gd name="csY11" fmla="*/ 18288 h 18288"/>
              <a:gd name="csX12" fmla="*/ 0 w 347472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ép 4" descr="A képen Természetes élelmiszerek, termény, Helyi élelmiszer, Vegán táplálkozás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E0DE631A-5D65-6B88-8CCD-504223F029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8" r="6913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10628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 descr="A képen ruházat, személy, lábbelik, épület látható&#10;&#10;Lehet, hogy az AI által létrehozott tartalom helytelen.">
            <a:extLst>
              <a:ext uri="{FF2B5EF4-FFF2-40B4-BE49-F238E27FC236}">
                <a16:creationId xmlns:a16="http://schemas.microsoft.com/office/drawing/2014/main" id="{255CC8AD-0270-663F-E804-42D25A5B4A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9645" y="-12292"/>
            <a:ext cx="11764026" cy="6680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7029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4" name="Rectangle 53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Kép 8" descr="A képen ruházat, személy, Emberi arc, talaj látható&#10;&#10;Lehet, hogy az AI által létrehozott tartalom helytelen.">
            <a:extLst>
              <a:ext uri="{FF2B5EF4-FFF2-40B4-BE49-F238E27FC236}">
                <a16:creationId xmlns:a16="http://schemas.microsoft.com/office/drawing/2014/main" id="{D410D7B0-54C3-61F4-24CE-6D9A10DF76C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364" r="-3" b="-3"/>
          <a:stretch>
            <a:fillRect/>
          </a:stretch>
        </p:blipFill>
        <p:spPr>
          <a:xfrm>
            <a:off x="192528" y="171716"/>
            <a:ext cx="3793268" cy="6514565"/>
          </a:xfrm>
          <a:prstGeom prst="rect">
            <a:avLst/>
          </a:prstGeom>
        </p:spPr>
      </p:pic>
      <p:pic>
        <p:nvPicPr>
          <p:cNvPr id="10" name="Kép 9" descr="A képen személy, ruházat, ember, Emberi arc látható&#10;&#10;Lehet, hogy az AI által létrehozott tartalom helytelen.">
            <a:extLst>
              <a:ext uri="{FF2B5EF4-FFF2-40B4-BE49-F238E27FC236}">
                <a16:creationId xmlns:a16="http://schemas.microsoft.com/office/drawing/2014/main" id="{4CD2A4EA-CA43-A853-3204-5E7EEA45A2B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696" r="17318" b="-3"/>
          <a:stretch>
            <a:fillRect/>
          </a:stretch>
        </p:blipFill>
        <p:spPr>
          <a:xfrm>
            <a:off x="4184538" y="171716"/>
            <a:ext cx="3822924" cy="6514565"/>
          </a:xfrm>
          <a:prstGeom prst="rect">
            <a:avLst/>
          </a:prstGeom>
        </p:spPr>
      </p:pic>
      <p:pic>
        <p:nvPicPr>
          <p:cNvPr id="8" name="Kép 7" descr="A képen személy, ruházat, kosár, fal látható&#10;&#10;Lehet, hogy az AI által létrehozott tartalom helytelen.">
            <a:extLst>
              <a:ext uri="{FF2B5EF4-FFF2-40B4-BE49-F238E27FC236}">
                <a16:creationId xmlns:a16="http://schemas.microsoft.com/office/drawing/2014/main" id="{BB1A3DA9-AC0F-15FF-C343-16B6E4E6B74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2505" r="-3" b="-3"/>
          <a:stretch>
            <a:fillRect/>
          </a:stretch>
        </p:blipFill>
        <p:spPr>
          <a:xfrm>
            <a:off x="8188032" y="171716"/>
            <a:ext cx="3799007" cy="651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473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B78EDDD3-C548-48EF-B3CA-B290B1719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49E8CE0B-41CC-FB81-4CCF-36D6BCE5B6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8" r="11074" b="-2"/>
          <a:stretch>
            <a:fillRect/>
          </a:stretch>
        </p:blipFill>
        <p:spPr>
          <a:xfrm>
            <a:off x="196731" y="166533"/>
            <a:ext cx="3809612" cy="6524936"/>
          </a:xfrm>
          <a:prstGeom prst="rect">
            <a:avLst/>
          </a:prstGeom>
        </p:spPr>
      </p:pic>
      <p:pic>
        <p:nvPicPr>
          <p:cNvPr id="2" name="Kép 1" descr="A képen személy, ruházat, fedett pályás, fal látható&#10;&#10;Lehet, hogy az AI által létrehozott tartalom helytelen.">
            <a:extLst>
              <a:ext uri="{FF2B5EF4-FFF2-40B4-BE49-F238E27FC236}">
                <a16:creationId xmlns:a16="http://schemas.microsoft.com/office/drawing/2014/main" id="{E601A449-F58E-6E87-B6BB-5DC308B5B91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210" r="18927" b="-2"/>
          <a:stretch>
            <a:fillRect/>
          </a:stretch>
        </p:blipFill>
        <p:spPr>
          <a:xfrm>
            <a:off x="4196497" y="166533"/>
            <a:ext cx="3797618" cy="6524936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885E3559-235E-CB37-1CF5-1ED3704144B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287" r="5" b="5"/>
          <a:stretch>
            <a:fillRect/>
          </a:stretch>
        </p:blipFill>
        <p:spPr>
          <a:xfrm>
            <a:off x="8183346" y="166533"/>
            <a:ext cx="3822808" cy="3160653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CB8440A1-B7FC-908E-BA16-ACA35778E3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91" r="-3" b="28717"/>
          <a:stretch>
            <a:fillRect/>
          </a:stretch>
        </p:blipFill>
        <p:spPr>
          <a:xfrm>
            <a:off x="8183346" y="3506741"/>
            <a:ext cx="3822808" cy="3184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0192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7" name="Rectangle 56">
            <a:extLst>
              <a:ext uri="{FF2B5EF4-FFF2-40B4-BE49-F238E27FC236}">
                <a16:creationId xmlns:a16="http://schemas.microsoft.com/office/drawing/2014/main" id="{12C63567-9A18-430B-817B-152D609F5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406080E-43B7-16D5-9E94-6578F252B4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2276"/>
          <a:stretch>
            <a:fillRect/>
          </a:stretch>
        </p:blipFill>
        <p:spPr>
          <a:xfrm>
            <a:off x="20" y="10"/>
            <a:ext cx="3003103" cy="3912881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AA680EB7-5C24-6CDB-4D75-3C21664995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46" b="28887"/>
          <a:stretch>
            <a:fillRect/>
          </a:stretch>
        </p:blipFill>
        <p:spPr>
          <a:xfrm>
            <a:off x="3180257" y="10"/>
            <a:ext cx="3016307" cy="2223328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59559F62-05A2-EA1F-356B-41D6298ED6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619" b="-4"/>
          <a:stretch>
            <a:fillRect/>
          </a:stretch>
        </p:blipFill>
        <p:spPr>
          <a:xfrm rot="5400000">
            <a:off x="112554" y="3967433"/>
            <a:ext cx="2778013" cy="3003123"/>
          </a:xfrm>
          <a:prstGeom prst="rect">
            <a:avLst/>
          </a:prstGeom>
        </p:spPr>
      </p:pic>
      <p:pic>
        <p:nvPicPr>
          <p:cNvPr id="21" name="Kép 20" descr="A képen személy, ruházat, asztal, ház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F0B6307A-9322-402C-9907-B6275BA9EF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10638"/>
          <a:stretch>
            <a:fillRect/>
          </a:stretch>
        </p:blipFill>
        <p:spPr>
          <a:xfrm>
            <a:off x="3180256" y="2395057"/>
            <a:ext cx="3016307" cy="2055326"/>
          </a:xfrm>
          <a:prstGeom prst="rect">
            <a:avLst/>
          </a:prstGeom>
        </p:spPr>
      </p:pic>
      <p:pic>
        <p:nvPicPr>
          <p:cNvPr id="17" name="Kép 16">
            <a:extLst>
              <a:ext uri="{FF2B5EF4-FFF2-40B4-BE49-F238E27FC236}">
                <a16:creationId xmlns:a16="http://schemas.microsoft.com/office/drawing/2014/main" id="{938F65BD-56AB-EAAD-C963-A1CF6C3B56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9" r="3" b="3"/>
          <a:stretch>
            <a:fillRect/>
          </a:stretch>
        </p:blipFill>
        <p:spPr>
          <a:xfrm>
            <a:off x="3180257" y="4629236"/>
            <a:ext cx="3016307" cy="2228765"/>
          </a:xfrm>
          <a:prstGeom prst="rect">
            <a:avLst/>
          </a:prstGeom>
        </p:spPr>
      </p:pic>
      <p:sp>
        <p:nvSpPr>
          <p:cNvPr id="3" name="Tartalom helye 2">
            <a:extLst>
              <a:ext uri="{FF2B5EF4-FFF2-40B4-BE49-F238E27FC236}">
                <a16:creationId xmlns:a16="http://schemas.microsoft.com/office/drawing/2014/main" id="{95772BD9-C6A1-FAEA-6B78-15288891C0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0951" y="167763"/>
            <a:ext cx="4862831" cy="595814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hu-HU" sz="2200" b="1"/>
              <a:t>CSALÁDI KISKERT PROGRAM</a:t>
            </a:r>
            <a:endParaRPr lang="hu-HU" sz="1100" b="1"/>
          </a:p>
          <a:p>
            <a:r>
              <a:rPr lang="hu-HU" sz="2000"/>
              <a:t>Az eddigi tapasztalatok azt mutatják, hogy a Családi kert programban évről évre egyre </a:t>
            </a:r>
            <a:r>
              <a:rPr lang="hu-HU" sz="2000" b="1"/>
              <a:t>többen</a:t>
            </a:r>
            <a:r>
              <a:rPr lang="hu-HU" sz="2000"/>
              <a:t> vesznek részt. A megtermelt zöldségek révén a program hozzájárul a családok </a:t>
            </a:r>
            <a:r>
              <a:rPr lang="hu-HU" sz="2000" b="1"/>
              <a:t>egészséges táplálkozásához és kiadásaik csökkentéséhez is. </a:t>
            </a:r>
          </a:p>
          <a:p>
            <a:r>
              <a:rPr lang="hu-HU" sz="2000"/>
              <a:t>A Családi kert program során termelt zöldségek szakmai értékelés szerint átlagosan minimum 60 000 Ft </a:t>
            </a:r>
            <a:r>
              <a:rPr lang="hu-HU" sz="2000" b="1"/>
              <a:t>megtakarítást jelenthettek </a:t>
            </a:r>
            <a:r>
              <a:rPr lang="hu-HU" sz="2000"/>
              <a:t>a legtöbb résztvevő család számára.</a:t>
            </a:r>
          </a:p>
          <a:p>
            <a:r>
              <a:rPr lang="hu-HU" sz="2000"/>
              <a:t>A CSALÁDI Kiskert Program rengeteg </a:t>
            </a:r>
            <a:r>
              <a:rPr lang="hu-HU" sz="2000" b="1"/>
              <a:t>„láthatatlan” munkával </a:t>
            </a:r>
            <a:r>
              <a:rPr lang="hu-HU" sz="2000"/>
              <a:t>is jár, amit a programvezetők, adminisztrátorok, koordinátorok, és programvezetők egyaránt végeznek.</a:t>
            </a:r>
          </a:p>
          <a:p>
            <a:r>
              <a:rPr lang="hu-HU" sz="2000" b="1"/>
              <a:t>2025</a:t>
            </a:r>
            <a:r>
              <a:rPr lang="hu-HU" sz="2000"/>
              <a:t>-ben Máltai Szeretetszolgálat Alapítvány-GF települései (28) </a:t>
            </a:r>
            <a:r>
              <a:rPr lang="hu-HU" sz="2000" b="1"/>
              <a:t>698 fő</a:t>
            </a:r>
            <a:r>
              <a:rPr lang="hu-HU" sz="2000"/>
              <a:t> vett részt, </a:t>
            </a:r>
            <a:r>
              <a:rPr lang="hu-HU" sz="2000" b="1"/>
              <a:t>ÉMR Régióban </a:t>
            </a:r>
            <a:r>
              <a:rPr lang="hu-HU" sz="2000"/>
              <a:t>összesen</a:t>
            </a:r>
            <a:r>
              <a:rPr lang="hu-HU" sz="2000" b="1"/>
              <a:t> 1081</a:t>
            </a:r>
            <a:r>
              <a:rPr lang="hu-HU" sz="2000"/>
              <a:t> fő.</a:t>
            </a:r>
          </a:p>
          <a:p>
            <a:endParaRPr lang="hu-HU" sz="2200"/>
          </a:p>
          <a:p>
            <a:pPr marL="0" indent="0">
              <a:buNone/>
            </a:pPr>
            <a:endParaRPr lang="hu-HU" sz="1100"/>
          </a:p>
        </p:txBody>
      </p:sp>
    </p:spTree>
    <p:extLst>
      <p:ext uri="{BB962C8B-B14F-4D97-AF65-F5344CB8AC3E}">
        <p14:creationId xmlns:p14="http://schemas.microsoft.com/office/powerpoint/2010/main" val="18568306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42">
            <a:extLst>
              <a:ext uri="{FF2B5EF4-FFF2-40B4-BE49-F238E27FC236}">
                <a16:creationId xmlns:a16="http://schemas.microsoft.com/office/drawing/2014/main" id="{FF93924A-10DF-4647-8C7A-115C017577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Kép 21">
            <a:extLst>
              <a:ext uri="{FF2B5EF4-FFF2-40B4-BE49-F238E27FC236}">
                <a16:creationId xmlns:a16="http://schemas.microsoft.com/office/drawing/2014/main" id="{E3909310-D5B3-B091-38F7-785064EF24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6" r="3" b="3"/>
          <a:stretch>
            <a:fillRect/>
          </a:stretch>
        </p:blipFill>
        <p:spPr>
          <a:xfrm>
            <a:off x="3595619" y="1452683"/>
            <a:ext cx="3016307" cy="2223338"/>
          </a:xfrm>
          <a:prstGeom prst="rect">
            <a:avLst/>
          </a:prstGeom>
        </p:spPr>
      </p:pic>
      <p:pic>
        <p:nvPicPr>
          <p:cNvPr id="31" name="Kép 30">
            <a:extLst>
              <a:ext uri="{FF2B5EF4-FFF2-40B4-BE49-F238E27FC236}">
                <a16:creationId xmlns:a16="http://schemas.microsoft.com/office/drawing/2014/main" id="{6B2E6CD6-BD3C-77AF-F718-B746E49BEE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5" r="3" b="22838"/>
          <a:stretch>
            <a:fillRect/>
          </a:stretch>
        </p:blipFill>
        <p:spPr>
          <a:xfrm>
            <a:off x="9188878" y="10"/>
            <a:ext cx="3003123" cy="1679499"/>
          </a:xfrm>
          <a:prstGeom prst="rect">
            <a:avLst/>
          </a:prstGeom>
        </p:spPr>
      </p:pic>
      <p:pic>
        <p:nvPicPr>
          <p:cNvPr id="33" name="Kép 32">
            <a:extLst>
              <a:ext uri="{FF2B5EF4-FFF2-40B4-BE49-F238E27FC236}">
                <a16:creationId xmlns:a16="http://schemas.microsoft.com/office/drawing/2014/main" id="{58E20EDC-46E3-A5C8-619A-A8ABF307E1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21" r="3" b="2004"/>
          <a:stretch>
            <a:fillRect/>
          </a:stretch>
        </p:blipFill>
        <p:spPr>
          <a:xfrm>
            <a:off x="9188877" y="1843285"/>
            <a:ext cx="3003123" cy="2064985"/>
          </a:xfrm>
          <a:prstGeom prst="rect">
            <a:avLst/>
          </a:prstGeom>
        </p:spPr>
      </p:pic>
      <p:pic>
        <p:nvPicPr>
          <p:cNvPr id="36" name="Kép 35">
            <a:extLst>
              <a:ext uri="{FF2B5EF4-FFF2-40B4-BE49-F238E27FC236}">
                <a16:creationId xmlns:a16="http://schemas.microsoft.com/office/drawing/2014/main" id="{AEC1793E-78A4-775B-C4BE-C59BF7BA7F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54" r="3" b="3043"/>
          <a:stretch>
            <a:fillRect/>
          </a:stretch>
        </p:blipFill>
        <p:spPr>
          <a:xfrm>
            <a:off x="5799381" y="4573420"/>
            <a:ext cx="3152006" cy="2140955"/>
          </a:xfrm>
          <a:prstGeom prst="rect">
            <a:avLst/>
          </a:prstGeom>
        </p:spPr>
      </p:pic>
      <p:pic>
        <p:nvPicPr>
          <p:cNvPr id="25" name="Kép 24">
            <a:extLst>
              <a:ext uri="{FF2B5EF4-FFF2-40B4-BE49-F238E27FC236}">
                <a16:creationId xmlns:a16="http://schemas.microsoft.com/office/drawing/2014/main" id="{3ED78E98-BF1D-9397-70E0-E404D87FF4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23" r="-4" b="-4"/>
          <a:stretch>
            <a:fillRect/>
          </a:stretch>
        </p:blipFill>
        <p:spPr>
          <a:xfrm>
            <a:off x="9188878" y="4079988"/>
            <a:ext cx="3003123" cy="2778013"/>
          </a:xfrm>
          <a:prstGeom prst="rect">
            <a:avLst/>
          </a:prstGeom>
        </p:spPr>
      </p:pic>
      <p:pic>
        <p:nvPicPr>
          <p:cNvPr id="44" name="Kép 43">
            <a:extLst>
              <a:ext uri="{FF2B5EF4-FFF2-40B4-BE49-F238E27FC236}">
                <a16:creationId xmlns:a16="http://schemas.microsoft.com/office/drawing/2014/main" id="{7C874F49-8752-E1C8-CC24-37C9502AB8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942" y="1453790"/>
            <a:ext cx="2164598" cy="2868007"/>
          </a:xfrm>
          <a:prstGeom prst="rect">
            <a:avLst/>
          </a:prstGeom>
        </p:spPr>
      </p:pic>
      <p:pic>
        <p:nvPicPr>
          <p:cNvPr id="47" name="Kép 46">
            <a:extLst>
              <a:ext uri="{FF2B5EF4-FFF2-40B4-BE49-F238E27FC236}">
                <a16:creationId xmlns:a16="http://schemas.microsoft.com/office/drawing/2014/main" id="{820C82C9-5422-157C-2CA0-75E72C6BEB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22" y="4304086"/>
            <a:ext cx="3342050" cy="2411794"/>
          </a:xfrm>
          <a:prstGeom prst="rect">
            <a:avLst/>
          </a:prstGeom>
        </p:spPr>
      </p:pic>
      <p:pic>
        <p:nvPicPr>
          <p:cNvPr id="53" name="Kép 52">
            <a:extLst>
              <a:ext uri="{FF2B5EF4-FFF2-40B4-BE49-F238E27FC236}">
                <a16:creationId xmlns:a16="http://schemas.microsoft.com/office/drawing/2014/main" id="{2B415738-6103-A2B6-AF2D-BB598CB9D8B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619" y="3877169"/>
            <a:ext cx="2175037" cy="2832948"/>
          </a:xfrm>
          <a:prstGeom prst="rect">
            <a:avLst/>
          </a:prstGeom>
        </p:spPr>
      </p:pic>
      <p:pic>
        <p:nvPicPr>
          <p:cNvPr id="57" name="Kép 56">
            <a:extLst>
              <a:ext uri="{FF2B5EF4-FFF2-40B4-BE49-F238E27FC236}">
                <a16:creationId xmlns:a16="http://schemas.microsoft.com/office/drawing/2014/main" id="{84C5EC41-5FDC-D131-F72B-E75525112B3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59" y="1549053"/>
            <a:ext cx="3232894" cy="2498092"/>
          </a:xfrm>
          <a:prstGeom prst="rect">
            <a:avLst/>
          </a:prstGeom>
        </p:spPr>
      </p:pic>
      <p:sp>
        <p:nvSpPr>
          <p:cNvPr id="58" name="Szövegdoboz 57">
            <a:extLst>
              <a:ext uri="{FF2B5EF4-FFF2-40B4-BE49-F238E27FC236}">
                <a16:creationId xmlns:a16="http://schemas.microsoft.com/office/drawing/2014/main" id="{8EC36913-D929-105E-D776-B4B608CBD001}"/>
              </a:ext>
            </a:extLst>
          </p:cNvPr>
          <p:cNvSpPr txBox="1"/>
          <p:nvPr/>
        </p:nvSpPr>
        <p:spPr>
          <a:xfrm>
            <a:off x="223014" y="3925"/>
            <a:ext cx="7856072" cy="1107996"/>
          </a:xfrm>
          <a:prstGeom prst="rect">
            <a:avLst/>
          </a:prstGeom>
          <a:solidFill>
            <a:schemeClr val="bg1">
              <a:alpha val="82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hu-HU" sz="2400" b="1">
                <a:solidFill>
                  <a:schemeClr val="accent2">
                    <a:lumMod val="75000"/>
                  </a:schemeClr>
                </a:solidFill>
              </a:rPr>
              <a:t>JELENLÉTPONT KERTJE- </a:t>
            </a:r>
          </a:p>
          <a:p>
            <a:pPr algn="ctr"/>
            <a:r>
              <a:rPr lang="hu-HU" sz="2400" b="1">
                <a:solidFill>
                  <a:schemeClr val="accent2">
                    <a:lumMod val="75000"/>
                  </a:schemeClr>
                </a:solidFill>
              </a:rPr>
              <a:t>MINTAKERT/ KÖZÖSSÉGI KERT</a:t>
            </a:r>
          </a:p>
          <a:p>
            <a:pPr algn="ctr"/>
            <a:r>
              <a:rPr lang="hu-HU"/>
              <a:t>Szociális felhasználás, ismeretátadás, egészségtudatosság, önellátás</a:t>
            </a:r>
          </a:p>
        </p:txBody>
      </p:sp>
    </p:spTree>
    <p:extLst>
      <p:ext uri="{BB962C8B-B14F-4D97-AF65-F5344CB8AC3E}">
        <p14:creationId xmlns:p14="http://schemas.microsoft.com/office/powerpoint/2010/main" val="36642419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FF93924A-10DF-4647-8C7A-115C017577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2CD037C8-8EA8-1785-2B7E-0FF9A85641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9" r="3" b="3"/>
          <a:stretch>
            <a:fillRect/>
          </a:stretch>
        </p:blipFill>
        <p:spPr>
          <a:xfrm>
            <a:off x="5995436" y="1"/>
            <a:ext cx="3016307" cy="2223338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F4EAFF93-DF69-85A2-12AE-C53BB04965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4" r="3" b="21531"/>
          <a:stretch>
            <a:fillRect/>
          </a:stretch>
        </p:blipFill>
        <p:spPr>
          <a:xfrm>
            <a:off x="9188878" y="10"/>
            <a:ext cx="3003123" cy="1679499"/>
          </a:xfrm>
          <a:prstGeom prst="rect">
            <a:avLst/>
          </a:prstGeom>
        </p:spPr>
      </p:pic>
      <p:sp>
        <p:nvSpPr>
          <p:cNvPr id="3" name="Tartalom helye 2">
            <a:extLst>
              <a:ext uri="{FF2B5EF4-FFF2-40B4-BE49-F238E27FC236}">
                <a16:creationId xmlns:a16="http://schemas.microsoft.com/office/drawing/2014/main" id="{7CD95C5C-748C-490E-3AE4-9F1747385C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027" y="196300"/>
            <a:ext cx="5530274" cy="3025871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hu-HU" sz="2400" b="1">
                <a:solidFill>
                  <a:schemeClr val="accent2">
                    <a:lumMod val="75000"/>
                  </a:schemeClr>
                </a:solidFill>
              </a:rPr>
              <a:t>MÁLTAI MANUFAKTÚRA- START KÖZFOGLALKOZTATOTT PROGRAM</a:t>
            </a:r>
          </a:p>
          <a:p>
            <a:pPr marL="0" indent="0" algn="ctr">
              <a:buNone/>
            </a:pPr>
            <a:r>
              <a:rPr lang="hu-HU" sz="2400" b="1">
                <a:solidFill>
                  <a:schemeClr val="bg2">
                    <a:lumMod val="50000"/>
                  </a:schemeClr>
                </a:solidFill>
              </a:rPr>
              <a:t>14 KERT Taktaköztől Sajónémetiig– 37 fő közfoglalkoztatott kolléga,</a:t>
            </a:r>
            <a:r>
              <a:rPr lang="hu-HU" sz="2400" b="1">
                <a:solidFill>
                  <a:srgbClr val="FF0000"/>
                </a:solidFill>
              </a:rPr>
              <a:t> </a:t>
            </a:r>
            <a:r>
              <a:rPr lang="hu-HU" sz="2400" b="1">
                <a:solidFill>
                  <a:schemeClr val="bg2">
                    <a:lumMod val="50000"/>
                  </a:schemeClr>
                </a:solidFill>
              </a:rPr>
              <a:t>ZÖLDSÉG, prémium GYÓGYNÖVÉNY, MÁLNA telepítéstől a bonbonig, rengeteg kerítés, öntözőrendszer - és FÓLIASÁTOR építés, több ezer PALÁNTA a </a:t>
            </a:r>
            <a:r>
              <a:rPr lang="hu-HU" sz="2400" b="1" err="1">
                <a:solidFill>
                  <a:schemeClr val="bg2">
                    <a:lumMod val="50000"/>
                  </a:schemeClr>
                </a:solidFill>
              </a:rPr>
              <a:t>wallipiniből</a:t>
            </a:r>
            <a:r>
              <a:rPr lang="hu-HU" sz="2400" b="1">
                <a:solidFill>
                  <a:schemeClr val="bg2">
                    <a:lumMod val="50000"/>
                  </a:schemeClr>
                </a:solidFill>
              </a:rPr>
              <a:t>, sok-sok elégetett kalória, és még több TAPASZTALAT</a:t>
            </a:r>
          </a:p>
          <a:p>
            <a:pPr marL="0" indent="0">
              <a:buNone/>
            </a:pPr>
            <a:endParaRPr lang="hu-HU" sz="200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buNone/>
            </a:pPr>
            <a:endParaRPr lang="hu-HU" sz="2000"/>
          </a:p>
          <a:p>
            <a:pPr marL="0" indent="0">
              <a:buNone/>
            </a:pPr>
            <a:endParaRPr lang="hu-HU" sz="2000"/>
          </a:p>
          <a:p>
            <a:pPr marL="0" indent="0">
              <a:buNone/>
            </a:pPr>
            <a:endParaRPr lang="hu-HU" sz="2000"/>
          </a:p>
          <a:p>
            <a:pPr marL="0" indent="0">
              <a:buNone/>
            </a:pPr>
            <a:endParaRPr lang="hu-HU" sz="2000"/>
          </a:p>
          <a:p>
            <a:pPr marL="0" indent="0">
              <a:buNone/>
            </a:pPr>
            <a:endParaRPr lang="hu-HU" sz="2000"/>
          </a:p>
          <a:p>
            <a:pPr marL="0" indent="0">
              <a:buNone/>
            </a:pPr>
            <a:endParaRPr lang="hu-HU" sz="2000"/>
          </a:p>
          <a:p>
            <a:pPr marL="0" indent="0">
              <a:buNone/>
            </a:pPr>
            <a:endParaRPr lang="hu-HU" sz="2000"/>
          </a:p>
          <a:p>
            <a:pPr marL="0" indent="0">
              <a:buNone/>
            </a:pPr>
            <a:endParaRPr lang="hu-HU" sz="2000"/>
          </a:p>
          <a:p>
            <a:pPr marL="0" indent="0">
              <a:buNone/>
            </a:pPr>
            <a:endParaRPr lang="hu-HU" sz="2000"/>
          </a:p>
          <a:p>
            <a:pPr marL="0" indent="0">
              <a:buNone/>
            </a:pPr>
            <a:endParaRPr lang="hu-HU" sz="2000"/>
          </a:p>
          <a:p>
            <a:pPr marL="0" indent="0">
              <a:buNone/>
            </a:pPr>
            <a:endParaRPr lang="hu-HU" sz="2000"/>
          </a:p>
        </p:txBody>
      </p:sp>
      <p:pic>
        <p:nvPicPr>
          <p:cNvPr id="13" name="Kép 12" descr="A képen ruházat, személy, kültéri, talaj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A55BD3E6-BCCD-94AD-618C-7C8838F60B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00" r="-4" b="26846"/>
          <a:stretch>
            <a:fillRect/>
          </a:stretch>
        </p:blipFill>
        <p:spPr>
          <a:xfrm>
            <a:off x="5995437" y="2384215"/>
            <a:ext cx="3016307" cy="2234180"/>
          </a:xfrm>
          <a:prstGeom prst="rect">
            <a:avLst/>
          </a:prstGeom>
        </p:spPr>
      </p:pic>
      <p:pic>
        <p:nvPicPr>
          <p:cNvPr id="21" name="Kép 20">
            <a:extLst>
              <a:ext uri="{FF2B5EF4-FFF2-40B4-BE49-F238E27FC236}">
                <a16:creationId xmlns:a16="http://schemas.microsoft.com/office/drawing/2014/main" id="{862506AC-41AE-765D-B289-5BEB3A4E41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86" r="2" b="29450"/>
          <a:stretch>
            <a:fillRect/>
          </a:stretch>
        </p:blipFill>
        <p:spPr>
          <a:xfrm>
            <a:off x="9188877" y="1843285"/>
            <a:ext cx="3003123" cy="2064985"/>
          </a:xfrm>
          <a:prstGeom prst="rect">
            <a:avLst/>
          </a:prstGeom>
        </p:spPr>
      </p:pic>
      <p:pic>
        <p:nvPicPr>
          <p:cNvPr id="17" name="Kép 16">
            <a:extLst>
              <a:ext uri="{FF2B5EF4-FFF2-40B4-BE49-F238E27FC236}">
                <a16:creationId xmlns:a16="http://schemas.microsoft.com/office/drawing/2014/main" id="{BE6B530A-D8F6-3677-756E-17A1B40A11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94" r="3" b="3"/>
          <a:stretch>
            <a:fillRect/>
          </a:stretch>
        </p:blipFill>
        <p:spPr>
          <a:xfrm>
            <a:off x="5995436" y="4790113"/>
            <a:ext cx="3016307" cy="2067887"/>
          </a:xfrm>
          <a:prstGeom prst="rect">
            <a:avLst/>
          </a:prstGeom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131BE505-DA7B-C9F2-DA77-8F2755DD31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30390"/>
          <a:stretch>
            <a:fillRect/>
          </a:stretch>
        </p:blipFill>
        <p:spPr>
          <a:xfrm>
            <a:off x="9188878" y="4079988"/>
            <a:ext cx="3003123" cy="2778013"/>
          </a:xfrm>
          <a:prstGeom prst="rect">
            <a:avLst/>
          </a:prstGeom>
        </p:spPr>
      </p:pic>
      <p:pic>
        <p:nvPicPr>
          <p:cNvPr id="24" name="Kép 23">
            <a:extLst>
              <a:ext uri="{FF2B5EF4-FFF2-40B4-BE49-F238E27FC236}">
                <a16:creationId xmlns:a16="http://schemas.microsoft.com/office/drawing/2014/main" id="{BB035A6C-8B3A-EC97-E84C-EFF26C4E030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27" y="3506278"/>
            <a:ext cx="2513792" cy="3351722"/>
          </a:xfrm>
          <a:prstGeom prst="rect">
            <a:avLst/>
          </a:prstGeom>
        </p:spPr>
      </p:pic>
      <p:pic>
        <p:nvPicPr>
          <p:cNvPr id="26" name="Kép 25">
            <a:extLst>
              <a:ext uri="{FF2B5EF4-FFF2-40B4-BE49-F238E27FC236}">
                <a16:creationId xmlns:a16="http://schemas.microsoft.com/office/drawing/2014/main" id="{77833B18-C765-F2CE-A7B1-B2A27EDECE7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029" y="3501305"/>
            <a:ext cx="2498272" cy="333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3345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FF93924A-10DF-4647-8C7A-115C017577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Kép 10" descr="A képen személy, ruházat, ember, Zöldséges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37ACB4D2-CEAE-FFB2-FD96-4D2FCC9D9C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3" r="-4" b="43792"/>
          <a:stretch>
            <a:fillRect/>
          </a:stretch>
        </p:blipFill>
        <p:spPr>
          <a:xfrm>
            <a:off x="3305578" y="4818947"/>
            <a:ext cx="2766295" cy="2039053"/>
          </a:xfrm>
          <a:prstGeom prst="rect">
            <a:avLst/>
          </a:prstGeom>
        </p:spPr>
      </p:pic>
      <p:pic>
        <p:nvPicPr>
          <p:cNvPr id="13" name="Kép 12" descr="A képen kültéri, ég, felhő, ruházat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602B0F8B-B7D0-9B97-7647-7371011FC5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33" r="3" b="3"/>
          <a:stretch>
            <a:fillRect/>
          </a:stretch>
        </p:blipFill>
        <p:spPr>
          <a:xfrm>
            <a:off x="82732" y="204013"/>
            <a:ext cx="2493464" cy="1394472"/>
          </a:xfrm>
          <a:prstGeom prst="rect">
            <a:avLst/>
          </a:prstGeom>
        </p:spPr>
      </p:pic>
      <p:sp>
        <p:nvSpPr>
          <p:cNvPr id="18" name="Szövegdoboz 17">
            <a:extLst>
              <a:ext uri="{FF2B5EF4-FFF2-40B4-BE49-F238E27FC236}">
                <a16:creationId xmlns:a16="http://schemas.microsoft.com/office/drawing/2014/main" id="{61537CF7-C62F-E20B-C63A-74E85FCBCFA1}"/>
              </a:ext>
            </a:extLst>
          </p:cNvPr>
          <p:cNvSpPr txBox="1"/>
          <p:nvPr/>
        </p:nvSpPr>
        <p:spPr>
          <a:xfrm>
            <a:off x="2588198" y="191153"/>
            <a:ext cx="5057003" cy="9364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000" b="1">
                <a:solidFill>
                  <a:schemeClr val="accent2">
                    <a:lumMod val="75000"/>
                  </a:schemeClr>
                </a:solidFill>
              </a:rPr>
              <a:t>2025</a:t>
            </a:r>
            <a:r>
              <a:rPr lang="hu-HU" sz="2000" b="1">
                <a:solidFill>
                  <a:schemeClr val="accent2">
                    <a:lumMod val="75000"/>
                  </a:schemeClr>
                </a:solidFill>
              </a:rPr>
              <a:t>.</a:t>
            </a:r>
            <a:r>
              <a:rPr lang="en-US" sz="2000" b="1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hu-HU" sz="2000" b="1">
                <a:solidFill>
                  <a:schemeClr val="accent2">
                    <a:lumMod val="75000"/>
                  </a:schemeClr>
                </a:solidFill>
              </a:rPr>
              <a:t>ÉV</a:t>
            </a:r>
            <a:r>
              <a:rPr lang="en-US" sz="2000" b="1">
                <a:solidFill>
                  <a:schemeClr val="accent2">
                    <a:lumMod val="75000"/>
                  </a:schemeClr>
                </a:solidFill>
              </a:rPr>
              <a:t>„VÁLLALKOZÁSA” A START </a:t>
            </a:r>
            <a:r>
              <a:rPr lang="en-US" sz="2000" b="1" err="1">
                <a:solidFill>
                  <a:schemeClr val="accent2">
                    <a:lumMod val="75000"/>
                  </a:schemeClr>
                </a:solidFill>
              </a:rPr>
              <a:t>Egyéni</a:t>
            </a:r>
            <a:r>
              <a:rPr lang="en-US" sz="2000" b="1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000" b="1" err="1">
                <a:solidFill>
                  <a:schemeClr val="accent2">
                    <a:lumMod val="75000"/>
                  </a:schemeClr>
                </a:solidFill>
              </a:rPr>
              <a:t>Közfoglalkoztatott</a:t>
            </a:r>
            <a:r>
              <a:rPr lang="en-US" sz="2000" b="1">
                <a:solidFill>
                  <a:schemeClr val="accent2">
                    <a:lumMod val="75000"/>
                  </a:schemeClr>
                </a:solidFill>
              </a:rPr>
              <a:t> PROGRAM</a:t>
            </a:r>
          </a:p>
          <a:p>
            <a:pPr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="1">
              <a:solidFill>
                <a:schemeClr val="accent2">
                  <a:lumMod val="75000"/>
                </a:schemeClr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/>
          </a:p>
        </p:txBody>
      </p:sp>
      <p:pic>
        <p:nvPicPr>
          <p:cNvPr id="9" name="Kép 8" descr="A képen ruházat, személy, lábbelik, álló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69C1BC3A-278F-E34F-46F8-94FD3C1C84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7" r="-4" b="47960"/>
          <a:stretch>
            <a:fillRect/>
          </a:stretch>
        </p:blipFill>
        <p:spPr>
          <a:xfrm>
            <a:off x="0" y="4793015"/>
            <a:ext cx="3003123" cy="2064985"/>
          </a:xfrm>
          <a:prstGeom prst="rect">
            <a:avLst/>
          </a:prstGeom>
        </p:spPr>
      </p:pic>
      <p:pic>
        <p:nvPicPr>
          <p:cNvPr id="25" name="Kép 24" descr="A képen asztal, étel, fedett pályás, gyümölcs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183B36AA-782D-ADD6-975F-15A7CB7F9D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2981" y="75080"/>
            <a:ext cx="2287750" cy="2260422"/>
          </a:xfrm>
          <a:prstGeom prst="rect">
            <a:avLst/>
          </a:prstGeom>
        </p:spPr>
      </p:pic>
      <p:pic>
        <p:nvPicPr>
          <p:cNvPr id="27" name="Kép 26" descr="A képen személy, ruházat, kültéri, talaj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9D62ADC7-1EAC-E007-FEBF-83095AB8EF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132" y="1588572"/>
            <a:ext cx="849755" cy="3744871"/>
          </a:xfrm>
          <a:prstGeom prst="rect">
            <a:avLst/>
          </a:prstGeom>
          <a:ln w="34925">
            <a:solidFill>
              <a:schemeClr val="accent2">
                <a:lumMod val="75000"/>
              </a:schemeClr>
            </a:solidFill>
          </a:ln>
        </p:spPr>
      </p:pic>
      <p:pic>
        <p:nvPicPr>
          <p:cNvPr id="32" name="Kép 31" descr="A képen kültéri, ég, személy, ruházat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AE8E952F-862C-94A9-A5E1-05423DD0D3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0" y="2815809"/>
            <a:ext cx="2468792" cy="1851594"/>
          </a:xfrm>
          <a:prstGeom prst="rect">
            <a:avLst/>
          </a:prstGeom>
        </p:spPr>
      </p:pic>
      <p:pic>
        <p:nvPicPr>
          <p:cNvPr id="39" name="Kép 38" descr="A képen kültéri, ég, gumiabroncs, kerék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0B9FDC64-195A-0725-53A8-48F201D410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3336" y="2457637"/>
            <a:ext cx="2530565" cy="1897924"/>
          </a:xfrm>
          <a:prstGeom prst="rect">
            <a:avLst/>
          </a:prstGeom>
        </p:spPr>
      </p:pic>
      <p:pic>
        <p:nvPicPr>
          <p:cNvPr id="35" name="Kép 34" descr="A képen szöveg, virág, növény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23F781DB-0693-096D-1AE9-A642B92472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094" y="75080"/>
            <a:ext cx="1476242" cy="2214363"/>
          </a:xfrm>
          <a:prstGeom prst="rect">
            <a:avLst/>
          </a:prstGeom>
        </p:spPr>
      </p:pic>
      <p:pic>
        <p:nvPicPr>
          <p:cNvPr id="41" name="Kép 40" descr="A képen tél, kültéri, hó, fű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AD025B67-E820-2EFF-4CFA-67B1F6D97BD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149" y="4643637"/>
            <a:ext cx="1717082" cy="2289443"/>
          </a:xfrm>
          <a:prstGeom prst="rect">
            <a:avLst/>
          </a:prstGeom>
        </p:spPr>
      </p:pic>
      <p:pic>
        <p:nvPicPr>
          <p:cNvPr id="45" name="Kép 44" descr="A képen kültéri, talaj, ég, személy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5DF13EBF-5E81-42C8-AA87-FD16BEA25EF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8265" y="4568557"/>
            <a:ext cx="3052590" cy="2289443"/>
          </a:xfrm>
          <a:prstGeom prst="rect">
            <a:avLst/>
          </a:prstGeom>
        </p:spPr>
      </p:pic>
      <p:pic>
        <p:nvPicPr>
          <p:cNvPr id="47" name="Kép 46" descr="A képen személy, ruházat, lábbelik, ács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6558CD4C-6080-9500-461A-E3FAFEE5DB1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240" y="1659990"/>
            <a:ext cx="1848779" cy="2465038"/>
          </a:xfrm>
          <a:prstGeom prst="rect">
            <a:avLst/>
          </a:prstGeom>
        </p:spPr>
      </p:pic>
      <p:pic>
        <p:nvPicPr>
          <p:cNvPr id="49" name="Kép 48">
            <a:extLst>
              <a:ext uri="{FF2B5EF4-FFF2-40B4-BE49-F238E27FC236}">
                <a16:creationId xmlns:a16="http://schemas.microsoft.com/office/drawing/2014/main" id="{1B622F43-2DB8-59BA-F03A-2A8E83221A1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616" y="4391480"/>
            <a:ext cx="1363436" cy="1817915"/>
          </a:xfrm>
          <a:prstGeom prst="rect">
            <a:avLst/>
          </a:prstGeom>
        </p:spPr>
      </p:pic>
      <p:pic>
        <p:nvPicPr>
          <p:cNvPr id="51" name="Kép 50">
            <a:extLst>
              <a:ext uri="{FF2B5EF4-FFF2-40B4-BE49-F238E27FC236}">
                <a16:creationId xmlns:a16="http://schemas.microsoft.com/office/drawing/2014/main" id="{0AFEC8ED-321D-60D8-5604-48D1B92268C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318" y="3152055"/>
            <a:ext cx="1479124" cy="1972165"/>
          </a:xfrm>
          <a:prstGeom prst="rect">
            <a:avLst/>
          </a:prstGeom>
        </p:spPr>
      </p:pic>
      <p:pic>
        <p:nvPicPr>
          <p:cNvPr id="53" name="Kép 52">
            <a:extLst>
              <a:ext uri="{FF2B5EF4-FFF2-40B4-BE49-F238E27FC236}">
                <a16:creationId xmlns:a16="http://schemas.microsoft.com/office/drawing/2014/main" id="{CDEE91A4-DC81-1A76-DAB2-9239FED1209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470" y="784396"/>
            <a:ext cx="1515283" cy="2020377"/>
          </a:xfrm>
          <a:prstGeom prst="rect">
            <a:avLst/>
          </a:prstGeom>
        </p:spPr>
      </p:pic>
      <p:pic>
        <p:nvPicPr>
          <p:cNvPr id="55" name="Kép 54">
            <a:extLst>
              <a:ext uri="{FF2B5EF4-FFF2-40B4-BE49-F238E27FC236}">
                <a16:creationId xmlns:a16="http://schemas.microsoft.com/office/drawing/2014/main" id="{CD9B363F-5781-1022-462F-0D35E31A669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169" y="976432"/>
            <a:ext cx="2385196" cy="1024387"/>
          </a:xfrm>
          <a:prstGeom prst="rect">
            <a:avLst/>
          </a:prstGeom>
        </p:spPr>
      </p:pic>
      <p:pic>
        <p:nvPicPr>
          <p:cNvPr id="57" name="Kép 56">
            <a:extLst>
              <a:ext uri="{FF2B5EF4-FFF2-40B4-BE49-F238E27FC236}">
                <a16:creationId xmlns:a16="http://schemas.microsoft.com/office/drawing/2014/main" id="{C17E99BA-6444-DC8D-991E-8C8E54D82CB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532" y="2015891"/>
            <a:ext cx="2125436" cy="1594077"/>
          </a:xfrm>
          <a:prstGeom prst="rect">
            <a:avLst/>
          </a:prstGeom>
        </p:spPr>
      </p:pic>
      <p:pic>
        <p:nvPicPr>
          <p:cNvPr id="59" name="Kép 58">
            <a:extLst>
              <a:ext uri="{FF2B5EF4-FFF2-40B4-BE49-F238E27FC236}">
                <a16:creationId xmlns:a16="http://schemas.microsoft.com/office/drawing/2014/main" id="{105AFC32-35BB-133D-EEC6-9CD79ADDD06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2804" y="3271798"/>
            <a:ext cx="1284864" cy="1706460"/>
          </a:xfrm>
          <a:prstGeom prst="rect">
            <a:avLst/>
          </a:prstGeom>
        </p:spPr>
      </p:pic>
      <p:pic>
        <p:nvPicPr>
          <p:cNvPr id="61" name="Kép 60">
            <a:extLst>
              <a:ext uri="{FF2B5EF4-FFF2-40B4-BE49-F238E27FC236}">
                <a16:creationId xmlns:a16="http://schemas.microsoft.com/office/drawing/2014/main" id="{2955D8CB-B29A-3440-B997-58D3BA01D0F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51" y="1450161"/>
            <a:ext cx="1567682" cy="2014951"/>
          </a:xfrm>
          <a:prstGeom prst="rect">
            <a:avLst/>
          </a:prstGeom>
        </p:spPr>
      </p:pic>
      <p:pic>
        <p:nvPicPr>
          <p:cNvPr id="65" name="Kép 64">
            <a:extLst>
              <a:ext uri="{FF2B5EF4-FFF2-40B4-BE49-F238E27FC236}">
                <a16:creationId xmlns:a16="http://schemas.microsoft.com/office/drawing/2014/main" id="{70BA0987-E136-CC0E-60E7-C8A3E253059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362" y="3275180"/>
            <a:ext cx="1890387" cy="1260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0027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57F83CAE-F4AD-772A-CDF4-734207723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227" y="212419"/>
            <a:ext cx="6002110" cy="1495425"/>
          </a:xfrm>
        </p:spPr>
        <p:txBody>
          <a:bodyPr>
            <a:normAutofit/>
          </a:bodyPr>
          <a:lstStyle/>
          <a:p>
            <a:r>
              <a:rPr lang="hu-HU" sz="4000"/>
              <a:t>FETE-GAZDASÁGFEJLESZTÉS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6991A62-1C2B-4869-12CB-EAA1AFBB9D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9228" y="1716135"/>
            <a:ext cx="6002110" cy="475199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hu-HU" sz="2300" u="sng"/>
              <a:t>Mi a program célja?</a:t>
            </a:r>
            <a:endParaRPr lang="hu-HU" sz="2300"/>
          </a:p>
          <a:p>
            <a:r>
              <a:rPr lang="hu-HU" sz="2300"/>
              <a:t>A Felzárkózó települések program célja, hogy a segélyezésből fokozatosan a </a:t>
            </a:r>
            <a:r>
              <a:rPr lang="hu-HU" sz="2300" b="1"/>
              <a:t>munka és a biztos jövedelem </a:t>
            </a:r>
            <a:r>
              <a:rPr lang="hu-HU" sz="2300"/>
              <a:t>felé vezesse az embereket, hogy saját tapasztalataikon keresztül ismerhessék fel, hogy </a:t>
            </a:r>
            <a:r>
              <a:rPr lang="hu-HU" sz="2300" b="1"/>
              <a:t>tanulással, kitartással és munkával stabil keresethez juthatnak.</a:t>
            </a:r>
          </a:p>
          <a:p>
            <a:pPr marL="0" indent="0">
              <a:buNone/>
            </a:pPr>
            <a:endParaRPr lang="hu-HU" sz="2300" b="1"/>
          </a:p>
          <a:p>
            <a:r>
              <a:rPr lang="hu-HU" sz="2300"/>
              <a:t>További cél, hogy a programok eredményeként a munkavállalók </a:t>
            </a:r>
            <a:r>
              <a:rPr lang="hu-HU" sz="2300" b="1"/>
              <a:t>példaképpé váljanak a közösségeikben</a:t>
            </a:r>
            <a:r>
              <a:rPr lang="hu-HU" sz="2300"/>
              <a:t>, ezáltal </a:t>
            </a:r>
            <a:r>
              <a:rPr lang="hu-HU" sz="2300" b="1"/>
              <a:t>munkára nevelve </a:t>
            </a:r>
            <a:r>
              <a:rPr lang="hu-HU" sz="2300"/>
              <a:t>a közösségben élő </a:t>
            </a:r>
            <a:r>
              <a:rPr lang="hu-HU" sz="2300" b="1"/>
              <a:t>gyerekeket is.</a:t>
            </a:r>
            <a:br>
              <a:rPr lang="hu-HU" sz="2300"/>
            </a:br>
            <a:br>
              <a:rPr lang="hu-HU" sz="2200"/>
            </a:br>
            <a:endParaRPr lang="hu-HU" sz="1700"/>
          </a:p>
        </p:txBody>
      </p:sp>
      <p:pic>
        <p:nvPicPr>
          <p:cNvPr id="5" name="Kép 4" descr="A képen ruházat, kültéri, személy, lábbelik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3B43ACED-3D31-E3D6-88C9-CA4C446EC8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57"/>
          <a:stretch>
            <a:fillRect/>
          </a:stretch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5529520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4" name="Rectangle 63">
            <a:extLst>
              <a:ext uri="{FF2B5EF4-FFF2-40B4-BE49-F238E27FC236}">
                <a16:creationId xmlns:a16="http://schemas.microsoft.com/office/drawing/2014/main" id="{382E0DD2-11DF-4411-A6ED-1182F51769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Kép 21">
            <a:extLst>
              <a:ext uri="{FF2B5EF4-FFF2-40B4-BE49-F238E27FC236}">
                <a16:creationId xmlns:a16="http://schemas.microsoft.com/office/drawing/2014/main" id="{48A3C9AB-C0F5-3273-C4E7-7DD4E73D07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40" b="-3"/>
          <a:stretch>
            <a:fillRect/>
          </a:stretch>
        </p:blipFill>
        <p:spPr>
          <a:xfrm>
            <a:off x="8969" y="-2"/>
            <a:ext cx="2376092" cy="2228759"/>
          </a:xfrm>
          <a:prstGeom prst="rect">
            <a:avLst/>
          </a:prstGeom>
        </p:spPr>
      </p:pic>
      <p:pic>
        <p:nvPicPr>
          <p:cNvPr id="20" name="Kép 19">
            <a:extLst>
              <a:ext uri="{FF2B5EF4-FFF2-40B4-BE49-F238E27FC236}">
                <a16:creationId xmlns:a16="http://schemas.microsoft.com/office/drawing/2014/main" id="{0F666E9F-C4DD-26C6-793E-DFAADC8B44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8" r="4453" b="7"/>
          <a:stretch>
            <a:fillRect/>
          </a:stretch>
        </p:blipFill>
        <p:spPr>
          <a:xfrm>
            <a:off x="2579411" y="-2446"/>
            <a:ext cx="2376092" cy="2228759"/>
          </a:xfrm>
          <a:prstGeom prst="rect">
            <a:avLst/>
          </a:prstGeom>
        </p:spPr>
      </p:pic>
      <p:pic>
        <p:nvPicPr>
          <p:cNvPr id="26" name="Kép 25" descr="A képen ruházat, személy, lábbelik, kültéri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32F001FA-FB3F-F758-900B-3B98DA3FFC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52" r="-4" b="9696"/>
          <a:stretch>
            <a:fillRect/>
          </a:stretch>
        </p:blipFill>
        <p:spPr>
          <a:xfrm>
            <a:off x="5149852" y="-10223"/>
            <a:ext cx="2376092" cy="2228759"/>
          </a:xfrm>
          <a:prstGeom prst="rect">
            <a:avLst/>
          </a:prstGeom>
        </p:spPr>
      </p:pic>
      <p:pic>
        <p:nvPicPr>
          <p:cNvPr id="7" name="Kép 6" descr="A képen ruházat, személy, kültéri, kabát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FFF5108E-13FA-6DF2-2C6A-5F54A026EB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" b="17906"/>
          <a:stretch>
            <a:fillRect/>
          </a:stretch>
        </p:blipFill>
        <p:spPr>
          <a:xfrm>
            <a:off x="3714" y="2400151"/>
            <a:ext cx="3330225" cy="2057368"/>
          </a:xfrm>
          <a:prstGeom prst="rect">
            <a:avLst/>
          </a:prstGeom>
        </p:spPr>
      </p:pic>
      <p:pic>
        <p:nvPicPr>
          <p:cNvPr id="17" name="Kép 16">
            <a:extLst>
              <a:ext uri="{FF2B5EF4-FFF2-40B4-BE49-F238E27FC236}">
                <a16:creationId xmlns:a16="http://schemas.microsoft.com/office/drawing/2014/main" id="{0225504B-715D-7FF6-884F-C06C739C05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47" r="2" b="43672"/>
          <a:stretch>
            <a:fillRect/>
          </a:stretch>
        </p:blipFill>
        <p:spPr>
          <a:xfrm>
            <a:off x="-1" y="4628909"/>
            <a:ext cx="3324552" cy="2229090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08EEFD51-74C7-4B11-21DE-F39DB1F40F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" b="16067"/>
          <a:stretch>
            <a:fillRect/>
          </a:stretch>
        </p:blipFill>
        <p:spPr>
          <a:xfrm>
            <a:off x="3534403" y="2400151"/>
            <a:ext cx="3996536" cy="4457850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AAC5BF55-7268-02B4-13CE-1FEFB1B9E673}"/>
              </a:ext>
            </a:extLst>
          </p:cNvPr>
          <p:cNvSpPr txBox="1"/>
          <p:nvPr/>
        </p:nvSpPr>
        <p:spPr>
          <a:xfrm>
            <a:off x="7535402" y="2417"/>
            <a:ext cx="4641004" cy="68581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br>
              <a:rPr lang="en-US" sz="1400"/>
            </a:br>
            <a:r>
              <a:rPr lang="en-US" sz="2200" b="1"/>
              <a:t>Mi a GF Program </a:t>
            </a:r>
            <a:r>
              <a:rPr lang="en-US" sz="2200" b="1" err="1"/>
              <a:t>alapja</a:t>
            </a:r>
            <a:r>
              <a:rPr lang="en-US" sz="2200" b="1"/>
              <a:t>?</a:t>
            </a:r>
            <a:endParaRPr lang="hu-HU"/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/>
              <a:t>A </a:t>
            </a:r>
            <a:r>
              <a:rPr lang="en-US" sz="2200" err="1"/>
              <a:t>gazdaságfejlesztési</a:t>
            </a:r>
            <a:r>
              <a:rPr lang="en-US" sz="2200"/>
              <a:t> </a:t>
            </a:r>
            <a:r>
              <a:rPr lang="en-US" sz="2200" err="1"/>
              <a:t>munka</a:t>
            </a:r>
            <a:r>
              <a:rPr lang="en-US" sz="2200"/>
              <a:t> </a:t>
            </a:r>
            <a:r>
              <a:rPr lang="en-US" sz="2200" err="1"/>
              <a:t>minden</a:t>
            </a:r>
            <a:r>
              <a:rPr lang="en-US" sz="2200"/>
              <a:t> </a:t>
            </a:r>
            <a:r>
              <a:rPr lang="en-US" sz="2200" err="1"/>
              <a:t>településen</a:t>
            </a:r>
            <a:r>
              <a:rPr lang="en-US" sz="2200"/>
              <a:t> a </a:t>
            </a:r>
            <a:r>
              <a:rPr lang="en-US" sz="2200" b="1" err="1"/>
              <a:t>Jelenléten</a:t>
            </a:r>
            <a:r>
              <a:rPr lang="en-US" sz="2200" b="1"/>
              <a:t> </a:t>
            </a:r>
            <a:r>
              <a:rPr lang="en-US" sz="2200" err="1"/>
              <a:t>alapul</a:t>
            </a:r>
            <a:r>
              <a:rPr lang="en-US" sz="2200"/>
              <a:t> </a:t>
            </a:r>
            <a:r>
              <a:rPr lang="en-US" sz="2200" err="1"/>
              <a:t>és</a:t>
            </a:r>
            <a:r>
              <a:rPr lang="en-US" sz="2200"/>
              <a:t> </a:t>
            </a:r>
            <a:r>
              <a:rPr lang="en-US" sz="2200" err="1"/>
              <a:t>mindig</a:t>
            </a:r>
            <a:r>
              <a:rPr lang="en-US" sz="2200"/>
              <a:t> a „</a:t>
            </a:r>
            <a:r>
              <a:rPr lang="en-US" sz="2200" err="1"/>
              <a:t>diagnózis</a:t>
            </a:r>
            <a:r>
              <a:rPr lang="en-US" sz="2200"/>
              <a:t>” </a:t>
            </a:r>
            <a:r>
              <a:rPr lang="en-US" sz="2200" err="1"/>
              <a:t>felállításával</a:t>
            </a:r>
            <a:r>
              <a:rPr lang="en-US" sz="2200"/>
              <a:t> </a:t>
            </a:r>
            <a:r>
              <a:rPr lang="en-US" sz="2200" err="1"/>
              <a:t>kezdődik</a:t>
            </a:r>
            <a:r>
              <a:rPr lang="en-US" sz="2200"/>
              <a:t>: </a:t>
            </a:r>
            <a:r>
              <a:rPr lang="en-US" sz="2200" err="1"/>
              <a:t>ebben</a:t>
            </a:r>
            <a:r>
              <a:rPr lang="en-US" sz="2200"/>
              <a:t> </a:t>
            </a:r>
            <a:r>
              <a:rPr lang="en-US" sz="2200" err="1"/>
              <a:t>feltárásra</a:t>
            </a:r>
            <a:r>
              <a:rPr lang="en-US" sz="2200"/>
              <a:t> </a:t>
            </a:r>
            <a:r>
              <a:rPr lang="en-US" sz="2200" err="1"/>
              <a:t>kerülnek</a:t>
            </a:r>
            <a:r>
              <a:rPr lang="en-US" sz="2200"/>
              <a:t> a </a:t>
            </a:r>
            <a:r>
              <a:rPr lang="en-US" sz="2200" b="1" err="1"/>
              <a:t>helyi</a:t>
            </a:r>
            <a:r>
              <a:rPr lang="en-US" sz="2200" b="1"/>
              <a:t> </a:t>
            </a:r>
            <a:r>
              <a:rPr lang="en-US" sz="2200" b="1" err="1"/>
              <a:t>sajátosságok</a:t>
            </a:r>
            <a:r>
              <a:rPr lang="en-US" sz="2200" b="1"/>
              <a:t> </a:t>
            </a:r>
            <a:r>
              <a:rPr lang="en-US" sz="2200" b="1" err="1"/>
              <a:t>és</a:t>
            </a:r>
            <a:r>
              <a:rPr lang="en-US" sz="2200" b="1"/>
              <a:t> </a:t>
            </a:r>
            <a:r>
              <a:rPr lang="en-US" sz="2200" b="1" err="1"/>
              <a:t>viszonyok</a:t>
            </a:r>
            <a:r>
              <a:rPr lang="en-US" sz="2200"/>
              <a:t>, </a:t>
            </a:r>
            <a:r>
              <a:rPr lang="en-US" sz="2200" err="1"/>
              <a:t>fény</a:t>
            </a:r>
            <a:r>
              <a:rPr lang="en-US" sz="2200"/>
              <a:t> </a:t>
            </a:r>
            <a:r>
              <a:rPr lang="en-US" sz="2200" err="1"/>
              <a:t>derül</a:t>
            </a:r>
            <a:r>
              <a:rPr lang="en-US" sz="2200"/>
              <a:t> a </a:t>
            </a:r>
            <a:r>
              <a:rPr lang="en-US" sz="2200" err="1"/>
              <a:t>helyi</a:t>
            </a:r>
            <a:r>
              <a:rPr lang="en-US" sz="2200"/>
              <a:t> </a:t>
            </a:r>
            <a:r>
              <a:rPr lang="en-US" sz="2200" err="1"/>
              <a:t>problémahalmazra</a:t>
            </a:r>
            <a:r>
              <a:rPr lang="en-US" sz="2200"/>
              <a:t> </a:t>
            </a:r>
            <a:r>
              <a:rPr lang="en-US" sz="2200" err="1"/>
              <a:t>és</a:t>
            </a:r>
            <a:r>
              <a:rPr lang="en-US" sz="2200"/>
              <a:t> a </a:t>
            </a:r>
            <a:r>
              <a:rPr lang="en-US" sz="2200" err="1"/>
              <a:t>kiaknázható</a:t>
            </a:r>
            <a:r>
              <a:rPr lang="en-US" sz="2200"/>
              <a:t> </a:t>
            </a:r>
            <a:r>
              <a:rPr lang="en-US" sz="2200" err="1"/>
              <a:t>helyi</a:t>
            </a:r>
            <a:r>
              <a:rPr lang="en-US" sz="2200"/>
              <a:t> </a:t>
            </a:r>
            <a:r>
              <a:rPr lang="en-US" sz="2200" err="1"/>
              <a:t>erőforrásokra</a:t>
            </a:r>
            <a:r>
              <a:rPr lang="en-US" sz="2200"/>
              <a:t>, </a:t>
            </a:r>
            <a:r>
              <a:rPr lang="en-US" sz="2200" b="1" err="1"/>
              <a:t>adottságok</a:t>
            </a:r>
            <a:r>
              <a:rPr lang="en-US" sz="2200" err="1"/>
              <a:t>ra</a:t>
            </a:r>
            <a:r>
              <a:rPr lang="en-US" sz="2200"/>
              <a:t> is.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/>
              <a:t>A  </a:t>
            </a:r>
            <a:r>
              <a:rPr lang="en-US" sz="2200" err="1"/>
              <a:t>nehézségek</a:t>
            </a:r>
            <a:r>
              <a:rPr lang="en-US" sz="2200"/>
              <a:t> </a:t>
            </a:r>
            <a:r>
              <a:rPr lang="en-US" sz="2200" err="1"/>
              <a:t>megismerése</a:t>
            </a:r>
            <a:r>
              <a:rPr lang="en-US" sz="2200"/>
              <a:t> </a:t>
            </a:r>
            <a:r>
              <a:rPr lang="en-US" sz="2200" err="1"/>
              <a:t>után</a:t>
            </a:r>
            <a:r>
              <a:rPr lang="en-US" sz="2200"/>
              <a:t> </a:t>
            </a:r>
            <a:r>
              <a:rPr lang="en-US" sz="2200" err="1"/>
              <a:t>együtt</a:t>
            </a:r>
            <a:r>
              <a:rPr lang="en-US" sz="2200" b="1"/>
              <a:t>, </a:t>
            </a:r>
            <a:r>
              <a:rPr lang="en-US" sz="2200" b="1" err="1"/>
              <a:t>közös</a:t>
            </a:r>
            <a:r>
              <a:rPr lang="en-US" sz="2200" b="1"/>
              <a:t> </a:t>
            </a:r>
            <a:r>
              <a:rPr lang="en-US" sz="2200" b="1" err="1"/>
              <a:t>erővel</a:t>
            </a:r>
            <a:r>
              <a:rPr lang="en-US" sz="2200" b="1"/>
              <a:t> </a:t>
            </a:r>
            <a:r>
              <a:rPr lang="en-US" sz="2200" b="1" err="1"/>
              <a:t>keressük</a:t>
            </a:r>
            <a:r>
              <a:rPr lang="en-US" sz="2200" b="1"/>
              <a:t> a </a:t>
            </a:r>
            <a:r>
              <a:rPr lang="en-US" sz="2200" b="1" err="1"/>
              <a:t>megoldásokat</a:t>
            </a:r>
            <a:r>
              <a:rPr lang="en-US" sz="2200" b="1"/>
              <a:t>.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/>
              <a:t>A </a:t>
            </a:r>
            <a:r>
              <a:rPr lang="en-US" sz="2200" err="1"/>
              <a:t>Jelenlétprogram</a:t>
            </a:r>
            <a:r>
              <a:rPr lang="en-US" sz="2200"/>
              <a:t> </a:t>
            </a:r>
            <a:r>
              <a:rPr lang="en-US" sz="2200" b="1" err="1"/>
              <a:t>helyi</a:t>
            </a:r>
            <a:r>
              <a:rPr lang="en-US" sz="2200"/>
              <a:t> „</a:t>
            </a:r>
            <a:r>
              <a:rPr lang="en-US" sz="2200" err="1"/>
              <a:t>kulcsemberei</a:t>
            </a:r>
            <a:r>
              <a:rPr lang="en-US" sz="2200"/>
              <a:t>”:   a </a:t>
            </a:r>
            <a:r>
              <a:rPr lang="en-US" sz="2200" b="1" err="1"/>
              <a:t>Programvezetők</a:t>
            </a:r>
            <a:r>
              <a:rPr lang="en-US" sz="2200" b="1"/>
              <a:t>, </a:t>
            </a:r>
            <a:r>
              <a:rPr lang="en-US" sz="2200" b="1" err="1"/>
              <a:t>és</a:t>
            </a:r>
            <a:r>
              <a:rPr lang="en-US" sz="2200" b="1"/>
              <a:t> a </a:t>
            </a:r>
            <a:r>
              <a:rPr lang="en-US" sz="2200" b="1" err="1"/>
              <a:t>koordinátorok</a:t>
            </a:r>
            <a:r>
              <a:rPr lang="en-US" sz="2200" b="1"/>
              <a:t>.</a:t>
            </a:r>
            <a:endParaRPr lang="en-US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6512040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6" name="Rectangle 75">
            <a:extLst>
              <a:ext uri="{FF2B5EF4-FFF2-40B4-BE49-F238E27FC236}">
                <a16:creationId xmlns:a16="http://schemas.microsoft.com/office/drawing/2014/main" id="{FF93924A-10DF-4647-8C7A-115C017577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Kép 26">
            <a:extLst>
              <a:ext uri="{FF2B5EF4-FFF2-40B4-BE49-F238E27FC236}">
                <a16:creationId xmlns:a16="http://schemas.microsoft.com/office/drawing/2014/main" id="{D5CE1EE8-216F-2CE6-A87F-DDCD366B4A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99" b="20234"/>
          <a:stretch>
            <a:fillRect/>
          </a:stretch>
        </p:blipFill>
        <p:spPr>
          <a:xfrm>
            <a:off x="5995436" y="1"/>
            <a:ext cx="3016307" cy="2223338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ED8A7256-2BDB-628D-8255-0DD55A62F3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2" r="3" b="13117"/>
          <a:stretch>
            <a:fillRect/>
          </a:stretch>
        </p:blipFill>
        <p:spPr>
          <a:xfrm>
            <a:off x="9188878" y="10"/>
            <a:ext cx="3003123" cy="1679499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15D541F7-55A6-4B76-5BAA-1D4DC262E723}"/>
              </a:ext>
            </a:extLst>
          </p:cNvPr>
          <p:cNvSpPr txBox="1"/>
          <p:nvPr/>
        </p:nvSpPr>
        <p:spPr>
          <a:xfrm>
            <a:off x="177054" y="255098"/>
            <a:ext cx="5463396" cy="58739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114300" indent="-342900">
              <a:lnSpc>
                <a:spcPct val="90000"/>
              </a:lnSpc>
              <a:spcAft>
                <a:spcPts val="600"/>
              </a:spcAft>
              <a:buFont typeface="Calibri" panose="020B0604020202020204" pitchFamily="34" charset="0"/>
              <a:buChar char="-"/>
            </a:pPr>
            <a:r>
              <a:rPr lang="en-US" sz="2300"/>
              <a:t>A </a:t>
            </a:r>
            <a:r>
              <a:rPr lang="en-US" sz="2300" err="1"/>
              <a:t>településen</a:t>
            </a:r>
            <a:r>
              <a:rPr lang="en-US" sz="2300"/>
              <a:t> </a:t>
            </a:r>
            <a:r>
              <a:rPr lang="en-US" sz="2300" err="1"/>
              <a:t>előforduló</a:t>
            </a:r>
            <a:r>
              <a:rPr lang="en-US" sz="2300"/>
              <a:t> </a:t>
            </a:r>
            <a:r>
              <a:rPr lang="en-US" sz="2300" err="1"/>
              <a:t>nehézségekre</a:t>
            </a:r>
            <a:r>
              <a:rPr lang="en-US" sz="2300"/>
              <a:t> </a:t>
            </a:r>
            <a:r>
              <a:rPr lang="en-US" sz="2300" b="1"/>
              <a:t> MEGOLDÁST KÍNÁLHAT</a:t>
            </a:r>
            <a:r>
              <a:rPr lang="en-US" sz="2300"/>
              <a:t>:</a:t>
            </a:r>
            <a:endParaRPr lang="hu-HU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Calibri" panose="020B0604020202020204" pitchFamily="34" charset="0"/>
              <a:buChar char="-"/>
            </a:pPr>
            <a:endParaRPr lang="en-US" sz="2300"/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Calibri"/>
              <a:buChar char="-"/>
            </a:pPr>
            <a:r>
              <a:rPr lang="en-US" sz="2300" err="1"/>
              <a:t>az</a:t>
            </a:r>
            <a:r>
              <a:rPr lang="en-US" sz="2300"/>
              <a:t> </a:t>
            </a:r>
            <a:r>
              <a:rPr lang="en-US" sz="2300" err="1"/>
              <a:t>öngondoskodást</a:t>
            </a:r>
            <a:r>
              <a:rPr lang="en-US" sz="2300"/>
              <a:t> </a:t>
            </a:r>
            <a:r>
              <a:rPr lang="en-US" sz="2300" err="1"/>
              <a:t>segítő</a:t>
            </a:r>
            <a:r>
              <a:rPr lang="en-US" sz="2300"/>
              <a:t> </a:t>
            </a:r>
            <a:r>
              <a:rPr lang="en-US" sz="2300" b="1"/>
              <a:t>CSALÁDI  KERT PROGRAM,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Calibri" panose="020B0604020202020204" pitchFamily="34" charset="0"/>
              <a:buChar char="-"/>
            </a:pPr>
            <a:endParaRPr lang="en-US" sz="2300"/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Calibri"/>
              <a:buChar char="-"/>
            </a:pPr>
            <a:r>
              <a:rPr lang="en-US" sz="2300"/>
              <a:t>a </a:t>
            </a:r>
            <a:r>
              <a:rPr lang="en-US" sz="2300" err="1"/>
              <a:t>motiváció</a:t>
            </a:r>
            <a:r>
              <a:rPr lang="en-US" sz="2300"/>
              <a:t> </a:t>
            </a:r>
            <a:r>
              <a:rPr lang="en-US" sz="2300" err="1"/>
              <a:t>felkeltését</a:t>
            </a:r>
            <a:r>
              <a:rPr lang="en-US" sz="2300"/>
              <a:t> </a:t>
            </a:r>
            <a:r>
              <a:rPr lang="en-US" sz="2300" err="1"/>
              <a:t>és</a:t>
            </a:r>
            <a:r>
              <a:rPr lang="en-US" sz="2300"/>
              <a:t>   </a:t>
            </a:r>
            <a:r>
              <a:rPr lang="en-US" sz="2300" err="1"/>
              <a:t>tapasztalatszerzést</a:t>
            </a:r>
            <a:r>
              <a:rPr lang="en-US" sz="2300"/>
              <a:t> </a:t>
            </a:r>
            <a:r>
              <a:rPr lang="en-US" sz="2300" err="1"/>
              <a:t>segítő</a:t>
            </a:r>
            <a:r>
              <a:rPr lang="en-US" sz="2300"/>
              <a:t> </a:t>
            </a:r>
            <a:r>
              <a:rPr lang="en-US" sz="2300" b="1"/>
              <a:t>FOGLALKOZÁSOK, </a:t>
            </a:r>
            <a:r>
              <a:rPr lang="en-US" sz="2300" b="1" err="1"/>
              <a:t>képzések</a:t>
            </a:r>
            <a:endParaRPr lang="en-US" sz="2300" b="1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Calibri" panose="020B0604020202020204" pitchFamily="34" charset="0"/>
              <a:buChar char="-"/>
            </a:pPr>
            <a:endParaRPr lang="en-US" sz="2300"/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Calibri"/>
              <a:buChar char="-"/>
            </a:pPr>
            <a:r>
              <a:rPr lang="en-US" sz="2300" err="1"/>
              <a:t>valamint</a:t>
            </a:r>
            <a:r>
              <a:rPr lang="en-US" sz="2300"/>
              <a:t> a </a:t>
            </a:r>
            <a:r>
              <a:rPr lang="en-US" sz="2300" err="1"/>
              <a:t>piaci</a:t>
            </a:r>
            <a:r>
              <a:rPr lang="en-US" sz="2300"/>
              <a:t> </a:t>
            </a:r>
            <a:r>
              <a:rPr lang="en-US" sz="2300" err="1"/>
              <a:t>termelésre</a:t>
            </a:r>
            <a:r>
              <a:rPr lang="en-US" sz="2300"/>
              <a:t> </a:t>
            </a:r>
            <a:r>
              <a:rPr lang="en-US" sz="2300" err="1"/>
              <a:t>alkalmas</a:t>
            </a:r>
            <a:r>
              <a:rPr lang="en-US" sz="2300"/>
              <a:t> </a:t>
            </a:r>
            <a:r>
              <a:rPr lang="en-US" sz="2300" b="1"/>
              <a:t>ÜZEMEK </a:t>
            </a:r>
            <a:r>
              <a:rPr lang="en-US" sz="2300" err="1"/>
              <a:t>létrehozása</a:t>
            </a:r>
            <a:r>
              <a:rPr lang="en-US" sz="2300"/>
              <a:t>.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Calibri" panose="020B0604020202020204" pitchFamily="34" charset="0"/>
              <a:buChar char="-"/>
            </a:pPr>
            <a:endParaRPr lang="en-US" sz="2300"/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Calibri"/>
              <a:buChar char="-"/>
            </a:pPr>
            <a:r>
              <a:rPr lang="en-US" sz="2300" err="1"/>
              <a:t>Utóbbiakban</a:t>
            </a:r>
            <a:r>
              <a:rPr lang="en-US" sz="2300"/>
              <a:t> </a:t>
            </a:r>
            <a:r>
              <a:rPr lang="en-US" sz="2300" b="1"/>
              <a:t>a </a:t>
            </a:r>
            <a:r>
              <a:rPr lang="en-US" sz="2300" b="1" err="1"/>
              <a:t>saját</a:t>
            </a:r>
            <a:r>
              <a:rPr lang="en-US" sz="2300" b="1"/>
              <a:t> </a:t>
            </a:r>
            <a:r>
              <a:rPr lang="en-US" sz="2300" b="1" err="1"/>
              <a:t>termékek</a:t>
            </a:r>
            <a:r>
              <a:rPr lang="en-US" sz="2300" b="1"/>
              <a:t> </a:t>
            </a:r>
            <a:r>
              <a:rPr lang="en-US" sz="2300" err="1"/>
              <a:t>előállításával</a:t>
            </a:r>
            <a:r>
              <a:rPr lang="en-US" sz="2300"/>
              <a:t> </a:t>
            </a:r>
            <a:r>
              <a:rPr lang="en-US" sz="2300" err="1"/>
              <a:t>és</a:t>
            </a:r>
            <a:r>
              <a:rPr lang="en-US" sz="2300"/>
              <a:t> </a:t>
            </a:r>
            <a:r>
              <a:rPr lang="en-US" sz="2300" err="1"/>
              <a:t>értékesítésével</a:t>
            </a:r>
            <a:r>
              <a:rPr lang="en-US" sz="2300"/>
              <a:t> is a </a:t>
            </a:r>
            <a:r>
              <a:rPr lang="en-US" sz="2300" err="1"/>
              <a:t>hátrányos</a:t>
            </a:r>
            <a:r>
              <a:rPr lang="en-US" sz="2300"/>
              <a:t> </a:t>
            </a:r>
            <a:r>
              <a:rPr lang="en-US" sz="2300" err="1"/>
              <a:t>helyzetű</a:t>
            </a:r>
            <a:r>
              <a:rPr lang="en-US" sz="2300"/>
              <a:t> </a:t>
            </a:r>
            <a:r>
              <a:rPr lang="en-US" sz="2300" err="1"/>
              <a:t>családok</a:t>
            </a:r>
            <a:r>
              <a:rPr lang="en-US" sz="2300"/>
              <a:t> </a:t>
            </a:r>
            <a:r>
              <a:rPr lang="en-US" sz="2300" b="1" err="1"/>
              <a:t>munkahelyhez</a:t>
            </a:r>
            <a:r>
              <a:rPr lang="en-US" sz="2300" b="1"/>
              <a:t> </a:t>
            </a:r>
            <a:r>
              <a:rPr lang="en-US" sz="2300" b="1" err="1"/>
              <a:t>segítése</a:t>
            </a:r>
            <a:r>
              <a:rPr lang="en-US" sz="2300"/>
              <a:t> a </a:t>
            </a:r>
            <a:r>
              <a:rPr lang="en-US" sz="2300" err="1"/>
              <a:t>cél</a:t>
            </a:r>
            <a:r>
              <a:rPr lang="en-US" sz="2300"/>
              <a:t>.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Calibri" panose="020B0604020202020204" pitchFamily="34" charset="0"/>
              <a:buChar char="-"/>
            </a:pPr>
            <a:endParaRPr lang="en-US" sz="230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Calibri" panose="020B0604020202020204" pitchFamily="34" charset="0"/>
              <a:buChar char="-"/>
            </a:pPr>
            <a:endParaRPr lang="en-US" sz="1400"/>
          </a:p>
        </p:txBody>
      </p:sp>
      <p:pic>
        <p:nvPicPr>
          <p:cNvPr id="15" name="Kép 14">
            <a:extLst>
              <a:ext uri="{FF2B5EF4-FFF2-40B4-BE49-F238E27FC236}">
                <a16:creationId xmlns:a16="http://schemas.microsoft.com/office/drawing/2014/main" id="{0BA3CF81-C7EF-74C2-DBD1-A194E12A31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1243"/>
          <a:stretch>
            <a:fillRect/>
          </a:stretch>
        </p:blipFill>
        <p:spPr>
          <a:xfrm>
            <a:off x="5995437" y="2384215"/>
            <a:ext cx="3016307" cy="2234180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26012085-CAFA-8B6C-EC8C-3C932A987C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5"/>
          <a:stretch>
            <a:fillRect/>
          </a:stretch>
        </p:blipFill>
        <p:spPr>
          <a:xfrm>
            <a:off x="9188877" y="1843285"/>
            <a:ext cx="3003123" cy="2064985"/>
          </a:xfrm>
          <a:prstGeom prst="rect">
            <a:avLst/>
          </a:prstGeom>
        </p:spPr>
      </p:pic>
      <p:pic>
        <p:nvPicPr>
          <p:cNvPr id="32" name="Kép 31" descr="A képen ruházat, lábbelik, személy, kerítés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322B79D5-E29B-F989-089D-167FCFC666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9" r="3" b="7285"/>
          <a:stretch>
            <a:fillRect/>
          </a:stretch>
        </p:blipFill>
        <p:spPr>
          <a:xfrm>
            <a:off x="5995436" y="4790113"/>
            <a:ext cx="3016307" cy="2067887"/>
          </a:xfrm>
          <a:prstGeom prst="rect">
            <a:avLst/>
          </a:prstGeom>
        </p:spPr>
      </p:pic>
      <p:pic>
        <p:nvPicPr>
          <p:cNvPr id="18" name="Kép 17" descr="A képen személy, ruházat, kültéri, fű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F442900D-7F06-9A85-7D50-1E726E45121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9" r="24810" b="-4"/>
          <a:stretch>
            <a:fillRect/>
          </a:stretch>
        </p:blipFill>
        <p:spPr>
          <a:xfrm rot="5400000">
            <a:off x="9301433" y="3967433"/>
            <a:ext cx="2778013" cy="3003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3374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AD96FDFD-4E42-4A06-B8B5-768A1DB9C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9ACFC242-CF04-A083-A31F-3615E20EAE58}"/>
              </a:ext>
            </a:extLst>
          </p:cNvPr>
          <p:cNvSpPr txBox="1"/>
          <p:nvPr/>
        </p:nvSpPr>
        <p:spPr>
          <a:xfrm>
            <a:off x="11185" y="1725"/>
            <a:ext cx="5388748" cy="674673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10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hu-HU" sz="1600"/>
              <a:t>         </a:t>
            </a:r>
            <a:r>
              <a:rPr lang="en-US" sz="2300" b="1"/>
              <a:t>MUNKASZOCIALIZÁCIÓ, </a:t>
            </a:r>
            <a:r>
              <a:rPr lang="en-US" sz="2300" b="1" err="1"/>
              <a:t>Mentorálás</a:t>
            </a:r>
            <a:endParaRPr lang="en-US" sz="2300" b="1"/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300" err="1"/>
              <a:t>Megszólítjuk</a:t>
            </a:r>
            <a:r>
              <a:rPr lang="en-US" sz="2300"/>
              <a:t> a </a:t>
            </a:r>
            <a:r>
              <a:rPr lang="en-US" sz="2300" err="1"/>
              <a:t>településeken</a:t>
            </a:r>
            <a:r>
              <a:rPr lang="en-US" sz="2300"/>
              <a:t> </a:t>
            </a:r>
            <a:r>
              <a:rPr lang="en-US" sz="2300" err="1"/>
              <a:t>működő</a:t>
            </a:r>
            <a:r>
              <a:rPr lang="en-US" sz="2300"/>
              <a:t> </a:t>
            </a:r>
            <a:r>
              <a:rPr lang="en-US" sz="2300" b="1" err="1"/>
              <a:t>vállalkozásokat</a:t>
            </a:r>
            <a:r>
              <a:rPr lang="en-US" sz="2300" b="1"/>
              <a:t> </a:t>
            </a:r>
            <a:r>
              <a:rPr lang="en-US" sz="2300" err="1"/>
              <a:t>és</a:t>
            </a:r>
            <a:r>
              <a:rPr lang="en-US" sz="2300"/>
              <a:t> </a:t>
            </a:r>
            <a:r>
              <a:rPr lang="en-US" sz="2300" b="1"/>
              <a:t>NYÍLT</a:t>
            </a:r>
            <a:r>
              <a:rPr lang="en-US" sz="2300"/>
              <a:t> </a:t>
            </a:r>
            <a:r>
              <a:rPr lang="en-US" sz="2300" b="1"/>
              <a:t>MUNKAERŐPIACON</a:t>
            </a:r>
            <a:r>
              <a:rPr lang="en-US" sz="2300"/>
              <a:t> </a:t>
            </a:r>
            <a:r>
              <a:rPr lang="en-US" sz="2300" err="1"/>
              <a:t>történő</a:t>
            </a:r>
            <a:r>
              <a:rPr lang="en-US" sz="2300"/>
              <a:t> </a:t>
            </a:r>
            <a:r>
              <a:rPr lang="en-US" sz="2300" err="1"/>
              <a:t>elhelyezkedést</a:t>
            </a:r>
            <a:r>
              <a:rPr lang="en-US" sz="2300"/>
              <a:t> </a:t>
            </a:r>
            <a:r>
              <a:rPr lang="en-US" sz="2300" err="1"/>
              <a:t>segítő</a:t>
            </a:r>
            <a:r>
              <a:rPr lang="en-US" sz="2300"/>
              <a:t> </a:t>
            </a:r>
            <a:r>
              <a:rPr lang="en-US" sz="2300" b="1" err="1"/>
              <a:t>szolgáltatásokat</a:t>
            </a:r>
            <a:r>
              <a:rPr lang="en-US" sz="2300"/>
              <a:t> </a:t>
            </a:r>
            <a:r>
              <a:rPr lang="en-US" sz="2300" err="1"/>
              <a:t>nyújtunk</a:t>
            </a:r>
            <a:r>
              <a:rPr lang="en-US" sz="2300"/>
              <a:t> </a:t>
            </a:r>
            <a:r>
              <a:rPr lang="en-US" sz="2300" err="1"/>
              <a:t>az</a:t>
            </a:r>
            <a:r>
              <a:rPr lang="en-US" sz="2300"/>
              <a:t> </a:t>
            </a:r>
            <a:r>
              <a:rPr lang="en-US" sz="2300" err="1"/>
              <a:t>álláskeresőknek</a:t>
            </a:r>
            <a:r>
              <a:rPr lang="en-US" sz="2300"/>
              <a:t>. 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300"/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300"/>
              <a:t>Az </a:t>
            </a:r>
            <a:r>
              <a:rPr lang="en-US" sz="2300" err="1"/>
              <a:t>eszközök</a:t>
            </a:r>
            <a:r>
              <a:rPr lang="en-US" sz="2300"/>
              <a:t> </a:t>
            </a:r>
            <a:r>
              <a:rPr lang="en-US" sz="2300" err="1"/>
              <a:t>alkalmazásának</a:t>
            </a:r>
            <a:r>
              <a:rPr lang="en-US" sz="2300"/>
              <a:t> </a:t>
            </a:r>
            <a:r>
              <a:rPr lang="en-US" sz="2300" err="1"/>
              <a:t>egyértelmű</a:t>
            </a:r>
            <a:r>
              <a:rPr lang="en-US" sz="2300"/>
              <a:t> </a:t>
            </a:r>
            <a:r>
              <a:rPr lang="en-US" sz="2300" err="1"/>
              <a:t>és</a:t>
            </a:r>
            <a:r>
              <a:rPr lang="en-US" sz="2300"/>
              <a:t> </a:t>
            </a:r>
            <a:r>
              <a:rPr lang="en-US" sz="2300" err="1"/>
              <a:t>közös</a:t>
            </a:r>
            <a:r>
              <a:rPr lang="en-US" sz="2300"/>
              <a:t> </a:t>
            </a:r>
            <a:r>
              <a:rPr lang="en-US" sz="2300" err="1"/>
              <a:t>célja</a:t>
            </a:r>
            <a:r>
              <a:rPr lang="en-US" sz="2300"/>
              <a:t>, </a:t>
            </a:r>
            <a:r>
              <a:rPr lang="en-US" sz="2300" err="1"/>
              <a:t>hogy</a:t>
            </a:r>
            <a:r>
              <a:rPr lang="en-US" sz="2300"/>
              <a:t> </a:t>
            </a:r>
            <a:r>
              <a:rPr lang="en-US" sz="2300" err="1"/>
              <a:t>minél</a:t>
            </a:r>
            <a:r>
              <a:rPr lang="en-US" sz="2300"/>
              <a:t> </a:t>
            </a:r>
            <a:r>
              <a:rPr lang="en-US" sz="2300" err="1"/>
              <a:t>hatékonyabban</a:t>
            </a:r>
            <a:r>
              <a:rPr lang="en-US" sz="2300"/>
              <a:t> </a:t>
            </a:r>
            <a:r>
              <a:rPr lang="en-US" sz="2300" err="1"/>
              <a:t>segítsük</a:t>
            </a:r>
            <a:r>
              <a:rPr lang="en-US" sz="2300"/>
              <a:t> a </a:t>
            </a:r>
            <a:r>
              <a:rPr lang="en-US" sz="2300" err="1"/>
              <a:t>település</a:t>
            </a:r>
            <a:r>
              <a:rPr lang="en-US" sz="2300"/>
              <a:t> </a:t>
            </a:r>
            <a:r>
              <a:rPr lang="en-US" sz="2300" err="1"/>
              <a:t>lakóinak</a:t>
            </a:r>
            <a:r>
              <a:rPr lang="en-US" sz="2300"/>
              <a:t> </a:t>
            </a:r>
            <a:r>
              <a:rPr lang="en-US" sz="2300" err="1"/>
              <a:t>eljutását</a:t>
            </a:r>
            <a:r>
              <a:rPr lang="en-US" sz="2300"/>
              <a:t> a </a:t>
            </a:r>
            <a:r>
              <a:rPr lang="en-US" sz="2300" b="1" err="1"/>
              <a:t>munka</a:t>
            </a:r>
            <a:r>
              <a:rPr lang="en-US" sz="2300" b="1"/>
              <a:t> </a:t>
            </a:r>
            <a:r>
              <a:rPr lang="en-US" sz="2300" b="1" err="1"/>
              <a:t>világába</a:t>
            </a:r>
            <a:r>
              <a:rPr lang="en-US" sz="2300" b="1"/>
              <a:t>.  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300" b="1"/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300" b="1" err="1"/>
              <a:t>Képzéseket</a:t>
            </a:r>
            <a:r>
              <a:rPr lang="en-US" sz="2300" b="1"/>
              <a:t> </a:t>
            </a:r>
            <a:r>
              <a:rPr lang="en-US" sz="2300" b="1" err="1"/>
              <a:t>szervezünk</a:t>
            </a:r>
            <a:r>
              <a:rPr lang="en-US" sz="2300" b="1"/>
              <a:t>, </a:t>
            </a:r>
            <a:r>
              <a:rPr lang="en-US" sz="2300" err="1"/>
              <a:t>melyek</a:t>
            </a:r>
            <a:r>
              <a:rPr lang="en-US" sz="2300"/>
              <a:t> </a:t>
            </a:r>
            <a:r>
              <a:rPr lang="en-US" sz="2300" err="1"/>
              <a:t>célja</a:t>
            </a:r>
            <a:r>
              <a:rPr lang="en-US" sz="2300"/>
              <a:t> a</a:t>
            </a:r>
            <a:r>
              <a:rPr lang="en-US" sz="2300" b="1"/>
              <a:t> </a:t>
            </a:r>
            <a:r>
              <a:rPr lang="en-US" sz="2300" b="1" err="1"/>
              <a:t>helyi</a:t>
            </a:r>
            <a:r>
              <a:rPr lang="en-US" sz="2300" b="1"/>
              <a:t> </a:t>
            </a:r>
            <a:r>
              <a:rPr lang="en-US" sz="2300" b="1" err="1"/>
              <a:t>foglalkoztatás</a:t>
            </a:r>
            <a:r>
              <a:rPr lang="en-US" sz="2300" b="1"/>
              <a:t> </a:t>
            </a:r>
            <a:r>
              <a:rPr lang="en-US" sz="2300" b="1" err="1"/>
              <a:t>megerősítése</a:t>
            </a:r>
            <a:r>
              <a:rPr lang="en-US" sz="2300" b="1"/>
              <a:t> </a:t>
            </a:r>
            <a:r>
              <a:rPr lang="en-US" sz="2300"/>
              <a:t>a </a:t>
            </a:r>
            <a:r>
              <a:rPr lang="en-US" sz="2300" err="1"/>
              <a:t>településeken</a:t>
            </a:r>
            <a:r>
              <a:rPr lang="en-US" sz="2300"/>
              <a:t>, </a:t>
            </a:r>
            <a:r>
              <a:rPr lang="en-US" sz="2300" err="1"/>
              <a:t>miután</a:t>
            </a:r>
            <a:r>
              <a:rPr lang="en-US" sz="2300"/>
              <a:t> a </a:t>
            </a:r>
            <a:r>
              <a:rPr lang="en-US" sz="2300" err="1"/>
              <a:t>települések</a:t>
            </a:r>
            <a:r>
              <a:rPr lang="en-US" sz="2300"/>
              <a:t> </a:t>
            </a:r>
            <a:r>
              <a:rPr lang="en-US" sz="2300" err="1"/>
              <a:t>közlekedési</a:t>
            </a:r>
            <a:r>
              <a:rPr lang="en-US" sz="2300"/>
              <a:t> </a:t>
            </a:r>
            <a:r>
              <a:rPr lang="en-US" sz="2300" err="1"/>
              <a:t>szegénysége</a:t>
            </a:r>
            <a:r>
              <a:rPr lang="en-US" sz="2300"/>
              <a:t> </a:t>
            </a:r>
            <a:r>
              <a:rPr lang="en-US" sz="2300" err="1"/>
              <a:t>óriási</a:t>
            </a:r>
            <a:r>
              <a:rPr lang="en-US" sz="2300"/>
              <a:t> </a:t>
            </a:r>
            <a:r>
              <a:rPr lang="en-US" sz="2300" err="1"/>
              <a:t>térségünkben</a:t>
            </a:r>
            <a:endParaRPr lang="en-US" sz="2300"/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300"/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300"/>
              <a:t>Az </a:t>
            </a:r>
            <a:r>
              <a:rPr lang="en-US" sz="2300" err="1"/>
              <a:t>egyes</a:t>
            </a:r>
            <a:r>
              <a:rPr lang="en-US" sz="2300"/>
              <a:t> </a:t>
            </a:r>
            <a:r>
              <a:rPr lang="en-US" sz="2300" err="1"/>
              <a:t>programelemek</a:t>
            </a:r>
            <a:r>
              <a:rPr lang="en-US" sz="2300"/>
              <a:t> </a:t>
            </a:r>
            <a:r>
              <a:rPr lang="en-US" sz="2300" b="1" err="1"/>
              <a:t>egymásra</a:t>
            </a:r>
            <a:r>
              <a:rPr lang="en-US" sz="2300" b="1"/>
              <a:t> </a:t>
            </a:r>
            <a:r>
              <a:rPr lang="en-US" sz="2300" b="1" err="1"/>
              <a:t>épülnek</a:t>
            </a:r>
            <a:r>
              <a:rPr lang="en-US" sz="2300" b="1"/>
              <a:t> </a:t>
            </a:r>
            <a:r>
              <a:rPr lang="en-US" sz="2300" err="1"/>
              <a:t>és</a:t>
            </a:r>
            <a:r>
              <a:rPr lang="en-US" sz="2300"/>
              <a:t> a </a:t>
            </a:r>
            <a:r>
              <a:rPr lang="en-US" sz="2300" err="1"/>
              <a:t>településeken</a:t>
            </a:r>
            <a:r>
              <a:rPr lang="en-US" sz="2300"/>
              <a:t> </a:t>
            </a:r>
            <a:r>
              <a:rPr lang="en-US" sz="2300" err="1"/>
              <a:t>megszólított</a:t>
            </a:r>
            <a:r>
              <a:rPr lang="en-US" sz="2300"/>
              <a:t> </a:t>
            </a:r>
            <a:r>
              <a:rPr lang="en-US" sz="2300" err="1"/>
              <a:t>személyek</a:t>
            </a:r>
            <a:r>
              <a:rPr lang="en-US" sz="2300"/>
              <a:t> </a:t>
            </a:r>
            <a:r>
              <a:rPr lang="en-US" sz="2300" b="1" err="1"/>
              <a:t>egyéni</a:t>
            </a:r>
            <a:r>
              <a:rPr lang="en-US" sz="2300" b="1"/>
              <a:t> </a:t>
            </a:r>
            <a:r>
              <a:rPr lang="en-US" sz="2300" b="1" err="1"/>
              <a:t>képességeihez</a:t>
            </a:r>
            <a:r>
              <a:rPr lang="en-US" sz="2300" b="1"/>
              <a:t> </a:t>
            </a:r>
            <a:r>
              <a:rPr lang="en-US" sz="2300" err="1"/>
              <a:t>és</a:t>
            </a:r>
            <a:r>
              <a:rPr lang="en-US" sz="2300"/>
              <a:t> </a:t>
            </a:r>
            <a:r>
              <a:rPr lang="en-US" sz="2300" err="1"/>
              <a:t>érdeklődéséhez</a:t>
            </a:r>
            <a:r>
              <a:rPr lang="en-US" sz="2300" b="1"/>
              <a:t> </a:t>
            </a:r>
            <a:r>
              <a:rPr lang="en-US" sz="2300" b="1" err="1"/>
              <a:t>illeszkednek</a:t>
            </a:r>
            <a:r>
              <a:rPr lang="en-US" sz="2300"/>
              <a:t>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10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10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10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10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10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10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100"/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0343B192-1DFA-059C-F73B-44BB1DF9EA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6" r="8539" b="-4"/>
          <a:stretch>
            <a:fillRect/>
          </a:stretch>
        </p:blipFill>
        <p:spPr>
          <a:xfrm>
            <a:off x="8452968" y="3681465"/>
            <a:ext cx="3747932" cy="3176541"/>
          </a:xfrm>
          <a:custGeom>
            <a:avLst/>
            <a:gdLst/>
            <a:ahLst/>
            <a:cxnLst/>
            <a:rect l="l" t="t" r="r" b="b"/>
            <a:pathLst>
              <a:path w="3747932" h="3176541">
                <a:moveTo>
                  <a:pt x="3239865" y="21"/>
                </a:moveTo>
                <a:cubicBezTo>
                  <a:pt x="3261821" y="112"/>
                  <a:pt x="3278837" y="498"/>
                  <a:pt x="3290337" y="938"/>
                </a:cubicBezTo>
                <a:cubicBezTo>
                  <a:pt x="3401766" y="5376"/>
                  <a:pt x="3510165" y="23128"/>
                  <a:pt x="3616543" y="49449"/>
                </a:cubicBezTo>
                <a:lnTo>
                  <a:pt x="3747932" y="87091"/>
                </a:lnTo>
                <a:lnTo>
                  <a:pt x="3747932" y="3176541"/>
                </a:lnTo>
                <a:lnTo>
                  <a:pt x="401358" y="3176541"/>
                </a:lnTo>
                <a:lnTo>
                  <a:pt x="398780" y="3136258"/>
                </a:lnTo>
                <a:cubicBezTo>
                  <a:pt x="400956" y="3079023"/>
                  <a:pt x="437945" y="3052703"/>
                  <a:pt x="483325" y="3030665"/>
                </a:cubicBezTo>
                <a:cubicBezTo>
                  <a:pt x="498866" y="3023015"/>
                  <a:pt x="520932" y="3023320"/>
                  <a:pt x="526840" y="2999447"/>
                </a:cubicBezTo>
                <a:cubicBezTo>
                  <a:pt x="501352" y="2976798"/>
                  <a:pt x="470270" y="2995161"/>
                  <a:pt x="442916" y="2988735"/>
                </a:cubicBezTo>
                <a:cubicBezTo>
                  <a:pt x="420228" y="2983533"/>
                  <a:pt x="382618" y="2986286"/>
                  <a:pt x="413701" y="2944662"/>
                </a:cubicBezTo>
                <a:cubicBezTo>
                  <a:pt x="422716" y="2932726"/>
                  <a:pt x="412147" y="2923542"/>
                  <a:pt x="400645" y="2922625"/>
                </a:cubicBezTo>
                <a:cubicBezTo>
                  <a:pt x="308644" y="2913137"/>
                  <a:pt x="350915" y="2828968"/>
                  <a:pt x="321386" y="2784590"/>
                </a:cubicBezTo>
                <a:cubicBezTo>
                  <a:pt x="313307" y="2772348"/>
                  <a:pt x="322010" y="2751230"/>
                  <a:pt x="334753" y="2746027"/>
                </a:cubicBezTo>
                <a:cubicBezTo>
                  <a:pt x="416187" y="2711746"/>
                  <a:pt x="427377" y="2630027"/>
                  <a:pt x="466852" y="2559632"/>
                </a:cubicBezTo>
                <a:cubicBezTo>
                  <a:pt x="423957" y="2531782"/>
                  <a:pt x="372673" y="2525661"/>
                  <a:pt x="326361" y="2507602"/>
                </a:cubicBezTo>
                <a:cubicBezTo>
                  <a:pt x="278183" y="2488626"/>
                  <a:pt x="278183" y="2474547"/>
                  <a:pt x="317968" y="2419457"/>
                </a:cubicBezTo>
                <a:cubicBezTo>
                  <a:pt x="214465" y="2407519"/>
                  <a:pt x="214465" y="2407519"/>
                  <a:pt x="246479" y="2320903"/>
                </a:cubicBezTo>
                <a:cubicBezTo>
                  <a:pt x="159758" y="2312945"/>
                  <a:pt x="102570" y="2271933"/>
                  <a:pt x="89205" y="2182255"/>
                </a:cubicBezTo>
                <a:cubicBezTo>
                  <a:pt x="82677" y="2138795"/>
                  <a:pt x="43514" y="2118290"/>
                  <a:pt x="0" y="2089213"/>
                </a:cubicBezTo>
                <a:cubicBezTo>
                  <a:pt x="54081" y="2061053"/>
                  <a:pt x="90759" y="2002290"/>
                  <a:pt x="153855" y="2064423"/>
                </a:cubicBezTo>
                <a:cubicBezTo>
                  <a:pt x="176855" y="2087070"/>
                  <a:pt x="174683" y="2058300"/>
                  <a:pt x="177788" y="2050037"/>
                </a:cubicBezTo>
                <a:cubicBezTo>
                  <a:pt x="185247" y="2029838"/>
                  <a:pt x="169707" y="2016369"/>
                  <a:pt x="159450" y="2001067"/>
                </a:cubicBezTo>
                <a:cubicBezTo>
                  <a:pt x="149504" y="1985763"/>
                  <a:pt x="137691" y="1969543"/>
                  <a:pt x="134895" y="1952400"/>
                </a:cubicBezTo>
                <a:cubicBezTo>
                  <a:pt x="133031" y="1940465"/>
                  <a:pt x="142044" y="1923021"/>
                  <a:pt x="151990" y="1914144"/>
                </a:cubicBezTo>
                <a:cubicBezTo>
                  <a:pt x="204209" y="1867316"/>
                  <a:pt x="173127" y="1762030"/>
                  <a:pt x="271969" y="1748562"/>
                </a:cubicBezTo>
                <a:cubicBezTo>
                  <a:pt x="316415" y="1742443"/>
                  <a:pt x="337860" y="1703878"/>
                  <a:pt x="370497" y="1682760"/>
                </a:cubicBezTo>
                <a:cubicBezTo>
                  <a:pt x="483946" y="1608999"/>
                  <a:pt x="559787" y="1514119"/>
                  <a:pt x="594908" y="1383735"/>
                </a:cubicBezTo>
                <a:cubicBezTo>
                  <a:pt x="604543" y="1347620"/>
                  <a:pt x="641532" y="1318542"/>
                  <a:pt x="665465" y="1286713"/>
                </a:cubicBezTo>
                <a:cubicBezTo>
                  <a:pt x="653963" y="1263452"/>
                  <a:pt x="591178" y="1313647"/>
                  <a:pt x="613246" y="1252435"/>
                </a:cubicBezTo>
                <a:cubicBezTo>
                  <a:pt x="630030" y="1206524"/>
                  <a:pt x="672925" y="1178060"/>
                  <a:pt x="713332" y="1150820"/>
                </a:cubicBezTo>
                <a:cubicBezTo>
                  <a:pt x="759333" y="1119908"/>
                  <a:pt x="810307" y="1095117"/>
                  <a:pt x="831133" y="1037883"/>
                </a:cubicBezTo>
                <a:cubicBezTo>
                  <a:pt x="835485" y="1025640"/>
                  <a:pt x="849470" y="1012785"/>
                  <a:pt x="861903" y="1007887"/>
                </a:cubicBezTo>
                <a:cubicBezTo>
                  <a:pt x="1469751" y="63584"/>
                  <a:pt x="2910527" y="-1353"/>
                  <a:pt x="3239865" y="21"/>
                </a:cubicBezTo>
                <a:close/>
              </a:path>
            </a:pathLst>
          </a:custGeom>
        </p:spPr>
      </p:pic>
      <p:pic>
        <p:nvPicPr>
          <p:cNvPr id="11" name="Kép 10" descr="A képen ruházat, személy, Emberi arc, kültéri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F9C7CB38-0566-A74D-6185-AA1C6898A9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7" r="14330"/>
          <a:stretch>
            <a:fillRect/>
          </a:stretch>
        </p:blipFill>
        <p:spPr>
          <a:xfrm>
            <a:off x="5398276" y="2457970"/>
            <a:ext cx="3458367" cy="3476265"/>
          </a:xfrm>
          <a:custGeom>
            <a:avLst/>
            <a:gdLst/>
            <a:ahLst/>
            <a:cxnLst/>
            <a:rect l="l" t="t" r="r" b="b"/>
            <a:pathLst>
              <a:path w="3458367" h="3476265">
                <a:moveTo>
                  <a:pt x="549716" y="15"/>
                </a:moveTo>
                <a:cubicBezTo>
                  <a:pt x="557611" y="271"/>
                  <a:pt x="565778" y="3856"/>
                  <a:pt x="573176" y="4995"/>
                </a:cubicBezTo>
                <a:cubicBezTo>
                  <a:pt x="736504" y="30493"/>
                  <a:pt x="899830" y="58040"/>
                  <a:pt x="1063336" y="82398"/>
                </a:cubicBezTo>
                <a:cubicBezTo>
                  <a:pt x="1216195" y="105163"/>
                  <a:pt x="1370136" y="110398"/>
                  <a:pt x="1523717" y="122237"/>
                </a:cubicBezTo>
                <a:cubicBezTo>
                  <a:pt x="1709602" y="136580"/>
                  <a:pt x="1895127" y="156841"/>
                  <a:pt x="2079929" y="188711"/>
                </a:cubicBezTo>
                <a:cubicBezTo>
                  <a:pt x="2208244" y="211023"/>
                  <a:pt x="2337823" y="226502"/>
                  <a:pt x="2467943" y="208745"/>
                </a:cubicBezTo>
                <a:cubicBezTo>
                  <a:pt x="2474439" y="207834"/>
                  <a:pt x="2481839" y="204876"/>
                  <a:pt x="2487253" y="207834"/>
                </a:cubicBezTo>
                <a:cubicBezTo>
                  <a:pt x="2550419" y="241073"/>
                  <a:pt x="2619357" y="217168"/>
                  <a:pt x="2684869" y="238113"/>
                </a:cubicBezTo>
                <a:cubicBezTo>
                  <a:pt x="2668085" y="318930"/>
                  <a:pt x="2596077" y="312327"/>
                  <a:pt x="2555471" y="368331"/>
                </a:cubicBezTo>
                <a:cubicBezTo>
                  <a:pt x="2621704" y="390639"/>
                  <a:pt x="2681259" y="413178"/>
                  <a:pt x="2741717" y="430023"/>
                </a:cubicBezTo>
                <a:cubicBezTo>
                  <a:pt x="2805785" y="447780"/>
                  <a:pt x="2860106" y="495816"/>
                  <a:pt x="2922728" y="517216"/>
                </a:cubicBezTo>
                <a:cubicBezTo>
                  <a:pt x="2936085" y="521769"/>
                  <a:pt x="2952146" y="537704"/>
                  <a:pt x="2956838" y="553184"/>
                </a:cubicBezTo>
                <a:cubicBezTo>
                  <a:pt x="2971997" y="603269"/>
                  <a:pt x="3274647" y="743732"/>
                  <a:pt x="3238914" y="788350"/>
                </a:cubicBezTo>
                <a:cubicBezTo>
                  <a:pt x="3224116" y="806791"/>
                  <a:pt x="3204986" y="819994"/>
                  <a:pt x="3184953" y="838207"/>
                </a:cubicBezTo>
                <a:cubicBezTo>
                  <a:pt x="3215093" y="872582"/>
                  <a:pt x="3249020" y="887608"/>
                  <a:pt x="3285115" y="897852"/>
                </a:cubicBezTo>
                <a:cubicBezTo>
                  <a:pt x="3295944" y="901039"/>
                  <a:pt x="3306591" y="907413"/>
                  <a:pt x="3307674" y="922894"/>
                </a:cubicBezTo>
                <a:cubicBezTo>
                  <a:pt x="3308757" y="939056"/>
                  <a:pt x="3297748" y="945429"/>
                  <a:pt x="3288544" y="952944"/>
                </a:cubicBezTo>
                <a:cubicBezTo>
                  <a:pt x="3275731" y="963415"/>
                  <a:pt x="3263278" y="972523"/>
                  <a:pt x="3247036" y="973888"/>
                </a:cubicBezTo>
                <a:cubicBezTo>
                  <a:pt x="3220325" y="975937"/>
                  <a:pt x="3207513" y="1005076"/>
                  <a:pt x="3191993" y="1026930"/>
                </a:cubicBezTo>
                <a:cubicBezTo>
                  <a:pt x="3183330" y="1039224"/>
                  <a:pt x="3178998" y="1064037"/>
                  <a:pt x="3194157" y="1068363"/>
                </a:cubicBezTo>
                <a:cubicBezTo>
                  <a:pt x="3230613" y="1078837"/>
                  <a:pt x="3227725" y="1109114"/>
                  <a:pt x="3226824" y="1143489"/>
                </a:cubicBezTo>
                <a:cubicBezTo>
                  <a:pt x="3225560" y="1186061"/>
                  <a:pt x="3204083" y="1205638"/>
                  <a:pt x="3177734" y="1222030"/>
                </a:cubicBezTo>
                <a:cubicBezTo>
                  <a:pt x="3168711" y="1227720"/>
                  <a:pt x="3155898" y="1227493"/>
                  <a:pt x="3152469" y="1245250"/>
                </a:cubicBezTo>
                <a:cubicBezTo>
                  <a:pt x="3167267" y="1262097"/>
                  <a:pt x="3185314" y="1248439"/>
                  <a:pt x="3201197" y="1253218"/>
                </a:cubicBezTo>
                <a:cubicBezTo>
                  <a:pt x="3214370" y="1257088"/>
                  <a:pt x="3236208" y="1255040"/>
                  <a:pt x="3218160" y="1286000"/>
                </a:cubicBezTo>
                <a:cubicBezTo>
                  <a:pt x="3212926" y="1294878"/>
                  <a:pt x="3219062" y="1301709"/>
                  <a:pt x="3225741" y="1302392"/>
                </a:cubicBezTo>
                <a:cubicBezTo>
                  <a:pt x="3279159" y="1309449"/>
                  <a:pt x="3254615" y="1372054"/>
                  <a:pt x="3271761" y="1405063"/>
                </a:cubicBezTo>
                <a:cubicBezTo>
                  <a:pt x="3276452" y="1414169"/>
                  <a:pt x="3271399" y="1429877"/>
                  <a:pt x="3263999" y="1433747"/>
                </a:cubicBezTo>
                <a:cubicBezTo>
                  <a:pt x="3216716" y="1459245"/>
                  <a:pt x="3210220" y="1520028"/>
                  <a:pt x="3187299" y="1572389"/>
                </a:cubicBezTo>
                <a:cubicBezTo>
                  <a:pt x="3212205" y="1593104"/>
                  <a:pt x="3241982" y="1597657"/>
                  <a:pt x="3268872" y="1611089"/>
                </a:cubicBezTo>
                <a:cubicBezTo>
                  <a:pt x="3296846" y="1625204"/>
                  <a:pt x="3296846" y="1635676"/>
                  <a:pt x="3273746" y="1676653"/>
                </a:cubicBezTo>
                <a:cubicBezTo>
                  <a:pt x="3333842" y="1685532"/>
                  <a:pt x="3333842" y="1685532"/>
                  <a:pt x="3315254" y="1749957"/>
                </a:cubicBezTo>
                <a:cubicBezTo>
                  <a:pt x="3365607" y="1755877"/>
                  <a:pt x="3398812" y="1786382"/>
                  <a:pt x="3406572" y="1853085"/>
                </a:cubicBezTo>
                <a:cubicBezTo>
                  <a:pt x="3410362" y="1885411"/>
                  <a:pt x="3433101" y="1900663"/>
                  <a:pt x="3458367" y="1922291"/>
                </a:cubicBezTo>
                <a:cubicBezTo>
                  <a:pt x="3426966" y="1943236"/>
                  <a:pt x="3405669" y="1986945"/>
                  <a:pt x="3369034" y="1940730"/>
                </a:cubicBezTo>
                <a:cubicBezTo>
                  <a:pt x="3355680" y="1923885"/>
                  <a:pt x="3356941" y="1945284"/>
                  <a:pt x="3355138" y="1951430"/>
                </a:cubicBezTo>
                <a:cubicBezTo>
                  <a:pt x="3350807" y="1966455"/>
                  <a:pt x="3359830" y="1976472"/>
                  <a:pt x="3365786" y="1987854"/>
                </a:cubicBezTo>
                <a:cubicBezTo>
                  <a:pt x="3371561" y="1999237"/>
                  <a:pt x="3378420" y="2011302"/>
                  <a:pt x="3380043" y="2024054"/>
                </a:cubicBezTo>
                <a:cubicBezTo>
                  <a:pt x="3381125" y="2032931"/>
                  <a:pt x="3375892" y="2045905"/>
                  <a:pt x="3370117" y="2052509"/>
                </a:cubicBezTo>
                <a:cubicBezTo>
                  <a:pt x="3339797" y="2087340"/>
                  <a:pt x="3357844" y="2165652"/>
                  <a:pt x="3300454" y="2175670"/>
                </a:cubicBezTo>
                <a:cubicBezTo>
                  <a:pt x="3274647" y="2180221"/>
                  <a:pt x="3262195" y="2208906"/>
                  <a:pt x="3243246" y="2224614"/>
                </a:cubicBezTo>
                <a:cubicBezTo>
                  <a:pt x="3177374" y="2279478"/>
                  <a:pt x="3133338" y="2350051"/>
                  <a:pt x="3112946" y="2447031"/>
                </a:cubicBezTo>
                <a:cubicBezTo>
                  <a:pt x="3107352" y="2473894"/>
                  <a:pt x="3085875" y="2495522"/>
                  <a:pt x="3071979" y="2519197"/>
                </a:cubicBezTo>
                <a:cubicBezTo>
                  <a:pt x="3078657" y="2536499"/>
                  <a:pt x="3115112" y="2499164"/>
                  <a:pt x="3102298" y="2544694"/>
                </a:cubicBezTo>
                <a:cubicBezTo>
                  <a:pt x="3092553" y="2578843"/>
                  <a:pt x="3067647" y="2600014"/>
                  <a:pt x="3044185" y="2620276"/>
                </a:cubicBezTo>
                <a:cubicBezTo>
                  <a:pt x="3017476" y="2643268"/>
                  <a:pt x="2987879" y="2661708"/>
                  <a:pt x="2975787" y="2704279"/>
                </a:cubicBezTo>
                <a:cubicBezTo>
                  <a:pt x="2973260" y="2713386"/>
                  <a:pt x="2965140" y="2722947"/>
                  <a:pt x="2957921" y="2726591"/>
                </a:cubicBezTo>
                <a:cubicBezTo>
                  <a:pt x="2581458" y="3475797"/>
                  <a:pt x="1654740" y="3480805"/>
                  <a:pt x="1547901" y="3475568"/>
                </a:cubicBezTo>
                <a:cubicBezTo>
                  <a:pt x="1418503" y="3468966"/>
                  <a:pt x="1296143" y="3422753"/>
                  <a:pt x="1176132" y="3365156"/>
                </a:cubicBezTo>
                <a:cubicBezTo>
                  <a:pt x="1125418" y="3340797"/>
                  <a:pt x="1078316" y="3306195"/>
                  <a:pt x="1029045" y="3279332"/>
                </a:cubicBezTo>
                <a:cubicBezTo>
                  <a:pt x="961009" y="3242223"/>
                  <a:pt x="908492" y="3171424"/>
                  <a:pt x="840634" y="3141601"/>
                </a:cubicBezTo>
                <a:cubicBezTo>
                  <a:pt x="770793" y="3110867"/>
                  <a:pt x="711057" y="3054638"/>
                  <a:pt x="639229" y="3030734"/>
                </a:cubicBezTo>
                <a:cubicBezTo>
                  <a:pt x="601330" y="3017985"/>
                  <a:pt x="564695" y="2994993"/>
                  <a:pt x="570649" y="2929200"/>
                </a:cubicBezTo>
                <a:cubicBezTo>
                  <a:pt x="572274" y="2910532"/>
                  <a:pt x="562349" y="2895282"/>
                  <a:pt x="546647" y="2900745"/>
                </a:cubicBezTo>
                <a:cubicBezTo>
                  <a:pt x="516690" y="2910989"/>
                  <a:pt x="503154" y="2883898"/>
                  <a:pt x="486550" y="2863636"/>
                </a:cubicBezTo>
                <a:cubicBezTo>
                  <a:pt x="456953" y="2827667"/>
                  <a:pt x="428801" y="2789422"/>
                  <a:pt x="381697" y="2783503"/>
                </a:cubicBezTo>
                <a:cubicBezTo>
                  <a:pt x="390720" y="2755272"/>
                  <a:pt x="406060" y="2759371"/>
                  <a:pt x="420137" y="2765290"/>
                </a:cubicBezTo>
                <a:cubicBezTo>
                  <a:pt x="457133" y="2780772"/>
                  <a:pt x="493769" y="2798300"/>
                  <a:pt x="530765" y="2813781"/>
                </a:cubicBezTo>
                <a:cubicBezTo>
                  <a:pt x="554948" y="2823799"/>
                  <a:pt x="578952" y="2837912"/>
                  <a:pt x="611257" y="2826755"/>
                </a:cubicBezTo>
                <a:cubicBezTo>
                  <a:pt x="583463" y="2769843"/>
                  <a:pt x="536180" y="2759598"/>
                  <a:pt x="497920" y="2742071"/>
                </a:cubicBezTo>
                <a:cubicBezTo>
                  <a:pt x="450096" y="2719988"/>
                  <a:pt x="421942" y="2678326"/>
                  <a:pt x="388193" y="2631885"/>
                </a:cubicBezTo>
                <a:cubicBezTo>
                  <a:pt x="423386" y="2620730"/>
                  <a:pt x="445223" y="2654879"/>
                  <a:pt x="472834" y="2653056"/>
                </a:cubicBezTo>
                <a:cubicBezTo>
                  <a:pt x="474279" y="2647140"/>
                  <a:pt x="476804" y="2638488"/>
                  <a:pt x="476444" y="2638259"/>
                </a:cubicBezTo>
                <a:cubicBezTo>
                  <a:pt x="431326" y="2612763"/>
                  <a:pt x="410211" y="2564956"/>
                  <a:pt x="403173" y="2507131"/>
                </a:cubicBezTo>
                <a:cubicBezTo>
                  <a:pt x="399563" y="2477310"/>
                  <a:pt x="383140" y="2467976"/>
                  <a:pt x="366897" y="2454316"/>
                </a:cubicBezTo>
                <a:cubicBezTo>
                  <a:pt x="310230" y="2405826"/>
                  <a:pt x="250314" y="2361890"/>
                  <a:pt x="203752" y="2295188"/>
                </a:cubicBezTo>
                <a:cubicBezTo>
                  <a:pt x="257532" y="2304066"/>
                  <a:pt x="300665" y="2347547"/>
                  <a:pt x="358597" y="2366215"/>
                </a:cubicBezTo>
                <a:cubicBezTo>
                  <a:pt x="312577" y="2292910"/>
                  <a:pt x="253020" y="2255803"/>
                  <a:pt x="198698" y="2211409"/>
                </a:cubicBezTo>
                <a:cubicBezTo>
                  <a:pt x="173974" y="2191149"/>
                  <a:pt x="151055" y="2165197"/>
                  <a:pt x="121097" y="2154269"/>
                </a:cubicBezTo>
                <a:cubicBezTo>
                  <a:pt x="110448" y="2150400"/>
                  <a:pt x="92943" y="2142204"/>
                  <a:pt x="101425" y="2120577"/>
                </a:cubicBezTo>
                <a:cubicBezTo>
                  <a:pt x="108643" y="2102593"/>
                  <a:pt x="122900" y="2108055"/>
                  <a:pt x="135895" y="2113292"/>
                </a:cubicBezTo>
                <a:cubicBezTo>
                  <a:pt x="167116" y="2126269"/>
                  <a:pt x="199421" y="2126495"/>
                  <a:pt x="241652" y="2126269"/>
                </a:cubicBezTo>
                <a:cubicBezTo>
                  <a:pt x="206279" y="2066851"/>
                  <a:pt x="141489" y="2084608"/>
                  <a:pt x="111170" y="2022231"/>
                </a:cubicBezTo>
                <a:cubicBezTo>
                  <a:pt x="149069" y="2011302"/>
                  <a:pt x="178305" y="2033841"/>
                  <a:pt x="208987" y="2038166"/>
                </a:cubicBezTo>
                <a:cubicBezTo>
                  <a:pt x="236777" y="2042036"/>
                  <a:pt x="243636" y="2031565"/>
                  <a:pt x="237139" y="1997188"/>
                </a:cubicBezTo>
                <a:cubicBezTo>
                  <a:pt x="227034" y="1943690"/>
                  <a:pt x="242193" y="1916371"/>
                  <a:pt x="282618" y="1930941"/>
                </a:cubicBezTo>
                <a:cubicBezTo>
                  <a:pt x="320155" y="1944601"/>
                  <a:pt x="324125" y="1924568"/>
                  <a:pt x="314019" y="1894062"/>
                </a:cubicBezTo>
                <a:cubicBezTo>
                  <a:pt x="299582" y="1849671"/>
                  <a:pt x="316004" y="1815295"/>
                  <a:pt x="327194" y="1777960"/>
                </a:cubicBezTo>
                <a:cubicBezTo>
                  <a:pt x="344339" y="1721045"/>
                  <a:pt x="337121" y="1693272"/>
                  <a:pt x="300123" y="1650929"/>
                </a:cubicBezTo>
                <a:cubicBezTo>
                  <a:pt x="279370" y="1627251"/>
                  <a:pt x="256992" y="1607219"/>
                  <a:pt x="226852" y="1586731"/>
                </a:cubicBezTo>
                <a:cubicBezTo>
                  <a:pt x="296334" y="1575576"/>
                  <a:pt x="223423" y="1538013"/>
                  <a:pt x="247968" y="1514564"/>
                </a:cubicBezTo>
                <a:cubicBezTo>
                  <a:pt x="297056" y="1505003"/>
                  <a:pt x="337121" y="1579673"/>
                  <a:pt x="403895" y="1558274"/>
                </a:cubicBezTo>
                <a:cubicBezTo>
                  <a:pt x="321420" y="1493619"/>
                  <a:pt x="230281" y="1472448"/>
                  <a:pt x="170546" y="1386396"/>
                </a:cubicBezTo>
                <a:cubicBezTo>
                  <a:pt x="184261" y="1366817"/>
                  <a:pt x="197977" y="1385030"/>
                  <a:pt x="209707" y="1377746"/>
                </a:cubicBezTo>
                <a:cubicBezTo>
                  <a:pt x="209346" y="1373192"/>
                  <a:pt x="210250" y="1366362"/>
                  <a:pt x="208083" y="1364314"/>
                </a:cubicBezTo>
                <a:cubicBezTo>
                  <a:pt x="163508" y="1317416"/>
                  <a:pt x="162784" y="1316279"/>
                  <a:pt x="210610" y="1281675"/>
                </a:cubicBezTo>
                <a:cubicBezTo>
                  <a:pt x="227394" y="1269609"/>
                  <a:pt x="225950" y="1258909"/>
                  <a:pt x="217108" y="1243657"/>
                </a:cubicBezTo>
                <a:cubicBezTo>
                  <a:pt x="210790" y="1232957"/>
                  <a:pt x="203211" y="1223395"/>
                  <a:pt x="206820" y="1199947"/>
                </a:cubicBezTo>
                <a:cubicBezTo>
                  <a:pt x="232988" y="1229998"/>
                  <a:pt x="359499" y="1220208"/>
                  <a:pt x="381877" y="1217021"/>
                </a:cubicBezTo>
                <a:cubicBezTo>
                  <a:pt x="406963" y="1213607"/>
                  <a:pt x="431688" y="1199037"/>
                  <a:pt x="458035" y="1207003"/>
                </a:cubicBezTo>
                <a:cubicBezTo>
                  <a:pt x="479150" y="1213381"/>
                  <a:pt x="576966" y="1275073"/>
                  <a:pt x="590863" y="1204273"/>
                </a:cubicBezTo>
                <a:cubicBezTo>
                  <a:pt x="591585" y="1200858"/>
                  <a:pt x="631107" y="1208826"/>
                  <a:pt x="652403" y="1212696"/>
                </a:cubicBezTo>
                <a:cubicBezTo>
                  <a:pt x="671172" y="1215883"/>
                  <a:pt x="692288" y="1229998"/>
                  <a:pt x="704920" y="1201769"/>
                </a:cubicBezTo>
                <a:cubicBezTo>
                  <a:pt x="712320" y="1185150"/>
                  <a:pt x="681820" y="1153051"/>
                  <a:pt x="654569" y="1150320"/>
                </a:cubicBezTo>
                <a:cubicBezTo>
                  <a:pt x="630926" y="1147814"/>
                  <a:pt x="606202" y="1144172"/>
                  <a:pt x="583643" y="1151001"/>
                </a:cubicBezTo>
                <a:cubicBezTo>
                  <a:pt x="555852" y="1159198"/>
                  <a:pt x="540873" y="1145995"/>
                  <a:pt x="533111" y="1117538"/>
                </a:cubicBezTo>
                <a:cubicBezTo>
                  <a:pt x="524450" y="1086122"/>
                  <a:pt x="507845" y="1071550"/>
                  <a:pt x="484926" y="1056980"/>
                </a:cubicBezTo>
                <a:cubicBezTo>
                  <a:pt x="429340" y="1021696"/>
                  <a:pt x="375921" y="980946"/>
                  <a:pt x="314922" y="960456"/>
                </a:cubicBezTo>
                <a:cubicBezTo>
                  <a:pt x="302830" y="956358"/>
                  <a:pt x="289476" y="950894"/>
                  <a:pt x="283881" y="923805"/>
                </a:cubicBezTo>
                <a:cubicBezTo>
                  <a:pt x="449013" y="964326"/>
                  <a:pt x="599526" y="1069958"/>
                  <a:pt x="769890" y="1063811"/>
                </a:cubicBezTo>
                <a:cubicBezTo>
                  <a:pt x="723329" y="1030346"/>
                  <a:pt x="669369" y="1028524"/>
                  <a:pt x="619738" y="1005076"/>
                </a:cubicBezTo>
                <a:cubicBezTo>
                  <a:pt x="654930" y="987546"/>
                  <a:pt x="687956" y="1005759"/>
                  <a:pt x="721344" y="1015777"/>
                </a:cubicBezTo>
                <a:cubicBezTo>
                  <a:pt x="749317" y="1023970"/>
                  <a:pt x="774583" y="1025337"/>
                  <a:pt x="777650" y="976393"/>
                </a:cubicBezTo>
                <a:cubicBezTo>
                  <a:pt x="776566" y="973205"/>
                  <a:pt x="776747" y="969107"/>
                  <a:pt x="776929" y="965238"/>
                </a:cubicBezTo>
                <a:cubicBezTo>
                  <a:pt x="767542" y="944976"/>
                  <a:pt x="752926" y="934504"/>
                  <a:pt x="735601" y="928584"/>
                </a:cubicBezTo>
                <a:cubicBezTo>
                  <a:pt x="725133" y="924942"/>
                  <a:pt x="711237" y="919478"/>
                  <a:pt x="711416" y="904909"/>
                </a:cubicBezTo>
                <a:cubicBezTo>
                  <a:pt x="711958" y="850955"/>
                  <a:pt x="678571" y="835246"/>
                  <a:pt x="645185" y="819539"/>
                </a:cubicBezTo>
                <a:cubicBezTo>
                  <a:pt x="663773" y="792676"/>
                  <a:pt x="678391" y="812481"/>
                  <a:pt x="692468" y="810433"/>
                </a:cubicBezTo>
                <a:cubicBezTo>
                  <a:pt x="701672" y="809067"/>
                  <a:pt x="709973" y="806563"/>
                  <a:pt x="709973" y="792676"/>
                </a:cubicBezTo>
                <a:cubicBezTo>
                  <a:pt x="710154" y="781065"/>
                  <a:pt x="705822" y="767861"/>
                  <a:pt x="696799" y="767635"/>
                </a:cubicBezTo>
                <a:cubicBezTo>
                  <a:pt x="640312" y="765585"/>
                  <a:pt x="609090" y="690914"/>
                  <a:pt x="550437" y="690687"/>
                </a:cubicBezTo>
                <a:cubicBezTo>
                  <a:pt x="515425" y="690687"/>
                  <a:pt x="568666" y="648572"/>
                  <a:pt x="539068" y="631042"/>
                </a:cubicBezTo>
                <a:cubicBezTo>
                  <a:pt x="532570" y="627171"/>
                  <a:pt x="556032" y="621254"/>
                  <a:pt x="566500" y="622164"/>
                </a:cubicBezTo>
                <a:cubicBezTo>
                  <a:pt x="576786" y="623074"/>
                  <a:pt x="585990" y="634229"/>
                  <a:pt x="598443" y="626261"/>
                </a:cubicBezTo>
                <a:cubicBezTo>
                  <a:pt x="605300" y="597806"/>
                  <a:pt x="587615" y="587332"/>
                  <a:pt x="572996" y="579365"/>
                </a:cubicBezTo>
                <a:cubicBezTo>
                  <a:pt x="539247" y="560925"/>
                  <a:pt x="506402" y="538615"/>
                  <a:pt x="469405" y="532013"/>
                </a:cubicBezTo>
                <a:cubicBezTo>
                  <a:pt x="456232" y="529737"/>
                  <a:pt x="488355" y="499231"/>
                  <a:pt x="494671" y="488532"/>
                </a:cubicBezTo>
                <a:cubicBezTo>
                  <a:pt x="345782" y="376071"/>
                  <a:pt x="166756" y="381762"/>
                  <a:pt x="0" y="290928"/>
                </a:cubicBezTo>
                <a:cubicBezTo>
                  <a:pt x="36817" y="273173"/>
                  <a:pt x="63887" y="286148"/>
                  <a:pt x="88973" y="288880"/>
                </a:cubicBezTo>
                <a:cubicBezTo>
                  <a:pt x="151595" y="295708"/>
                  <a:pt x="213498" y="309822"/>
                  <a:pt x="275940" y="318246"/>
                </a:cubicBezTo>
                <a:cubicBezTo>
                  <a:pt x="306620" y="322344"/>
                  <a:pt x="335134" y="337824"/>
                  <a:pt x="369424" y="313239"/>
                </a:cubicBezTo>
                <a:cubicBezTo>
                  <a:pt x="392343" y="296847"/>
                  <a:pt x="428980" y="314604"/>
                  <a:pt x="457133" y="329174"/>
                </a:cubicBezTo>
                <a:cubicBezTo>
                  <a:pt x="480414" y="341238"/>
                  <a:pt x="502612" y="344425"/>
                  <a:pt x="533474" y="329174"/>
                </a:cubicBezTo>
                <a:cubicBezTo>
                  <a:pt x="505501" y="319841"/>
                  <a:pt x="484023" y="311645"/>
                  <a:pt x="462006" y="305953"/>
                </a:cubicBezTo>
                <a:cubicBezTo>
                  <a:pt x="444501" y="301400"/>
                  <a:pt x="486189" y="282960"/>
                  <a:pt x="507484" y="285237"/>
                </a:cubicBezTo>
                <a:cubicBezTo>
                  <a:pt x="537263" y="288423"/>
                  <a:pt x="520479" y="276586"/>
                  <a:pt x="515425" y="260195"/>
                </a:cubicBezTo>
                <a:cubicBezTo>
                  <a:pt x="510012" y="242665"/>
                  <a:pt x="526074" y="237203"/>
                  <a:pt x="536180" y="240844"/>
                </a:cubicBezTo>
                <a:cubicBezTo>
                  <a:pt x="574980" y="255187"/>
                  <a:pt x="613602" y="229917"/>
                  <a:pt x="653668" y="250407"/>
                </a:cubicBezTo>
                <a:cubicBezTo>
                  <a:pt x="643561" y="199867"/>
                  <a:pt x="621723" y="177784"/>
                  <a:pt x="576064" y="170726"/>
                </a:cubicBezTo>
                <a:cubicBezTo>
                  <a:pt x="558919" y="167996"/>
                  <a:pt x="541053" y="172093"/>
                  <a:pt x="526254" y="157522"/>
                </a:cubicBezTo>
                <a:cubicBezTo>
                  <a:pt x="517771" y="149101"/>
                  <a:pt x="508207" y="139084"/>
                  <a:pt x="514884" y="123603"/>
                </a:cubicBezTo>
                <a:cubicBezTo>
                  <a:pt x="519577" y="112674"/>
                  <a:pt x="529684" y="112674"/>
                  <a:pt x="537985" y="116318"/>
                </a:cubicBezTo>
                <a:cubicBezTo>
                  <a:pt x="575162" y="132483"/>
                  <a:pt x="613963" y="138400"/>
                  <a:pt x="652764" y="144320"/>
                </a:cubicBezTo>
                <a:cubicBezTo>
                  <a:pt x="658720" y="145230"/>
                  <a:pt x="665397" y="148191"/>
                  <a:pt x="672075" y="133164"/>
                </a:cubicBezTo>
                <a:cubicBezTo>
                  <a:pt x="599526" y="108805"/>
                  <a:pt x="530585" y="74202"/>
                  <a:pt x="456051" y="60770"/>
                </a:cubicBezTo>
                <a:cubicBezTo>
                  <a:pt x="457133" y="54397"/>
                  <a:pt x="458215" y="48022"/>
                  <a:pt x="459299" y="41649"/>
                </a:cubicBezTo>
                <a:cubicBezTo>
                  <a:pt x="517591" y="50753"/>
                  <a:pt x="575884" y="59859"/>
                  <a:pt x="649515" y="71243"/>
                </a:cubicBezTo>
                <a:cubicBezTo>
                  <a:pt x="604218" y="35045"/>
                  <a:pt x="561446" y="47111"/>
                  <a:pt x="527879" y="15013"/>
                </a:cubicBezTo>
                <a:cubicBezTo>
                  <a:pt x="534195" y="2833"/>
                  <a:pt x="541820" y="-241"/>
                  <a:pt x="549716" y="15"/>
                </a:cubicBezTo>
                <a:close/>
              </a:path>
            </a:pathLst>
          </a:cu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10482A34-A734-B052-2920-ACFD4C126B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3" r="835" b="-1"/>
          <a:stretch>
            <a:fillRect/>
          </a:stretch>
        </p:blipFill>
        <p:spPr>
          <a:xfrm>
            <a:off x="7621024" y="-5"/>
            <a:ext cx="4579876" cy="3536502"/>
          </a:xfrm>
          <a:custGeom>
            <a:avLst/>
            <a:gdLst/>
            <a:ahLst/>
            <a:cxnLst/>
            <a:rect l="l" t="t" r="r" b="b"/>
            <a:pathLst>
              <a:path w="4579876" h="3536502">
                <a:moveTo>
                  <a:pt x="457312" y="0"/>
                </a:moveTo>
                <a:lnTo>
                  <a:pt x="4579876" y="0"/>
                </a:lnTo>
                <a:lnTo>
                  <a:pt x="4579876" y="3057029"/>
                </a:lnTo>
                <a:lnTo>
                  <a:pt x="4508441" y="3086568"/>
                </a:lnTo>
                <a:cubicBezTo>
                  <a:pt x="4391572" y="3126663"/>
                  <a:pt x="4301124" y="3221848"/>
                  <a:pt x="4183947" y="3271738"/>
                </a:cubicBezTo>
                <a:cubicBezTo>
                  <a:pt x="4099090" y="3307854"/>
                  <a:pt x="4017967" y="3354374"/>
                  <a:pt x="3930625" y="3387123"/>
                </a:cubicBezTo>
                <a:cubicBezTo>
                  <a:pt x="3723932" y="3464557"/>
                  <a:pt x="3513195" y="3526689"/>
                  <a:pt x="3290337" y="3535564"/>
                </a:cubicBezTo>
                <a:cubicBezTo>
                  <a:pt x="3106332" y="3542605"/>
                  <a:pt x="1510274" y="3535872"/>
                  <a:pt x="861903" y="2528615"/>
                </a:cubicBezTo>
                <a:cubicBezTo>
                  <a:pt x="849470" y="2523717"/>
                  <a:pt x="835485" y="2510862"/>
                  <a:pt x="831133" y="2498619"/>
                </a:cubicBezTo>
                <a:cubicBezTo>
                  <a:pt x="810307" y="2441385"/>
                  <a:pt x="759333" y="2416594"/>
                  <a:pt x="713333" y="2385682"/>
                </a:cubicBezTo>
                <a:cubicBezTo>
                  <a:pt x="672925" y="2358442"/>
                  <a:pt x="630030" y="2329978"/>
                  <a:pt x="613246" y="2284067"/>
                </a:cubicBezTo>
                <a:cubicBezTo>
                  <a:pt x="591179" y="2222855"/>
                  <a:pt x="653963" y="2273050"/>
                  <a:pt x="665465" y="2249789"/>
                </a:cubicBezTo>
                <a:cubicBezTo>
                  <a:pt x="641532" y="2217960"/>
                  <a:pt x="604543" y="2188882"/>
                  <a:pt x="594908" y="2152767"/>
                </a:cubicBezTo>
                <a:cubicBezTo>
                  <a:pt x="559787" y="2022383"/>
                  <a:pt x="483946" y="1927503"/>
                  <a:pt x="370497" y="1853742"/>
                </a:cubicBezTo>
                <a:cubicBezTo>
                  <a:pt x="337861" y="1832624"/>
                  <a:pt x="316415" y="1794059"/>
                  <a:pt x="271969" y="1787940"/>
                </a:cubicBezTo>
                <a:cubicBezTo>
                  <a:pt x="173127" y="1774472"/>
                  <a:pt x="204209" y="1669186"/>
                  <a:pt x="151990" y="1622358"/>
                </a:cubicBezTo>
                <a:cubicBezTo>
                  <a:pt x="142044" y="1613481"/>
                  <a:pt x="133031" y="1596037"/>
                  <a:pt x="134895" y="1584102"/>
                </a:cubicBezTo>
                <a:cubicBezTo>
                  <a:pt x="137691" y="1566959"/>
                  <a:pt x="149504" y="1550739"/>
                  <a:pt x="159450" y="1535435"/>
                </a:cubicBezTo>
                <a:cubicBezTo>
                  <a:pt x="169708" y="1520133"/>
                  <a:pt x="185247" y="1506664"/>
                  <a:pt x="177788" y="1486465"/>
                </a:cubicBezTo>
                <a:cubicBezTo>
                  <a:pt x="174683" y="1478202"/>
                  <a:pt x="176855" y="1449432"/>
                  <a:pt x="153856" y="1472079"/>
                </a:cubicBezTo>
                <a:cubicBezTo>
                  <a:pt x="90760" y="1534212"/>
                  <a:pt x="54082" y="1475449"/>
                  <a:pt x="0" y="1447289"/>
                </a:cubicBezTo>
                <a:cubicBezTo>
                  <a:pt x="43515" y="1418212"/>
                  <a:pt x="82677" y="1397707"/>
                  <a:pt x="89205" y="1354247"/>
                </a:cubicBezTo>
                <a:cubicBezTo>
                  <a:pt x="102570" y="1264569"/>
                  <a:pt x="159758" y="1223557"/>
                  <a:pt x="246479" y="1215599"/>
                </a:cubicBezTo>
                <a:cubicBezTo>
                  <a:pt x="214465" y="1128983"/>
                  <a:pt x="214465" y="1128983"/>
                  <a:pt x="317968" y="1117045"/>
                </a:cubicBezTo>
                <a:cubicBezTo>
                  <a:pt x="278183" y="1061955"/>
                  <a:pt x="278183" y="1047876"/>
                  <a:pt x="326362" y="1028900"/>
                </a:cubicBezTo>
                <a:cubicBezTo>
                  <a:pt x="372673" y="1010841"/>
                  <a:pt x="423957" y="1004720"/>
                  <a:pt x="466852" y="976870"/>
                </a:cubicBezTo>
                <a:cubicBezTo>
                  <a:pt x="427377" y="906475"/>
                  <a:pt x="416188" y="824756"/>
                  <a:pt x="334754" y="790475"/>
                </a:cubicBezTo>
                <a:cubicBezTo>
                  <a:pt x="322010" y="785272"/>
                  <a:pt x="313307" y="764154"/>
                  <a:pt x="321386" y="751912"/>
                </a:cubicBezTo>
                <a:cubicBezTo>
                  <a:pt x="350915" y="707534"/>
                  <a:pt x="308644" y="623365"/>
                  <a:pt x="400645" y="613877"/>
                </a:cubicBezTo>
                <a:cubicBezTo>
                  <a:pt x="412147" y="612959"/>
                  <a:pt x="422716" y="603776"/>
                  <a:pt x="413701" y="591839"/>
                </a:cubicBezTo>
                <a:cubicBezTo>
                  <a:pt x="382618" y="550216"/>
                  <a:pt x="420228" y="552969"/>
                  <a:pt x="442917" y="547767"/>
                </a:cubicBezTo>
                <a:cubicBezTo>
                  <a:pt x="470271" y="541341"/>
                  <a:pt x="501353" y="559703"/>
                  <a:pt x="526840" y="537055"/>
                </a:cubicBezTo>
                <a:cubicBezTo>
                  <a:pt x="520932" y="513181"/>
                  <a:pt x="498866" y="513487"/>
                  <a:pt x="483325" y="505836"/>
                </a:cubicBezTo>
                <a:cubicBezTo>
                  <a:pt x="437946" y="483799"/>
                  <a:pt x="400956" y="457479"/>
                  <a:pt x="398780" y="400243"/>
                </a:cubicBezTo>
                <a:cubicBezTo>
                  <a:pt x="397229" y="354028"/>
                  <a:pt x="392255" y="313323"/>
                  <a:pt x="455041" y="299242"/>
                </a:cubicBezTo>
                <a:cubicBezTo>
                  <a:pt x="481149" y="293426"/>
                  <a:pt x="473687" y="260067"/>
                  <a:pt x="458769" y="243538"/>
                </a:cubicBezTo>
                <a:cubicBezTo>
                  <a:pt x="432038" y="214157"/>
                  <a:pt x="409972" y="174981"/>
                  <a:pt x="363969" y="172227"/>
                </a:cubicBezTo>
                <a:cubicBezTo>
                  <a:pt x="335995" y="170391"/>
                  <a:pt x="314549" y="158146"/>
                  <a:pt x="292481" y="144069"/>
                </a:cubicBezTo>
                <a:cubicBezTo>
                  <a:pt x="276630" y="133966"/>
                  <a:pt x="257670" y="125398"/>
                  <a:pt x="259534" y="103668"/>
                </a:cubicBezTo>
                <a:cubicBezTo>
                  <a:pt x="261399" y="82855"/>
                  <a:pt x="279736" y="74286"/>
                  <a:pt x="298387" y="70001"/>
                </a:cubicBezTo>
                <a:cubicBezTo>
                  <a:pt x="345011" y="59672"/>
                  <a:pt x="389535" y="45726"/>
                  <a:pt x="430782" y="19902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429149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E569DD83-ECB5-4DFB-DE5C-76AB7FE7D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hu-HU">
                <a:solidFill>
                  <a:srgbClr val="FFFFFF"/>
                </a:solidFill>
              </a:rPr>
              <a:t>Képzések ÉMR</a:t>
            </a:r>
          </a:p>
        </p:txBody>
      </p:sp>
      <p:sp>
        <p:nvSpPr>
          <p:cNvPr id="29" name="Arc 28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631E7C8-C974-82AF-C662-78781D7BC1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r>
              <a:rPr lang="hu-HU"/>
              <a:t>Személy- és vagyonőr</a:t>
            </a:r>
          </a:p>
          <a:p>
            <a:r>
              <a:rPr lang="hu-HU"/>
              <a:t>Targonca vezető</a:t>
            </a:r>
          </a:p>
          <a:p>
            <a:r>
              <a:rPr lang="hu-HU"/>
              <a:t>Nehézgépkezelő</a:t>
            </a:r>
          </a:p>
          <a:p>
            <a:r>
              <a:rPr lang="hu-HU"/>
              <a:t>Kisgépkezelő</a:t>
            </a:r>
          </a:p>
          <a:p>
            <a:r>
              <a:rPr lang="hu-HU" b="1"/>
              <a:t>Vályogépítészet Csenyéte</a:t>
            </a:r>
          </a:p>
          <a:p>
            <a:r>
              <a:rPr lang="hu-HU" b="1"/>
              <a:t>Virágkötő</a:t>
            </a:r>
          </a:p>
          <a:p>
            <a:r>
              <a:rPr lang="hu-HU" b="1"/>
              <a:t>Kosárfonó</a:t>
            </a:r>
          </a:p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382784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B85CC69-C31F-FAA1-AB0C-3627ABFC7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710" y="-4199"/>
            <a:ext cx="6920991" cy="545474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hu-HU" sz="2000"/>
              <a:t>Képzés szervezés fő eleme a </a:t>
            </a:r>
            <a:r>
              <a:rPr lang="hu-HU" sz="2000" b="1"/>
              <a:t>munkaerőpiaci kereslet-kínálat törvény</a:t>
            </a:r>
            <a:r>
              <a:rPr lang="hu-HU" sz="2000"/>
              <a:t>e, mégis néhány esetben a </a:t>
            </a:r>
            <a:r>
              <a:rPr lang="hu-HU" sz="2000" b="1"/>
              <a:t>helyi viszonyok </a:t>
            </a:r>
            <a:r>
              <a:rPr lang="hu-HU" sz="2000"/>
              <a:t>szem előtt tartása lett kiemelt szempont az alábbiak szerint:</a:t>
            </a:r>
          </a:p>
          <a:p>
            <a:r>
              <a:rPr lang="hu-HU" sz="2000" b="1"/>
              <a:t>Célunk, hogy a képzésen résztvevők a képzés végeztével teljes önállósággal felelős döntéseket tudjanak hozni épületeik karbantartását, felújítását illetően; </a:t>
            </a:r>
          </a:p>
          <a:p>
            <a:r>
              <a:rPr lang="hu-HU" sz="2000"/>
              <a:t> az épületek statikai állapotának alapvető felmérésére, a beavatkozások szükségességének és azok időrendiségének mérlegelésére képesek legyenek; </a:t>
            </a:r>
          </a:p>
          <a:p>
            <a:r>
              <a:rPr lang="hu-HU" sz="2000"/>
              <a:t>a javításokat helyben fellelhető vagy újrahasznosított építőanyagokból szakszerűen elvégezzék, minimális eszközparkkal és minimális anyagi ráfordításokkal; </a:t>
            </a:r>
          </a:p>
          <a:p>
            <a:r>
              <a:rPr lang="hu-HU" sz="1800"/>
              <a:t>ismerjenek minél több kivitelezési lehetőséget, hogy az adott szempontok alapján a lehető leginkább “kézhez álló” megoldásokat tudják megvalósítani; </a:t>
            </a:r>
          </a:p>
          <a:p>
            <a:r>
              <a:rPr lang="hu-HU" sz="1800"/>
              <a:t>felújítási munkálataik alatt rugalmassággal és fokozott alkalmazkodó képességgel kezeljék az aktuálisan felmerülő feladatokat; </a:t>
            </a:r>
          </a:p>
          <a:p>
            <a:r>
              <a:rPr lang="hu-HU" sz="2000"/>
              <a:t>úgy statikailag, mint esztétikailag megfelelő állapotra </a:t>
            </a:r>
            <a:r>
              <a:rPr lang="hu-HU" sz="1800"/>
              <a:t>legyenek képesek külső segítség nélkül hozni az lakóépületeiket. </a:t>
            </a:r>
          </a:p>
          <a:p>
            <a:r>
              <a:rPr lang="hu-HU" sz="1800"/>
              <a:t>különböző </a:t>
            </a:r>
            <a:r>
              <a:rPr lang="hu-HU" sz="1800" b="1"/>
              <a:t>falazási tchnikákat </a:t>
            </a:r>
            <a:r>
              <a:rPr lang="hu-HU" sz="1800"/>
              <a:t>alkalmazni új építéseknél: vályogtégla, préselt földtégla, patics, téglafal, mészhabarcs, stb.</a:t>
            </a:r>
          </a:p>
          <a:p>
            <a:endParaRPr lang="hu-HU" sz="1800"/>
          </a:p>
          <a:p>
            <a:endParaRPr lang="hu-HU" sz="110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2A6B14E4-5005-99F9-82D3-A2EE08DB90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29" r="25490"/>
          <a:stretch>
            <a:fillRect/>
          </a:stretch>
        </p:blipFill>
        <p:spPr>
          <a:xfrm>
            <a:off x="7221851" y="100862"/>
            <a:ext cx="4958941" cy="6757137"/>
          </a:xfrm>
          <a:prstGeom prst="rect">
            <a:avLst/>
          </a:prstGeom>
          <a:effectLst/>
        </p:spPr>
      </p:pic>
      <p:sp>
        <p:nvSpPr>
          <p:cNvPr id="7" name="Cím 1">
            <a:extLst>
              <a:ext uri="{FF2B5EF4-FFF2-40B4-BE49-F238E27FC236}">
                <a16:creationId xmlns:a16="http://schemas.microsoft.com/office/drawing/2014/main" id="{09E160AB-2D39-2AF8-3A0B-DE0A68B3068E}"/>
              </a:ext>
            </a:extLst>
          </p:cNvPr>
          <p:cNvSpPr>
            <a:spLocks noGrp="1"/>
          </p:cNvSpPr>
          <p:nvPr/>
        </p:nvSpPr>
        <p:spPr>
          <a:xfrm>
            <a:off x="6899061" y="6024280"/>
            <a:ext cx="5609904" cy="6325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4000">
                <a:highlight>
                  <a:srgbClr val="C0C0C0"/>
                </a:highlight>
              </a:rPr>
              <a:t>Vályogépítészet Csenyéte</a:t>
            </a:r>
          </a:p>
        </p:txBody>
      </p:sp>
    </p:spTree>
    <p:extLst>
      <p:ext uri="{BB962C8B-B14F-4D97-AF65-F5344CB8AC3E}">
        <p14:creationId xmlns:p14="http://schemas.microsoft.com/office/powerpoint/2010/main" val="30538718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41CE40C8-6F1E-557F-E29D-E8A24B4CC2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0" r="9210"/>
          <a:stretch>
            <a:fillRect/>
          </a:stretch>
        </p:blipFill>
        <p:spPr>
          <a:xfrm>
            <a:off x="-1" y="10"/>
            <a:ext cx="7370057" cy="6857990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7578B721-30C7-557F-297D-3F6FE69CB9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4186"/>
          <a:stretch>
            <a:fillRect/>
          </a:stretch>
        </p:blipFill>
        <p:spPr>
          <a:xfrm>
            <a:off x="7534656" y="1"/>
            <a:ext cx="4657344" cy="3346704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CED004D9-8D5D-1270-12FF-AC17ED7ED8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r="-3" b="-3"/>
          <a:stretch>
            <a:fillRect/>
          </a:stretch>
        </p:blipFill>
        <p:spPr>
          <a:xfrm>
            <a:off x="7534654" y="3511296"/>
            <a:ext cx="4657346" cy="334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7831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7" name="Rectangle 66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D5DEF19B-1AC7-627E-3B4F-E5306A0F9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536" y="5441"/>
            <a:ext cx="6002110" cy="1495425"/>
          </a:xfrm>
        </p:spPr>
        <p:txBody>
          <a:bodyPr>
            <a:normAutofit/>
          </a:bodyPr>
          <a:lstStyle/>
          <a:p>
            <a:r>
              <a:rPr lang="hu-HU" sz="4000"/>
              <a:t>Virágkötő, Kosárfonó képzés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392EB2C-FDEA-9688-CB8D-087EE52145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651" y="1120553"/>
            <a:ext cx="6862080" cy="556871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 sz="2200"/>
              <a:t>Fenti képzéseinken felhasználtuk a Martonyiban nevelt szálas krizantémokat, a kosárfonó képzésen amerikai fűzből készültek változatos termékek bemutatásra, saját - és Jelenlétpontos használatra </a:t>
            </a:r>
            <a:r>
              <a:rPr lang="hu-HU" sz="2200" b="1"/>
              <a:t>Kovács Zoltán </a:t>
            </a:r>
            <a:r>
              <a:rPr lang="hu-HU" sz="2200"/>
              <a:t>(Hagyományok Háza) mester segítségével.</a:t>
            </a:r>
          </a:p>
          <a:p>
            <a:endParaRPr lang="hu-HU" sz="2200"/>
          </a:p>
          <a:p>
            <a:r>
              <a:rPr lang="hu-HU" sz="2200"/>
              <a:t>Cél, hogy a magunknak Selyeben megtermelt fonófűz, és a virág felhasználással egyszerű, jól betanítható,esztétikus, piacképes termékeket készítsünk </a:t>
            </a:r>
          </a:p>
          <a:p>
            <a:r>
              <a:rPr lang="hu-HU" sz="2200"/>
              <a:t>Termékek: kosarak, asztali kenyértartó, tálca, kopogtató/koszorú alap</a:t>
            </a:r>
          </a:p>
          <a:p>
            <a:endParaRPr lang="hu-HU" sz="2200"/>
          </a:p>
          <a:p>
            <a:r>
              <a:rPr lang="hu-HU" sz="2200" b="1"/>
              <a:t>Megtermeljük, megfonjuk, megdíszítjük, értékesítjük</a:t>
            </a:r>
          </a:p>
          <a:p>
            <a:endParaRPr lang="hu-HU" sz="2200"/>
          </a:p>
          <a:p>
            <a:pPr marL="0" indent="0">
              <a:buNone/>
            </a:pPr>
            <a:endParaRPr lang="hu-HU" sz="2200"/>
          </a:p>
        </p:txBody>
      </p:sp>
      <p:pic>
        <p:nvPicPr>
          <p:cNvPr id="5" name="Kép 4" descr="A képen személy, ruházat, Emberi arc, ember látható&#10;&#10;Lehet, hogy az AI által létrehozott tartalom helytelen.">
            <a:extLst>
              <a:ext uri="{FF2B5EF4-FFF2-40B4-BE49-F238E27FC236}">
                <a16:creationId xmlns:a16="http://schemas.microsoft.com/office/drawing/2014/main" id="{A1883587-F39F-8404-B42D-9784F57C19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212"/>
          <a:stretch>
            <a:fillRect/>
          </a:stretch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5680566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8d1f12c-1683-4412-a675-98601ca55b3e">
      <Terms xmlns="http://schemas.microsoft.com/office/infopath/2007/PartnerControls"/>
    </lcf76f155ced4ddcb4097134ff3c332f>
    <TaxCatchAll xmlns="fb7489d0-dad6-4ff7-84c9-892100a03401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341EC813ECC9D448A69A83D7F8DD7D1B" ma:contentTypeVersion="14" ma:contentTypeDescription="Új dokumentum létrehozása." ma:contentTypeScope="" ma:versionID="7a5b86aa2cb18c799b720c4eb1ab6369">
  <xsd:schema xmlns:xsd="http://www.w3.org/2001/XMLSchema" xmlns:xs="http://www.w3.org/2001/XMLSchema" xmlns:p="http://schemas.microsoft.com/office/2006/metadata/properties" xmlns:ns2="88d1f12c-1683-4412-a675-98601ca55b3e" xmlns:ns3="fb7489d0-dad6-4ff7-84c9-892100a03401" targetNamespace="http://schemas.microsoft.com/office/2006/metadata/properties" ma:root="true" ma:fieldsID="b23ae939acc6ffcef23af36c6c9bc84a" ns2:_="" ns3:_="">
    <xsd:import namespace="88d1f12c-1683-4412-a675-98601ca55b3e"/>
    <xsd:import namespace="fb7489d0-dad6-4ff7-84c9-892100a0340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8d1f12c-1683-4412-a675-98601ca55b3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Képcímkék" ma:readOnly="false" ma:fieldId="{5cf76f15-5ced-4ddc-b409-7134ff3c332f}" ma:taxonomyMulti="true" ma:sspId="22553233-7c64-4a5d-808d-28cc8588502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7489d0-dad6-4ff7-84c9-892100a03401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Résztvevők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Megosztva részletekkel" ma:internalName="SharedWithDetails" ma:readOnly="true">
      <xsd:simpleType>
        <xsd:restriction base="dms:Note">
          <xsd:maxLength value="255"/>
        </xsd:restriction>
      </xsd:simpleType>
    </xsd:element>
    <xsd:element name="TaxCatchAll" ma:index="17" nillable="true" ma:displayName="Taxonomy Catch All Column" ma:hidden="true" ma:list="{ae756319-b606-4b66-a780-f8bbe320aae1}" ma:internalName="TaxCatchAll" ma:showField="CatchAllData" ma:web="fb7489d0-dad6-4ff7-84c9-892100a0340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99578D5-0D15-42B6-B14E-5F8541F4D013}">
  <ds:schemaRefs>
    <ds:schemaRef ds:uri="88d1f12c-1683-4412-a675-98601ca55b3e"/>
    <ds:schemaRef ds:uri="fb7489d0-dad6-4ff7-84c9-892100a03401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90E33226-53B3-4248-965B-4EACCF753C85}">
  <ds:schemaRefs>
    <ds:schemaRef ds:uri="88d1f12c-1683-4412-a675-98601ca55b3e"/>
    <ds:schemaRef ds:uri="fb7489d0-dad6-4ff7-84c9-892100a0340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0226B68E-F516-44DE-95B4-CFD3D430A08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Szélesvásznú</PresentationFormat>
  <Slides>16</Slides>
  <Notes>0</Notes>
  <HiddenSlides>0</HiddenSlide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16</vt:i4>
      </vt:variant>
    </vt:vector>
  </HeadingPairs>
  <TitlesOfParts>
    <vt:vector size="17" baseType="lpstr">
      <vt:lpstr>Office-téma</vt:lpstr>
      <vt:lpstr>MAGYAR MÁLTAI SZERETETSZOLGÁLAT  GAZDASÁGFEJLESZTÉS  KERT PROGRAMOK   ÉSZAK-MAGYARORSZÁGI RÉGIÓ</vt:lpstr>
      <vt:lpstr>FETE-GAZDASÁGFEJLESZTÉS</vt:lpstr>
      <vt:lpstr>PowerPoint-bemutató</vt:lpstr>
      <vt:lpstr>PowerPoint-bemutató</vt:lpstr>
      <vt:lpstr>PowerPoint-bemutató</vt:lpstr>
      <vt:lpstr>Képzések ÉMR</vt:lpstr>
      <vt:lpstr>PowerPoint-bemutató</vt:lpstr>
      <vt:lpstr>PowerPoint-bemutató</vt:lpstr>
      <vt:lpstr>Virágkötő, Kosárfonó képzés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Palkó Gabriella</dc:creator>
  <cp:revision>2</cp:revision>
  <dcterms:created xsi:type="dcterms:W3CDTF">2025-11-11T08:48:46Z</dcterms:created>
  <dcterms:modified xsi:type="dcterms:W3CDTF">2026-06-10T08:03:50Z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0x010100341EC813ECC9D448A69A83D7F8DD7D1B</vt:lpwstr>
  </property>
  <property fmtid="{D5CDD505-2E9C-101B-9397-08002B2CF9AE}" pid="3" name="MediaServiceImageTags">
    <vt:lpwstr/>
  </property>
</Properties>
</file>