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9"/>
  </p:notesMasterIdLst>
  <p:handoutMasterIdLst>
    <p:handoutMasterId r:id="rId70"/>
  </p:handoutMasterIdLst>
  <p:sldIdLst>
    <p:sldId id="256" r:id="rId5"/>
    <p:sldId id="264" r:id="rId6"/>
    <p:sldId id="258" r:id="rId7"/>
    <p:sldId id="339" r:id="rId8"/>
    <p:sldId id="261" r:id="rId9"/>
    <p:sldId id="262" r:id="rId10"/>
    <p:sldId id="267" r:id="rId11"/>
    <p:sldId id="266" r:id="rId12"/>
    <p:sldId id="338" r:id="rId13"/>
    <p:sldId id="263" r:id="rId14"/>
    <p:sldId id="269" r:id="rId15"/>
    <p:sldId id="270" r:id="rId16"/>
    <p:sldId id="273" r:id="rId17"/>
    <p:sldId id="274" r:id="rId18"/>
    <p:sldId id="277" r:id="rId19"/>
    <p:sldId id="276" r:id="rId20"/>
    <p:sldId id="275" r:id="rId21"/>
    <p:sldId id="280" r:id="rId22"/>
    <p:sldId id="285" r:id="rId23"/>
    <p:sldId id="291" r:id="rId24"/>
    <p:sldId id="290" r:id="rId25"/>
    <p:sldId id="289" r:id="rId26"/>
    <p:sldId id="279" r:id="rId27"/>
    <p:sldId id="282" r:id="rId28"/>
    <p:sldId id="283" r:id="rId29"/>
    <p:sldId id="342" r:id="rId30"/>
    <p:sldId id="341" r:id="rId31"/>
    <p:sldId id="292" r:id="rId32"/>
    <p:sldId id="293" r:id="rId33"/>
    <p:sldId id="295" r:id="rId34"/>
    <p:sldId id="294" r:id="rId35"/>
    <p:sldId id="296" r:id="rId36"/>
    <p:sldId id="297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7" r:id="rId45"/>
    <p:sldId id="306" r:id="rId46"/>
    <p:sldId id="308" r:id="rId47"/>
    <p:sldId id="309" r:id="rId48"/>
    <p:sldId id="312" r:id="rId49"/>
    <p:sldId id="313" r:id="rId50"/>
    <p:sldId id="314" r:id="rId51"/>
    <p:sldId id="315" r:id="rId52"/>
    <p:sldId id="316" r:id="rId53"/>
    <p:sldId id="319" r:id="rId54"/>
    <p:sldId id="322" r:id="rId55"/>
    <p:sldId id="325" r:id="rId56"/>
    <p:sldId id="321" r:id="rId57"/>
    <p:sldId id="323" r:id="rId58"/>
    <p:sldId id="326" r:id="rId59"/>
    <p:sldId id="327" r:id="rId60"/>
    <p:sldId id="329" r:id="rId61"/>
    <p:sldId id="330" r:id="rId62"/>
    <p:sldId id="331" r:id="rId63"/>
    <p:sldId id="332" r:id="rId64"/>
    <p:sldId id="336" r:id="rId65"/>
    <p:sldId id="333" r:id="rId66"/>
    <p:sldId id="334" r:id="rId67"/>
    <p:sldId id="337" r:id="rId6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335FB6-A32C-42B1-A5FD-0FBFD26275A1}" v="2" dt="2026-07-03T08:34:43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AFFE7A9A-A176-2F93-E762-B2E6C955CB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4533AF2-AEB1-F9D9-F0E2-DB52EEABDB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D1B74-EE5E-482F-8251-E1E8455DF103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D786C0D-E80C-C23C-BE35-DF9355F199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FCCE893-9D9B-F64E-C7ED-235E7234B0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7DF78-6710-48BA-875C-BDB75E48BC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614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063C2-A832-4311-8D6A-C08F09CF603A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B5FF8-2E5D-4DC5-B778-D1B67F773B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1103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B5FF8-2E5D-4DC5-B778-D1B67F773B4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374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B5FF8-2E5D-4DC5-B778-D1B67F773B41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398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B286DC-5637-696F-3522-0407F20E0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AF603B1-98B8-4979-852A-FF850B1F7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18DF94-A51B-F508-DC11-73A0CAEFD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2112A0-E400-79BD-BECB-9B91146AF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6932274-835A-C80F-D412-A3A0EADE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33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3CEE9E-15F1-35B2-AF5A-1A946BBF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BE33155-3304-0A4E-7DA7-393A65145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8B0AD5-8F98-5184-2408-2E5410AEC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32D079E-FE83-8790-FE5B-98902F9EA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1CE1E3-E84D-ADBC-4DFD-902B72C8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85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6FEB747-07F1-BFAB-8B76-CE89D53BB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B13A7B9-57CA-7376-9447-7AAA3C1D4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CC7080-12E2-33C8-4022-551B2B6E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AC896B-00D4-B7B3-ACAE-CC1C9D4F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92C3F9D-3ADF-6917-BC97-831EC791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266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87525F-4E9B-6E7A-6AB0-98BED1BA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21A1F0-3FC6-B14E-437E-FE0FC1813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7750AB-D412-ABC6-05A4-477069AB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2AA54DF-1732-8F2A-E777-1A10C94B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FBDCA4-6F84-766F-22B1-42D7655B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203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E6FCDC-718E-0040-2A12-82F85B3C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CE32978-F013-ED83-B983-B04E5AA99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6C0962-7272-05B6-2357-BD683FA6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AC0364-2BC0-6D09-3515-A70652EF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45C553-26B9-831B-2791-25A0878D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552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79A9CE-0CCB-681D-FCA6-ED8D45FB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A84722-F497-F192-862E-799F6D4B3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11CED7F-D21C-F7D6-F61C-114C37072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AE3BD55-CAF8-AFEF-A9B6-084D808B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8D6520-C6A5-72A3-10CC-3E674050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CB38536-16DB-49C8-569E-7E2369D1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992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AFBAD5-5E1F-8C2B-1CC8-C45BEA54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FE5B68-1E12-0294-D5E8-A84E07D07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6C0F66C-8D9C-E3F5-24ED-AFFF6A637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0E578A4-9195-6118-56F1-45D90E5B4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F9F8223-AD4E-6DD4-6B97-FAF9BCE96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E8105F4-4936-2218-872D-8A6231F9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F27D60E-C058-F76F-1A9B-355C62E5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A1EE541-02E5-085B-A7FB-44FA2309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577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970CCD-AE26-DCD7-C974-E85E637A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4B88690-4D14-B65A-4601-67D686D0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EE852CC-A504-39A3-EE4A-B82E335F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124D29B-F9FF-6905-68E0-3E05D865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02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3077BF8-75F4-C20A-B36C-E94B6B40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C00912A-4175-A457-331B-68F08222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EF40EDA-94D7-D1A8-B0A2-3D5C3AF5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509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25361C-87C9-C1BF-C9E0-87609854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795D433-693A-F303-1899-B38D6CF07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FE15DD9-0760-F971-CE44-0D0C79D44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A9B245F-8319-ECB0-E827-1BB45088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D7CEF47-B7F2-230A-7A5B-6FBF9176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81A232E-E9BB-842B-B9D4-B1F526D5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27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B10133-85F8-ADDC-9D06-2CBE5C5F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BF5D353-E3B3-DE65-5275-9C6587D68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18A5EC4-2EA4-2FF5-1F10-DC0669765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1B73F25-EC12-340D-C6F4-61165C4B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F65EC91-54BB-9A2F-C839-EDF88FD3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D90DAE3-D177-0D0D-A978-459FE3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940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F94323F-EBCE-06C9-1EBA-6D2903CF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9DF265-FCD5-CE74-5B8B-46C23F6AD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3CA2C69-6F02-6528-8B67-888CFF9C1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2358DB-45D8-4612-B470-867415FEAAD5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0E7EC2-1139-878F-2ECE-D628BE490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92E134-092F-CBCE-1E81-2E2CDA856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4C0FD-4E11-4F19-B292-8E31BEA0C2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241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6" name="Rectangle 113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CA5EA87-CC64-3917-8B9F-657C3D882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hu-HU" sz="2600" b="1"/>
              <a:t>MÁLTAI MANUFAKTÚRA NONPROFIT KFT​.</a:t>
            </a:r>
            <a:br>
              <a:rPr lang="hu-HU" sz="2600" b="1"/>
            </a:br>
            <a:br>
              <a:rPr lang="hu-HU" sz="2600"/>
            </a:br>
            <a:endParaRPr lang="hu-HU" sz="2600"/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6936D7F-44DE-62F3-748D-ED5279C22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1809541"/>
            <a:ext cx="10909643" cy="687406"/>
          </a:xfrm>
        </p:spPr>
        <p:txBody>
          <a:bodyPr anchor="ctr">
            <a:normAutofit/>
          </a:bodyPr>
          <a:lstStyle/>
          <a:p>
            <a:r>
              <a:rPr lang="hu-HU" sz="2000">
                <a:latin typeface="Aptos Display"/>
              </a:rPr>
              <a:t>JÁRÁSI START EGYÉNI MINTAPROGRAM BESZÁMOLÓ </a:t>
            </a:r>
            <a:br>
              <a:rPr lang="hu-HU" sz="2000">
                <a:latin typeface="Aptos Display"/>
              </a:rPr>
            </a:br>
            <a:r>
              <a:rPr lang="hu-HU" sz="2000">
                <a:latin typeface="Aptos Display"/>
              </a:rPr>
              <a:t>2025.03.01.-2026.02.28. </a:t>
            </a:r>
            <a:endParaRPr lang="hu-HU" sz="2000"/>
          </a:p>
        </p:txBody>
      </p:sp>
      <p:sp>
        <p:nvSpPr>
          <p:cNvPr id="113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Betűtípus, szöveg, szimbólum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0ED175C1-ECB6-D790-A22D-C52BD77CD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589" y="3317897"/>
            <a:ext cx="6239919" cy="266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41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EC6E733-E9D9-5FE1-9F7A-362F44D1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pPr algn="ctr"/>
            <a:r>
              <a:rPr lang="hu-HU" sz="3000"/>
              <a:t>Csenyéte- 4500 m2</a:t>
            </a:r>
            <a:br>
              <a:rPr lang="hu-HU" sz="3000" dirty="0"/>
            </a:br>
            <a:br>
              <a:rPr lang="hu-HU" sz="3000" dirty="0"/>
            </a:br>
            <a:r>
              <a:rPr lang="hu-HU" sz="3000"/>
              <a:t>Sütőtök, Cukkini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872508-251B-6502-9BA4-4AE7B197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534" y="278525"/>
            <a:ext cx="5254755" cy="25466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2200" b="1"/>
              <a:t>     Elért eredmények</a:t>
            </a:r>
            <a:r>
              <a:rPr lang="hu-HU" sz="2200"/>
              <a:t>: 4500 m2</a:t>
            </a:r>
          </a:p>
          <a:p>
            <a:r>
              <a:rPr lang="hu-HU" sz="2200"/>
              <a:t>1978 kg </a:t>
            </a:r>
            <a:r>
              <a:rPr lang="hu-HU" sz="2200" b="1"/>
              <a:t>Sütőtök</a:t>
            </a:r>
            <a:r>
              <a:rPr lang="hu-HU" sz="2200"/>
              <a:t>, 674 kg </a:t>
            </a:r>
            <a:r>
              <a:rPr lang="hu-HU" sz="2200" b="1"/>
              <a:t>cukkini</a:t>
            </a:r>
            <a:r>
              <a:rPr lang="hu-HU" sz="2200"/>
              <a:t>, </a:t>
            </a:r>
          </a:p>
          <a:p>
            <a:r>
              <a:rPr lang="hu-HU" sz="2200"/>
              <a:t>Árbevétel: </a:t>
            </a:r>
            <a:r>
              <a:rPr lang="hu-HU" sz="2200" b="1"/>
              <a:t>397 800 Ft</a:t>
            </a:r>
          </a:p>
          <a:p>
            <a:r>
              <a:rPr lang="hu-HU" sz="2200"/>
              <a:t>A sütőtök és cukkini termése a </a:t>
            </a:r>
            <a:r>
              <a:rPr lang="hu-HU" sz="2200" b="1"/>
              <a:t>Miskolci Vadaspark </a:t>
            </a:r>
            <a:r>
              <a:rPr lang="hu-HU" sz="2200"/>
              <a:t>részére került értékesítésre</a:t>
            </a:r>
          </a:p>
          <a:p>
            <a:r>
              <a:rPr lang="hu-HU" sz="2200"/>
              <a:t>2026: csicsóka</a:t>
            </a:r>
            <a:endParaRPr lang="hu-HU" sz="2200" dirty="0"/>
          </a:p>
          <a:p>
            <a:endParaRPr lang="hu-HU" sz="200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54D4C71-47C2-A75C-88A6-83C35BBDE546}"/>
              </a:ext>
            </a:extLst>
          </p:cNvPr>
          <p:cNvSpPr txBox="1"/>
          <p:nvPr/>
        </p:nvSpPr>
        <p:spPr>
          <a:xfrm>
            <a:off x="2408904" y="4319751"/>
            <a:ext cx="69219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/>
              <a:t>Munkafolyamatok:</a:t>
            </a:r>
          </a:p>
          <a:p>
            <a:endParaRPr lang="hu-HU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Terület tisztítás, szántás, elmunkálás, trágyázás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Kerítés építés-és karbantartás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Ápolási munkák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Szakaszos betakarítás, osztályozás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Igény szerint szakaszos beszállítás a Vadasparkba</a:t>
            </a:r>
          </a:p>
        </p:txBody>
      </p:sp>
    </p:spTree>
    <p:extLst>
      <p:ext uri="{BB962C8B-B14F-4D97-AF65-F5344CB8AC3E}">
        <p14:creationId xmlns:p14="http://schemas.microsoft.com/office/powerpoint/2010/main" val="408768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E7C7EB5-21BF-2167-A7E1-10ED9DA88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5941CA6-BA4F-C471-C9FB-BAF744568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>
            <a:fillRect/>
          </a:stretch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0272215-4EED-3BB7-0F0F-2901A37E0C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7E4EBB5-BB9E-6A37-CDE8-79C3CC8599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F38EC8A-ED94-2341-34AF-AB9F30D299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4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20A5ACD-A1C7-C4D0-17C2-3F4E83CF7B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7E3F377-29AE-1C3C-5B80-158AB19F4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E6E6731-0544-B70F-33E4-D3E65CA1AC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18E876D-75E8-1A0A-B371-E4D46E2699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D4CF11A-AE62-A7F6-C358-EF22BE4424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9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41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1018780-0670-0D7D-84F3-50C421E8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hu-HU" sz="2800" b="1"/>
              <a:t>Fulókércs-Kertkaland</a:t>
            </a:r>
            <a:br>
              <a:rPr lang="hu-HU" sz="2200" b="1" dirty="0"/>
            </a:br>
            <a:br>
              <a:rPr lang="hu-HU" sz="2200" b="1" dirty="0"/>
            </a:br>
            <a:r>
              <a:rPr lang="hu-HU" sz="2200"/>
              <a:t>Levélzöldségek, ehető virágok, mikrozöldek, tökfélék, salátafélék, gyökérzöldségek, gyógynövények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9907E2-3583-EBAD-7548-9DDA7BA0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405" y="184182"/>
            <a:ext cx="5158508" cy="43663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2000" dirty="0"/>
              <a:t>Elért eredmények 2025-ben: </a:t>
            </a:r>
            <a:r>
              <a:rPr lang="hu-HU" sz="2000" b="1" dirty="0"/>
              <a:t>222 500 </a:t>
            </a:r>
            <a:r>
              <a:rPr lang="hu-HU" sz="2000" dirty="0"/>
              <a:t>Ft </a:t>
            </a:r>
            <a:r>
              <a:rPr lang="hu-HU" sz="2000"/>
              <a:t>bevétel, h</a:t>
            </a:r>
            <a:r>
              <a:rPr lang="hu-HU" sz="2000" b="1"/>
              <a:t>eti rendszerességgel </a:t>
            </a:r>
            <a:r>
              <a:rPr lang="hu-HU" sz="2000"/>
              <a:t>szállítunk tisztított, csomagolt alapanyagokat partnereinknek:</a:t>
            </a:r>
            <a:endParaRPr lang="hu-HU" sz="2000" dirty="0"/>
          </a:p>
          <a:p>
            <a:r>
              <a:rPr lang="hu-HU" sz="2000" b="1"/>
              <a:t>Anyukám mondta Étterem </a:t>
            </a:r>
            <a:r>
              <a:rPr lang="hu-HU" sz="2000" dirty="0"/>
              <a:t>(Encs), </a:t>
            </a:r>
          </a:p>
          <a:p>
            <a:r>
              <a:rPr lang="hu-HU" sz="2000" b="1"/>
              <a:t>Kisfalucska Udvarház&amp;Bisztró</a:t>
            </a:r>
            <a:r>
              <a:rPr lang="hu-HU" sz="2000" b="1" dirty="0"/>
              <a:t> </a:t>
            </a:r>
            <a:r>
              <a:rPr lang="hu-HU" sz="2000" dirty="0"/>
              <a:t>(Bodrogkisfalud)</a:t>
            </a:r>
          </a:p>
          <a:p>
            <a:r>
              <a:rPr lang="hu-HU" sz="2000" dirty="0"/>
              <a:t>időszakosan : </a:t>
            </a:r>
            <a:r>
              <a:rPr lang="hu-HU" sz="2000"/>
              <a:t>A</a:t>
            </a:r>
            <a:r>
              <a:rPr lang="hu-HU" sz="2000" dirty="0"/>
              <a:t> </a:t>
            </a:r>
            <a:r>
              <a:rPr lang="hu-HU" sz="2000" b="1" dirty="0"/>
              <a:t>Leves</a:t>
            </a:r>
            <a:r>
              <a:rPr lang="hu-HU" sz="2000" dirty="0"/>
              <a:t> </a:t>
            </a:r>
            <a:r>
              <a:rPr lang="hu-HU" sz="2000" b="1"/>
              <a:t>és Burger</a:t>
            </a:r>
            <a:r>
              <a:rPr lang="hu-HU" sz="2000" dirty="0"/>
              <a:t> (Miskolc) </a:t>
            </a:r>
          </a:p>
          <a:p>
            <a:r>
              <a:rPr lang="hu-HU" sz="2000" b="1" dirty="0"/>
              <a:t>Forró Kutya </a:t>
            </a:r>
            <a:r>
              <a:rPr lang="hu-HU" sz="2000" b="1"/>
              <a:t>Barbeque &amp; Restaurant</a:t>
            </a:r>
            <a:endParaRPr lang="hu-HU" sz="2000" b="1" dirty="0"/>
          </a:p>
          <a:p>
            <a:r>
              <a:rPr lang="hu-HU" sz="2000"/>
              <a:t>Fóliasátorban 2000 db palánta készítés saját felhasználásra és Jelenlétpontok </a:t>
            </a:r>
            <a:r>
              <a:rPr lang="hu-HU" sz="2000" dirty="0"/>
              <a:t>mintakertjeibe</a:t>
            </a:r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sz="22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B964818-056D-85ED-212E-D6E4D44990FD}"/>
              </a:ext>
            </a:extLst>
          </p:cNvPr>
          <p:cNvSpPr txBox="1"/>
          <p:nvPr/>
        </p:nvSpPr>
        <p:spPr>
          <a:xfrm>
            <a:off x="1764210" y="3670558"/>
            <a:ext cx="5910943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b="1" dirty="0"/>
              <a:t>Munkafolyamatok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szakaszos vetés, </a:t>
            </a:r>
            <a:r>
              <a:rPr lang="hu-HU"/>
              <a:t>folyamatos betakarítás,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palántázás,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növényápolás,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/>
              <a:t>előkészítés, tisztítás, csomagolás, hűtés, kiszállítás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tartósítás, befőzés, helyi </a:t>
            </a:r>
            <a:r>
              <a:rPr lang="hu-HU"/>
              <a:t>feldoglozás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ágyáskeretek felújítása, megmagasítása, locsolórendszer karbantartása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/>
              <a:t>Fonott fűz ágyáskeret készítése</a:t>
            </a:r>
          </a:p>
        </p:txBody>
      </p:sp>
    </p:spTree>
    <p:extLst>
      <p:ext uri="{BB962C8B-B14F-4D97-AF65-F5344CB8AC3E}">
        <p14:creationId xmlns:p14="http://schemas.microsoft.com/office/powerpoint/2010/main" val="1960948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89BD6B1-9E40-CD20-4E88-28712B74E3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62426" y="236650"/>
            <a:ext cx="5834202" cy="3115925"/>
          </a:xfrm>
          <a:prstGeom prst="rect">
            <a:avLst/>
          </a:prstGeom>
        </p:spPr>
      </p:pic>
      <p:pic>
        <p:nvPicPr>
          <p:cNvPr id="4" name="Kép 3" descr="A képen Természetes élelmiszerek, termény, Helyi élelmiszer, Vegán táplálkoz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F0CAD6D-86A8-BB42-B595-780B678829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54612" y="3561497"/>
            <a:ext cx="3090809" cy="3206214"/>
          </a:xfrm>
          <a:prstGeom prst="rect">
            <a:avLst/>
          </a:prstGeom>
        </p:spPr>
      </p:pic>
      <p:pic>
        <p:nvPicPr>
          <p:cNvPr id="8" name="Kép 7" descr="A képen ruházat, személy, zöldség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1A5DE1B-EF35-21B2-F692-90DF1E0A7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438569" y="1067016"/>
            <a:ext cx="5410675" cy="570069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9758F7-6812-0037-192E-225560D7EA79}"/>
              </a:ext>
            </a:extLst>
          </p:cNvPr>
          <p:cNvSpPr txBox="1"/>
          <p:nvPr/>
        </p:nvSpPr>
        <p:spPr>
          <a:xfrm>
            <a:off x="5368321" y="27728"/>
            <a:ext cx="492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highlight>
                  <a:srgbClr val="C0C0C0"/>
                </a:highlight>
              </a:rPr>
              <a:t>Speciális termesztéstechnológia- vegyszermentes kert letermett gombakomposzton- 30 féle növényfaj-és fajta az éttermek igényeinek megfelelően</a:t>
            </a:r>
          </a:p>
        </p:txBody>
      </p:sp>
      <p:pic>
        <p:nvPicPr>
          <p:cNvPr id="6" name="Kép 5" descr="A képen ég, kültéri, személ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CF93906-B047-885E-F106-F251CD9C76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208" y="3471207"/>
            <a:ext cx="2472378" cy="32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1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9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személy, ruházat, kültéri, zöld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16AD9B9-9BD8-7C50-BD95-F04D9C215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7" name="Kép 6" descr="A képen ruházat, kültéri, személy, emb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3FAD581-4E35-7337-A40F-B2D3D6D7BD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10" name="Kép 9" descr="A képen Emberi arc, személy, ruházat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BEF98B4-B830-F7F8-7895-E363FD2B87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C5BB86B-7B79-840D-F45B-0A3E1A5785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852CF2-9D70-3FC5-8215-EE59ED6A3F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4F0E4BA-1D38-4DE2-9CA5-CE0E68EC19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EE8C597-9861-2DBF-1FED-F13ABF83BE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5740" y="0"/>
            <a:ext cx="4003019" cy="338888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FDB45F4-F5EB-B036-6FB9-0EFB435901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3522B88-DF05-04D5-FA0C-FF99445541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54F3789-4B48-5465-1214-BF50A65A7C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3B6BA62-77DC-AB87-F494-1E86542554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221E27-E7A6-1BD2-4A9C-FDE2079F06FC}"/>
              </a:ext>
            </a:extLst>
          </p:cNvPr>
          <p:cNvSpPr txBox="1"/>
          <p:nvPr/>
        </p:nvSpPr>
        <p:spPr>
          <a:xfrm>
            <a:off x="2499360" y="1963896"/>
            <a:ext cx="4378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highlight>
                  <a:srgbClr val="C0C0C0"/>
                </a:highlight>
              </a:rPr>
              <a:t>Miért Kertkaland és </a:t>
            </a:r>
            <a:r>
              <a:rPr lang="hu-HU" sz="2400" b="1">
                <a:highlight>
                  <a:srgbClr val="C0C0C0"/>
                </a:highlight>
              </a:rPr>
              <a:t>éttermek?- Precizitást</a:t>
            </a:r>
            <a:r>
              <a:rPr lang="hu-HU" sz="2400" b="1" dirty="0">
                <a:highlight>
                  <a:srgbClr val="C0C0C0"/>
                </a:highlight>
              </a:rPr>
              <a:t>, szakmai fejlődést,  tervezést, folyamatos gondoskodást, kitartást igényel, fejleszti a monotónia tűrést, összetett gondolkodást, csapatmunkát kíván és összhangot alakít ki a természetben és magunkban</a:t>
            </a:r>
          </a:p>
        </p:txBody>
      </p:sp>
    </p:spTree>
    <p:extLst>
      <p:ext uri="{BB962C8B-B14F-4D97-AF65-F5344CB8AC3E}">
        <p14:creationId xmlns:p14="http://schemas.microsoft.com/office/powerpoint/2010/main" val="213163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CC6E701-04BD-1E76-4C2E-81F9BB56C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EE8FC1D-F4E0-7370-5160-97F2651D29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4" name="Kép 3" descr="A képen személy, lábbelik, ruházat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CC6BB55-5D16-23FE-739F-1669B92A24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5" name="Kép 4" descr="A képen ruházat, személy, fedett pályás, asztali kerámia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67B821A-FF08-1E47-5FD2-A2A22148A3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8" name="Kép 7" descr="A képen kültéri, ruházat, személy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B9719F8-6085-3F99-8EC1-F4E6AC3DF6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F23A195-81EB-1B78-29CE-B9C3D88FDC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70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9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Kép 11" descr="A képen étel, Tál, edény, tány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4FDEAE7-555F-BCC7-B4CD-5FAB4BEEA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3" name="Kép 2" descr="A képen étel, Levélzöldség, összetevő, Konyh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C707FAB-60DE-ED78-952B-2B960252A0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15" name="Kép 14" descr="A képen étel, köret, tányér, Konyha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7A26494-E507-7623-5F24-B1BD2C5941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8" name="Kép 7" descr="A képen étel, köret, Konyhaművészet, összetev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AA3A4CB-8635-84D2-3AA2-50BC7D2738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25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4989974-EE32-2B4F-0049-8A878613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hu-HU" sz="3200" b="1"/>
              <a:t>Gadna- 1200 m2</a:t>
            </a:r>
            <a:br>
              <a:rPr lang="hu-HU" sz="3200" b="1" dirty="0"/>
            </a:br>
            <a:r>
              <a:rPr lang="hu-HU" sz="3200" b="1"/>
              <a:t>Zöldségnövények</a:t>
            </a:r>
            <a:br>
              <a:rPr lang="hu-HU" sz="5400" dirty="0"/>
            </a:br>
            <a:endParaRPr lang="hu-HU" sz="540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9EED81-5FF3-417A-6420-1DAF06C6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31" y="587347"/>
            <a:ext cx="5879692" cy="60985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hu-HU" sz="2000" b="1"/>
              <a:t>Elért eredmények</a:t>
            </a:r>
            <a:r>
              <a:rPr lang="hu-HU" sz="2000"/>
              <a:t>: </a:t>
            </a:r>
          </a:p>
          <a:p>
            <a:pPr marL="0" indent="0">
              <a:buNone/>
            </a:pPr>
            <a:endParaRPr lang="hu-HU" sz="2000"/>
          </a:p>
          <a:p>
            <a:r>
              <a:rPr lang="hu-HU" sz="2000"/>
              <a:t>A betakarított termés </a:t>
            </a:r>
            <a:r>
              <a:rPr lang="hu-HU" sz="2000" b="1"/>
              <a:t>befőzés -és tartósításra </a:t>
            </a:r>
            <a:r>
              <a:rPr lang="hu-HU" sz="2000"/>
              <a:t>került. A </a:t>
            </a:r>
            <a:r>
              <a:rPr lang="hu-HU" sz="2000" b="1"/>
              <a:t>Jelenlétponton </a:t>
            </a:r>
            <a:r>
              <a:rPr lang="hu-HU" sz="2000"/>
              <a:t>fagyasztásra került spenót és mángold későbbi felhasználásra, a többi termény kiosztásra került a </a:t>
            </a:r>
            <a:r>
              <a:rPr lang="hu-HU" sz="2000" b="1"/>
              <a:t>településen</a:t>
            </a:r>
          </a:p>
          <a:p>
            <a:endParaRPr lang="hu-HU" sz="2000"/>
          </a:p>
          <a:p>
            <a:r>
              <a:rPr lang="hu-HU" sz="2000"/>
              <a:t>2026-ban a magaságyásokba fürtös menta telepítés, célka ültetés</a:t>
            </a:r>
          </a:p>
          <a:p>
            <a:r>
              <a:rPr lang="hu-HU" sz="2000" dirty="0"/>
              <a:t>A betakarított és szárított termést a </a:t>
            </a:r>
            <a:r>
              <a:rPr lang="hu-HU" sz="2000" b="1" dirty="0"/>
              <a:t>GYÖRGYTEA</a:t>
            </a:r>
            <a:r>
              <a:rPr lang="hu-HU" sz="2000" dirty="0"/>
              <a:t> </a:t>
            </a:r>
            <a:r>
              <a:rPr lang="hu-HU" sz="2000"/>
              <a:t>(Bükkszentkereszt) vásárolja fel, a cékla a Miskolci Állatkert részére kerül értékesítésre.</a:t>
            </a:r>
            <a:endParaRPr lang="hu-HU"/>
          </a:p>
          <a:p>
            <a:endParaRPr lang="hu-HU" sz="2000"/>
          </a:p>
          <a:p>
            <a:endParaRPr lang="hu-HU" sz="2000"/>
          </a:p>
          <a:p>
            <a:pPr marL="0" indent="0">
              <a:buNone/>
            </a:pPr>
            <a:r>
              <a:rPr lang="hu-HU" sz="2000" b="1"/>
              <a:t>Munkafolyamatok</a:t>
            </a:r>
            <a:r>
              <a:rPr lang="hu-HU" sz="2000"/>
              <a:t>:</a:t>
            </a:r>
          </a:p>
          <a:p>
            <a:r>
              <a:rPr lang="hu-HU" sz="2000"/>
              <a:t>szakaszos vetés, </a:t>
            </a:r>
          </a:p>
          <a:p>
            <a:r>
              <a:rPr lang="hu-HU" sz="2000"/>
              <a:t>folyamatos betakarítás, </a:t>
            </a:r>
          </a:p>
          <a:p>
            <a:r>
              <a:rPr lang="hu-HU" sz="2000"/>
              <a:t>palántázás, növényápolás, növényvédelem, gyomtalanítás, locsolás</a:t>
            </a:r>
          </a:p>
          <a:p>
            <a:r>
              <a:rPr lang="hu-HU" sz="2000"/>
              <a:t>tartósítás, befőzés. </a:t>
            </a:r>
          </a:p>
          <a:p>
            <a:pPr marL="0" indent="0">
              <a:buNone/>
            </a:pPr>
            <a:endParaRPr lang="hu-HU" sz="2000"/>
          </a:p>
        </p:txBody>
      </p:sp>
    </p:spTree>
    <p:extLst>
      <p:ext uri="{BB962C8B-B14F-4D97-AF65-F5344CB8AC3E}">
        <p14:creationId xmlns:p14="http://schemas.microsoft.com/office/powerpoint/2010/main" val="299498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emély, ruházat, ember, Zöldsége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7ACB4D2-CEAE-FFB2-FD96-4D2FCC9D9C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3305578" y="4818947"/>
            <a:ext cx="2766295" cy="2039053"/>
          </a:xfrm>
          <a:prstGeom prst="rect">
            <a:avLst/>
          </a:prstGeom>
        </p:spPr>
      </p:pic>
      <p:pic>
        <p:nvPicPr>
          <p:cNvPr id="13" name="Kép 12" descr="A képen kültéri, ég, felhő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2B0F8B-B7D0-9B97-7647-7371011FC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32" y="204013"/>
            <a:ext cx="2493464" cy="1394472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61537CF7-C62F-E20B-C63A-74E85FCBCFA1}"/>
              </a:ext>
            </a:extLst>
          </p:cNvPr>
          <p:cNvSpPr txBox="1"/>
          <p:nvPr/>
        </p:nvSpPr>
        <p:spPr>
          <a:xfrm>
            <a:off x="2655879" y="112398"/>
            <a:ext cx="5057003" cy="936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hu-HU" sz="2000" b="1">
                <a:solidFill>
                  <a:schemeClr val="accent2">
                    <a:lumMod val="75000"/>
                  </a:schemeClr>
                </a:solidFill>
              </a:rPr>
              <a:t>START KÖZFOGLALKOZTATOTT MINTAPROGRAM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2025</a:t>
            </a:r>
            <a:r>
              <a:rPr lang="hu-HU" sz="2000" b="1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000" b="1">
                <a:solidFill>
                  <a:schemeClr val="accent2">
                    <a:lumMod val="75000"/>
                  </a:schemeClr>
                </a:solidFill>
              </a:rPr>
              <a:t>év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9" name="Kép 8" descr="A képen ruházat, személy, lábbelik, áll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9C1BC3A-278F-E34F-46F8-94FD3C1C84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0" y="4793015"/>
            <a:ext cx="3003123" cy="2064985"/>
          </a:xfrm>
          <a:prstGeom prst="rect">
            <a:avLst/>
          </a:prstGeom>
        </p:spPr>
      </p:pic>
      <p:pic>
        <p:nvPicPr>
          <p:cNvPr id="25" name="Kép 24" descr="A képen asztal, étel, fedett pályás, gyümölc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83B36AA-782D-ADD6-975F-15A7CB7F9D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981" y="75080"/>
            <a:ext cx="2287750" cy="2260422"/>
          </a:xfrm>
          <a:prstGeom prst="rect">
            <a:avLst/>
          </a:prstGeom>
        </p:spPr>
      </p:pic>
      <p:pic>
        <p:nvPicPr>
          <p:cNvPr id="27" name="Kép 26" descr="A képen személy, ruházat, kültéri, talaj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D62ADC7-1EAC-E007-FEBF-83095AB8EF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132" y="1588572"/>
            <a:ext cx="849755" cy="3744871"/>
          </a:xfrm>
          <a:prstGeom prst="rect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</p:pic>
      <p:pic>
        <p:nvPicPr>
          <p:cNvPr id="32" name="Kép 31" descr="A képen kültéri, ég, személ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E8E952F-862C-94A9-A5E1-05423DD0D3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0" y="2815809"/>
            <a:ext cx="2468792" cy="1851594"/>
          </a:xfrm>
          <a:prstGeom prst="rect">
            <a:avLst/>
          </a:prstGeom>
        </p:spPr>
      </p:pic>
      <p:pic>
        <p:nvPicPr>
          <p:cNvPr id="39" name="Kép 38" descr="A képen kültéri, ég, gumiabroncs, ker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B9FDC64-195A-0725-53A8-48F201D410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336" y="2457637"/>
            <a:ext cx="2530565" cy="1897924"/>
          </a:xfrm>
          <a:prstGeom prst="rect">
            <a:avLst/>
          </a:prstGeom>
        </p:spPr>
      </p:pic>
      <p:pic>
        <p:nvPicPr>
          <p:cNvPr id="35" name="Kép 34" descr="A képen szöveg, virág, növ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3F781DB-0693-096D-1AE9-A642B92472E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094" y="75080"/>
            <a:ext cx="1476242" cy="2214363"/>
          </a:xfrm>
          <a:prstGeom prst="rect">
            <a:avLst/>
          </a:prstGeom>
        </p:spPr>
      </p:pic>
      <p:pic>
        <p:nvPicPr>
          <p:cNvPr id="41" name="Kép 40" descr="A képen tél, kültéri, hó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D025B67-E820-2EFF-4CFA-67B1F6D97B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149" y="4643637"/>
            <a:ext cx="1717082" cy="2289443"/>
          </a:xfrm>
          <a:prstGeom prst="rect">
            <a:avLst/>
          </a:prstGeom>
        </p:spPr>
      </p:pic>
      <p:pic>
        <p:nvPicPr>
          <p:cNvPr id="45" name="Kép 44" descr="A képen kültéri, talaj, ég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DF13EBF-5E81-42C8-AA87-FD16BEA25EF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265" y="4568557"/>
            <a:ext cx="3052590" cy="2289443"/>
          </a:xfrm>
          <a:prstGeom prst="rect">
            <a:avLst/>
          </a:prstGeom>
        </p:spPr>
      </p:pic>
      <p:pic>
        <p:nvPicPr>
          <p:cNvPr id="47" name="Kép 46" descr="A képen személy, ruházat, lábbelik, ác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558CD4C-6080-9500-461A-E3FAFEE5DB1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240" y="1659990"/>
            <a:ext cx="1848779" cy="2465038"/>
          </a:xfrm>
          <a:prstGeom prst="rect">
            <a:avLst/>
          </a:prstGeom>
        </p:spPr>
      </p:pic>
      <p:pic>
        <p:nvPicPr>
          <p:cNvPr id="49" name="Kép 48">
            <a:extLst>
              <a:ext uri="{FF2B5EF4-FFF2-40B4-BE49-F238E27FC236}">
                <a16:creationId xmlns:a16="http://schemas.microsoft.com/office/drawing/2014/main" id="{1B622F43-2DB8-59BA-F03A-2A8E83221A1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616" y="4391480"/>
            <a:ext cx="1363436" cy="1817915"/>
          </a:xfrm>
          <a:prstGeom prst="rect">
            <a:avLst/>
          </a:prstGeom>
        </p:spPr>
      </p:pic>
      <p:pic>
        <p:nvPicPr>
          <p:cNvPr id="51" name="Kép 50">
            <a:extLst>
              <a:ext uri="{FF2B5EF4-FFF2-40B4-BE49-F238E27FC236}">
                <a16:creationId xmlns:a16="http://schemas.microsoft.com/office/drawing/2014/main" id="{0AFEC8ED-321D-60D8-5604-48D1B92268C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318" y="3152055"/>
            <a:ext cx="1479124" cy="1972165"/>
          </a:xfrm>
          <a:prstGeom prst="rect">
            <a:avLst/>
          </a:prstGeom>
        </p:spPr>
      </p:pic>
      <p:pic>
        <p:nvPicPr>
          <p:cNvPr id="53" name="Kép 52">
            <a:extLst>
              <a:ext uri="{FF2B5EF4-FFF2-40B4-BE49-F238E27FC236}">
                <a16:creationId xmlns:a16="http://schemas.microsoft.com/office/drawing/2014/main" id="{CDEE91A4-DC81-1A76-DAB2-9239FED1209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086" y="659136"/>
            <a:ext cx="1515283" cy="2020377"/>
          </a:xfrm>
          <a:prstGeom prst="rect">
            <a:avLst/>
          </a:prstGeom>
        </p:spPr>
      </p:pic>
      <p:pic>
        <p:nvPicPr>
          <p:cNvPr id="55" name="Kép 54">
            <a:extLst>
              <a:ext uri="{FF2B5EF4-FFF2-40B4-BE49-F238E27FC236}">
                <a16:creationId xmlns:a16="http://schemas.microsoft.com/office/drawing/2014/main" id="{CD9B363F-5781-1022-462F-0D35E31A669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245" y="1020180"/>
            <a:ext cx="2385196" cy="1024387"/>
          </a:xfrm>
          <a:prstGeom prst="rect">
            <a:avLst/>
          </a:prstGeom>
        </p:spPr>
      </p:pic>
      <p:pic>
        <p:nvPicPr>
          <p:cNvPr id="57" name="Kép 56">
            <a:extLst>
              <a:ext uri="{FF2B5EF4-FFF2-40B4-BE49-F238E27FC236}">
                <a16:creationId xmlns:a16="http://schemas.microsoft.com/office/drawing/2014/main" id="{C17E99BA-6444-DC8D-991E-8C8E54D82CB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532" y="2015891"/>
            <a:ext cx="2125436" cy="1594077"/>
          </a:xfrm>
          <a:prstGeom prst="rect">
            <a:avLst/>
          </a:prstGeom>
        </p:spPr>
      </p:pic>
      <p:pic>
        <p:nvPicPr>
          <p:cNvPr id="59" name="Kép 58">
            <a:extLst>
              <a:ext uri="{FF2B5EF4-FFF2-40B4-BE49-F238E27FC236}">
                <a16:creationId xmlns:a16="http://schemas.microsoft.com/office/drawing/2014/main" id="{105AFC32-35BB-133D-EEC6-9CD79ADDD06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804" y="3271798"/>
            <a:ext cx="1284864" cy="1706460"/>
          </a:xfrm>
          <a:prstGeom prst="rect">
            <a:avLst/>
          </a:prstGeom>
        </p:spPr>
      </p:pic>
      <p:pic>
        <p:nvPicPr>
          <p:cNvPr id="61" name="Kép 60">
            <a:extLst>
              <a:ext uri="{FF2B5EF4-FFF2-40B4-BE49-F238E27FC236}">
                <a16:creationId xmlns:a16="http://schemas.microsoft.com/office/drawing/2014/main" id="{2955D8CB-B29A-3440-B997-58D3BA01D0F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1" y="1450161"/>
            <a:ext cx="1567682" cy="2014951"/>
          </a:xfrm>
          <a:prstGeom prst="rect">
            <a:avLst/>
          </a:prstGeom>
        </p:spPr>
      </p:pic>
      <p:pic>
        <p:nvPicPr>
          <p:cNvPr id="65" name="Kép 64">
            <a:extLst>
              <a:ext uri="{FF2B5EF4-FFF2-40B4-BE49-F238E27FC236}">
                <a16:creationId xmlns:a16="http://schemas.microsoft.com/office/drawing/2014/main" id="{70BA0987-E136-CC0E-60E7-C8A3E253059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362" y="3275180"/>
            <a:ext cx="1890387" cy="12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0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8A34A08-9E57-E9C8-E315-AAE2DF3C45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547956F-E9B2-1CDE-0240-5F32CA5C2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A02C32E-7A15-A9B5-2AFB-FD37195FB7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2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691036F-0BD3-0F83-E2DF-8A2289F30F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809BC0B-AFE3-68F2-8BAB-E8877D1B9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3ABB26F-0374-2C0F-1B54-9DE076CFD6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E7D1410-22FC-A337-E14D-375F01653A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6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F55B2F6-4A46-2EAA-AD13-EE0C38C674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9F0E7C7-EDD5-F137-66B9-FB7C531CBC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F2A4001-4011-C378-D9CA-7E362B019C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C410EFC-0E93-35BA-BEC9-6B69AE8650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2E96698-8E45-C758-4300-3493CC0575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07E01C8-A585-25EE-EEEF-A279CAE6D3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F74ACE1-3BE9-8FDA-749A-20C274AE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10" y="1465071"/>
            <a:ext cx="3480438" cy="2584415"/>
          </a:xfrm>
        </p:spPr>
        <p:txBody>
          <a:bodyPr>
            <a:normAutofit fontScale="90000"/>
          </a:bodyPr>
          <a:lstStyle/>
          <a:p>
            <a:r>
              <a:rPr lang="hu-HU" sz="3100" dirty="0"/>
              <a:t>Hernádszentandrás-10237 m2</a:t>
            </a:r>
            <a:br>
              <a:rPr lang="hu-HU" sz="3100" dirty="0"/>
            </a:br>
            <a:r>
              <a:rPr lang="hu-HU" sz="3100" dirty="0"/>
              <a:t> </a:t>
            </a:r>
            <a:br>
              <a:rPr lang="hu-HU" sz="3100" dirty="0"/>
            </a:br>
            <a:r>
              <a:rPr lang="hu-HU" sz="3100" dirty="0"/>
              <a:t>Málna – Fertődi Zamatos, Fertődi Vénusz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37876A-0019-F108-CDA8-2E8A0A79A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hu-HU" dirty="0"/>
              <a:t>Elért eredmények: Telepítés 5720 málnatő, részben befogant </a:t>
            </a:r>
          </a:p>
          <a:p>
            <a:r>
              <a:rPr lang="hu-HU" dirty="0"/>
              <a:t>Talajelőkészítés, trágyázás, ültetés, kerítés-, </a:t>
            </a:r>
            <a:r>
              <a:rPr lang="hu-HU" dirty="0" err="1"/>
              <a:t>támrendszer</a:t>
            </a:r>
            <a:r>
              <a:rPr lang="hu-HU" dirty="0"/>
              <a:t> építés, öntözőrendszer telepítés</a:t>
            </a:r>
          </a:p>
          <a:p>
            <a:r>
              <a:rPr lang="hu-HU" dirty="0"/>
              <a:t>Ápolási munkák, növényvédelem,</a:t>
            </a:r>
          </a:p>
          <a:p>
            <a:r>
              <a:rPr lang="hu-HU" dirty="0"/>
              <a:t> Málnatövek pótlása saját szaporítással (bujtás, dugványozás, átültetés)</a:t>
            </a:r>
          </a:p>
          <a:p>
            <a:r>
              <a:rPr lang="hu-HU" dirty="0"/>
              <a:t>A GYÖRGYTEA igényeinek megfelelően citromfű került elültetésre 2026-ban</a:t>
            </a:r>
          </a:p>
          <a:p>
            <a:r>
              <a:rPr lang="hu-HU" dirty="0"/>
              <a:t>Fóliasátor kialakítása, epertövekkel ültetve, terv: palánták nevelése is</a:t>
            </a: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3536266-44AD-A345-54C5-ECBDA1ED36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04475C7-150A-C940-74BD-3115E1D3B8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4CD0F08-15F0-8836-237A-228D1260A1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A95AA0A-29E5-466F-ADF8-76480DDE01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AADEF23-54F3-F496-6B20-FDBE4972A6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6438838-0348-536D-3D88-3917DE7428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0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68E8F81-035C-A83A-FB46-2B59386443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F38F6E7-8094-B439-5C1B-E2AFFC379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D418A69-E0DA-46C8-59BD-35BCEE0F3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DA5AC7E-7A85-7178-89A9-3B5CA0DCF1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4140639-DBE9-4754-A175-1E49A92A57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BFFEF7F-7F72-FB9F-5669-6A6ACBB27A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43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3729428-0EE1-B77E-C6FE-FD292E9B29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625AD4E-3C9B-D929-BCF4-205AF4720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E3C5EDF-D0E9-6856-9099-BBEDF8881F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75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6B3F6D3-6276-07E3-DAEE-FE9FC020D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6" name="Kép 5" descr="A képen asztal, étel, fedett pályás, gyümölc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8A006EF-C085-2848-8B04-DECC94AEA0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"/>
          <a:stretch>
            <a:fillRect/>
          </a:stretch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76344E4-73C7-E14B-961C-7C52EB7EE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>
            <a:fillRect/>
          </a:stretch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2" name="Kép 1" descr="A képen ruházat, személy, lábbelik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F8C6EAF-2097-BDFF-D89C-8433891965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2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0573A1A-714E-F58A-ADBF-A0BE5E5F9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hu-HU" sz="2600"/>
              <a:t>Martonyi -50 m2</a:t>
            </a:r>
            <a:br>
              <a:rPr lang="hu-HU" sz="2600" dirty="0"/>
            </a:br>
            <a:r>
              <a:rPr lang="hu-HU" sz="2600"/>
              <a:t>palántanevelés (paradicsom, paprika, káposztafélék, uborka), ősztől szálas krizantém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3E1E2C-D246-31C5-1FEC-874A04923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u-HU" sz="2000" b="1"/>
              <a:t>Elért eredmények:  </a:t>
            </a:r>
          </a:p>
          <a:p>
            <a:r>
              <a:rPr lang="hu-HU" sz="2000" b="1"/>
              <a:t>6000 db</a:t>
            </a:r>
            <a:r>
              <a:rPr lang="hu-HU" sz="2000"/>
              <a:t> palántát neveltek ki a </a:t>
            </a:r>
            <a:r>
              <a:rPr lang="hu-HU" sz="2000" err="1"/>
              <a:t>Wallipiniben</a:t>
            </a:r>
            <a:r>
              <a:rPr lang="hu-HU" sz="2000"/>
              <a:t>. Ebből 2300 db paradicsom-paprika, 1150 db káposztafelé  a FETE programban részt vevő  települések Jelenlét Pontjaira került mintakerti felhasználásra</a:t>
            </a:r>
          </a:p>
          <a:p>
            <a:r>
              <a:rPr lang="hu-HU" sz="2000"/>
              <a:t>Árbevétel: </a:t>
            </a:r>
            <a:r>
              <a:rPr lang="hu-HU" sz="2000" b="1"/>
              <a:t>108 000 Ft </a:t>
            </a:r>
            <a:r>
              <a:rPr lang="hu-HU" sz="2000"/>
              <a:t>540 db palánta értékesítésével, </a:t>
            </a:r>
          </a:p>
          <a:p>
            <a:r>
              <a:rPr lang="hu-HU" sz="2000" b="1"/>
              <a:t>2010 db </a:t>
            </a:r>
            <a:r>
              <a:rPr lang="hu-HU" sz="2000"/>
              <a:t>pedig a 12 település termelő kertjeiben került beültetésre (uborka, káposzta, koktélparadicsom, paprika, stb.)</a:t>
            </a:r>
          </a:p>
          <a:p>
            <a:r>
              <a:rPr lang="hu-HU" sz="2000"/>
              <a:t>Augusztus hónapban saját forrásból </a:t>
            </a:r>
            <a:r>
              <a:rPr lang="hu-HU" sz="2000" b="1"/>
              <a:t>krizantém</a:t>
            </a:r>
            <a:r>
              <a:rPr lang="hu-HU" sz="2000"/>
              <a:t> tövek lettek ültetve, gondozva, melyből novemberre 300 szál virág került a Görögkatolikus Egyház részére átadva további szíves felhasználásra.</a:t>
            </a:r>
          </a:p>
        </p:txBody>
      </p:sp>
    </p:spTree>
    <p:extLst>
      <p:ext uri="{BB962C8B-B14F-4D97-AF65-F5344CB8AC3E}">
        <p14:creationId xmlns:p14="http://schemas.microsoft.com/office/powerpoint/2010/main" val="2645395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B97488D-9D6F-C070-EC0E-9388417A44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D09DCF5-555B-38E3-1F83-7D3F9BFF31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AE5D2A6-A836-92D2-6E33-D780EFBE6C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E4C9EE8-D799-E5A0-F487-488437DEA7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E8F6660-4246-030C-10D2-2C6F63C8B3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218DD30-FA1B-6547-7317-412B281B05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67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484513-D095-D6D6-F7B1-9E943323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262670"/>
            <a:ext cx="6275474" cy="659533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fontAlgn="base"/>
            <a:r>
              <a:rPr lang="hu-HU" sz="2400"/>
              <a:t>A Máltai Manufaktúra Nonprofit Kft Országos Közfoglalkoztatási programban 16 fő, </a:t>
            </a:r>
          </a:p>
          <a:p>
            <a:pPr fontAlgn="base"/>
            <a:r>
              <a:rPr lang="hu-HU" sz="2400"/>
              <a:t>Észak-Magyarországon, az Encsi Járási Hivatal </a:t>
            </a:r>
            <a:r>
              <a:rPr lang="hu-HU" sz="2400" b="1"/>
              <a:t>Egyéni Start Mintaprogramjában </a:t>
            </a:r>
          </a:p>
          <a:p>
            <a:pPr marL="0" indent="0" fontAlgn="base">
              <a:buNone/>
            </a:pPr>
            <a:r>
              <a:rPr lang="hu-HU" sz="2400" b="1"/>
              <a:t>	37 fő </a:t>
            </a:r>
            <a:r>
              <a:rPr lang="hu-HU" sz="2400"/>
              <a:t>közfoglalkoztatott kollégát alkalmaz</a:t>
            </a:r>
          </a:p>
          <a:p>
            <a:pPr fontAlgn="base"/>
            <a:endParaRPr lang="en-US" sz="2400"/>
          </a:p>
          <a:p>
            <a:pPr fontAlgn="base"/>
            <a:r>
              <a:rPr lang="hu-HU" sz="2400"/>
              <a:t>Mintaprogramunk 14 kertben, 12 településen valósult meg: </a:t>
            </a:r>
          </a:p>
          <a:p>
            <a:pPr marL="0" indent="0" fontAlgn="base">
              <a:buNone/>
            </a:pPr>
            <a:r>
              <a:rPr lang="hu-HU" sz="2400" b="1" i="1"/>
              <a:t>	Baktakék, Csenyéte, Fulókércs, Gadna,</a:t>
            </a:r>
          </a:p>
          <a:p>
            <a:pPr marL="0" indent="0" fontAlgn="base">
              <a:buNone/>
            </a:pPr>
            <a:r>
              <a:rPr lang="hu-HU" sz="2400" b="1" i="1"/>
              <a:t> 	Hernádszentandrás,</a:t>
            </a:r>
          </a:p>
          <a:p>
            <a:pPr marL="0" indent="0" fontAlgn="base">
              <a:buNone/>
            </a:pPr>
            <a:r>
              <a:rPr lang="hu-HU" sz="2400" b="1" i="1"/>
              <a:t> 	Martonyi, Prügy, Rakaca, Sajónémeti, </a:t>
            </a:r>
          </a:p>
          <a:p>
            <a:pPr marL="0" indent="0" fontAlgn="base">
              <a:buNone/>
            </a:pPr>
            <a:r>
              <a:rPr lang="hu-HU" sz="2400" b="1" i="1"/>
              <a:t>	Selyeb, Szalonna, Taktabáj</a:t>
            </a:r>
            <a:endParaRPr lang="hu-HU" sz="2400" b="1"/>
          </a:p>
          <a:p>
            <a:pPr fontAlgn="base"/>
            <a:endParaRPr lang="en-US" sz="2400" b="1"/>
          </a:p>
          <a:p>
            <a:pPr fontAlgn="base"/>
            <a:r>
              <a:rPr lang="hu-HU" sz="2400"/>
              <a:t>Fenti helyszíneken létrejött termelő kertjeinket azzal a céllal működtetjük a hátrányos helyzetű településeken, hogy az ott élőket segítsük </a:t>
            </a:r>
            <a:r>
              <a:rPr lang="hu-HU" sz="2400" b="1"/>
              <a:t>felzárkózni, majd visszatérni a munka világába</a:t>
            </a:r>
          </a:p>
          <a:p>
            <a:pPr marL="0" indent="0" fontAlgn="base">
              <a:buNone/>
            </a:pPr>
            <a:endParaRPr lang="en-US" sz="2400"/>
          </a:p>
          <a:p>
            <a:pPr fontAlgn="base"/>
            <a:r>
              <a:rPr lang="hu-HU" sz="2400"/>
              <a:t>Kertjeink a termelő tevékenységük folytán </a:t>
            </a:r>
            <a:r>
              <a:rPr lang="hu-HU" sz="2400" b="1"/>
              <a:t>bevételt is képeznek </a:t>
            </a:r>
            <a:r>
              <a:rPr lang="hu-HU" sz="2400"/>
              <a:t>és munkahelyet teremtenek a településen</a:t>
            </a:r>
            <a:endParaRPr lang="en-US" sz="2400"/>
          </a:p>
          <a:p>
            <a:endParaRPr lang="hu-HU" sz="14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F44DF40-D3E1-E25A-A466-07332DDF39A0}"/>
              </a:ext>
            </a:extLst>
          </p:cNvPr>
          <p:cNvSpPr txBox="1"/>
          <p:nvPr/>
        </p:nvSpPr>
        <p:spPr>
          <a:xfrm>
            <a:off x="189082" y="59470"/>
            <a:ext cx="450071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hu-HU" sz="2400"/>
              <a:t>Egyéni Start Mintaprogram ÉMR-</a:t>
            </a:r>
            <a:endParaRPr lang="hu-HU"/>
          </a:p>
          <a:p>
            <a:pPr marL="342900" indent="-342900">
              <a:buFont typeface="Arial"/>
              <a:buChar char="•"/>
            </a:pPr>
            <a:endParaRPr lang="hu-HU" sz="2400" dirty="0"/>
          </a:p>
          <a:p>
            <a:pPr marL="342900" indent="-342900">
              <a:buFont typeface="Arial"/>
              <a:buChar char="•"/>
            </a:pPr>
            <a:r>
              <a:rPr lang="hu-HU" sz="2400"/>
              <a:t>14 kert – a Taktaköztől Sajónémeti-ig</a:t>
            </a:r>
            <a:endParaRPr lang="hu-HU" sz="2400" dirty="0"/>
          </a:p>
          <a:p>
            <a:pPr marL="342900" indent="-342900">
              <a:buFont typeface="Arial"/>
              <a:buChar char="•"/>
            </a:pPr>
            <a:endParaRPr lang="hu-HU" sz="2400" dirty="0"/>
          </a:p>
          <a:p>
            <a:pPr marL="342900" indent="-342900">
              <a:buFont typeface="Arial"/>
              <a:buChar char="•"/>
            </a:pPr>
            <a:r>
              <a:rPr lang="hu-HU" sz="2400"/>
              <a:t>37 fő közfoglalkoztatott</a:t>
            </a:r>
            <a:endParaRPr lang="hu-HU" sz="2400" dirty="0"/>
          </a:p>
          <a:p>
            <a:pPr marL="342900" indent="-342900">
              <a:buFont typeface="Arial"/>
              <a:buChar char="•"/>
            </a:pPr>
            <a:endParaRPr lang="hu-HU" sz="2400" dirty="0"/>
          </a:p>
          <a:p>
            <a:pPr marL="342900" indent="-342900">
              <a:buFont typeface="Arial"/>
              <a:buChar char="•"/>
            </a:pPr>
            <a:r>
              <a:rPr lang="hu-HU" sz="2400"/>
              <a:t>zöldség-gyümölcs, gyógynövény, szántóföldi termesztés, fűz telepítés, élelmiszeripari feldolgozás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39454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0E73CD0-6BD4-0FF9-405A-C88DCEAAF2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5DE18A5-2378-B5F9-965B-AAFE6D504F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4" name="Kép 3" descr="A képen ruházat, személy, ember, üveghá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C7C1821-F5EE-3E16-837C-8A37D9BDC7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B820FBA-E7C3-3B7F-7C84-73E37658BB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68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32D6191-45BC-27DF-A62A-1EBDB807E1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4B0FBB0-B253-82F6-2875-ADF4529B4C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210125E-F521-E4CB-2BE8-67DFE1EA24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3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D185D54-1249-9B5D-D89D-099128E5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hu-HU" sz="4200"/>
              <a:t>Prügy –Eper-650 m2, palántanevelés fóliában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D3309C-797B-1BE4-E2BA-3E4D6DC3A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640" y="243840"/>
            <a:ext cx="6309360" cy="6370320"/>
          </a:xfrm>
        </p:spPr>
        <p:txBody>
          <a:bodyPr>
            <a:normAutofit/>
          </a:bodyPr>
          <a:lstStyle/>
          <a:p>
            <a:r>
              <a:rPr lang="hu-HU" sz="2000" dirty="0"/>
              <a:t>Terület nagysága: 650 m2, 40 m2 fólia</a:t>
            </a:r>
          </a:p>
          <a:p>
            <a:r>
              <a:rPr lang="hu-HU" sz="2000" dirty="0"/>
              <a:t>Tavaszi ültetés miatt első éven még minimális eper volt szüretelhető</a:t>
            </a:r>
          </a:p>
          <a:p>
            <a:endParaRPr lang="hu-HU" sz="2000" dirty="0"/>
          </a:p>
          <a:p>
            <a:pPr marL="0" indent="0">
              <a:buNone/>
            </a:pPr>
            <a:r>
              <a:rPr lang="hu-HU" sz="2000" b="1" dirty="0" err="1"/>
              <a:t>Munkafolymatok</a:t>
            </a:r>
            <a:r>
              <a:rPr lang="hu-HU" sz="2000" b="1" dirty="0"/>
              <a:t>: </a:t>
            </a:r>
          </a:p>
          <a:p>
            <a:r>
              <a:rPr lang="hu-HU" sz="2000" dirty="0"/>
              <a:t>szántás, elmunkálás </a:t>
            </a:r>
          </a:p>
          <a:p>
            <a:r>
              <a:rPr lang="hu-HU" sz="2000" dirty="0"/>
              <a:t>megközelítéséhez szükséges kaput kialakítása</a:t>
            </a:r>
          </a:p>
          <a:p>
            <a:r>
              <a:rPr lang="hu-HU" sz="2000" dirty="0"/>
              <a:t>öntözőrendszer kiépítése</a:t>
            </a:r>
          </a:p>
          <a:p>
            <a:r>
              <a:rPr lang="hu-HU" sz="2000" dirty="0"/>
              <a:t>Terület kitűzése, bakhátak kialakítása, </a:t>
            </a:r>
            <a:r>
              <a:rPr lang="hu-HU" sz="2000" dirty="0" err="1"/>
              <a:t>geotextil</a:t>
            </a:r>
            <a:r>
              <a:rPr lang="hu-HU" sz="2000" dirty="0"/>
              <a:t> takarása, szalmás </a:t>
            </a:r>
            <a:r>
              <a:rPr lang="hu-HU" sz="2000" dirty="0" err="1"/>
              <a:t>mulcsolás</a:t>
            </a:r>
            <a:endParaRPr lang="hu-HU" sz="2000" dirty="0"/>
          </a:p>
          <a:p>
            <a:r>
              <a:rPr lang="hu-HU" sz="2000" dirty="0"/>
              <a:t>Eper tövek saját forrásból, területről. Tavaszi ültetés bakhátra, 12 ikersorba</a:t>
            </a:r>
          </a:p>
          <a:p>
            <a:r>
              <a:rPr lang="hu-HU" sz="2000" dirty="0"/>
              <a:t>A fóliasátor kialakítás a Kossuth utcán már a palántázási időn túl készült el, ezért abban 2026 februárjában  kezdtek dolgozni a kollégák.</a:t>
            </a:r>
          </a:p>
          <a:p>
            <a:r>
              <a:rPr lang="hu-HU" sz="2000" dirty="0"/>
              <a:t>Ápolási munkák, </a:t>
            </a:r>
            <a:r>
              <a:rPr lang="hu-HU" sz="2000" dirty="0" err="1"/>
              <a:t>tápoldatozással</a:t>
            </a:r>
            <a:r>
              <a:rPr lang="hu-HU" sz="2000" dirty="0"/>
              <a:t> kiegészítve, tövek pótlása</a:t>
            </a:r>
          </a:p>
        </p:txBody>
      </p:sp>
    </p:spTree>
    <p:extLst>
      <p:ext uri="{BB962C8B-B14F-4D97-AF65-F5344CB8AC3E}">
        <p14:creationId xmlns:p14="http://schemas.microsoft.com/office/powerpoint/2010/main" val="2218093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FD04DF1-DA68-C5E7-8CDF-9335CFBD60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421CF7E-9408-A829-34CF-85325B4C6F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729E1B7-E054-701D-99BC-20E2D4405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81E7565-8B50-1050-7F1A-BA66095E8C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8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970E2BC-00ED-A6BD-2209-C20797DA5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7E18471-9A1D-CE65-C2DB-F2BF5B062C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086F34F-5E41-43F6-C768-1762542955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4" name="Kép 3" descr="A képen kültéri, ég, növény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00C81FD-87AF-85DB-66AE-2A6D6867BE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53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 descr="A képen ruházat, személy, fal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60B285E-400E-41E5-EE50-58218CEC8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29448C0-5FBF-49CD-F587-AEEF4D1939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976409C-1059-BEDE-501B-33F71D8E6C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2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89B431B-1D3B-AAAE-5222-7FA57267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52400"/>
            <a:ext cx="4221575" cy="2935858"/>
          </a:xfrm>
        </p:spPr>
        <p:txBody>
          <a:bodyPr anchor="t">
            <a:normAutofit fontScale="90000"/>
          </a:bodyPr>
          <a:lstStyle/>
          <a:p>
            <a:br>
              <a:rPr lang="hu-HU" sz="3000" dirty="0">
                <a:solidFill>
                  <a:srgbClr val="FFFFFF"/>
                </a:solidFill>
              </a:rPr>
            </a:br>
            <a:r>
              <a:rPr lang="hu-HU" sz="3600" dirty="0"/>
              <a:t>Rakaca - 500 m2</a:t>
            </a:r>
            <a:br>
              <a:rPr lang="hu-HU" sz="3600" dirty="0"/>
            </a:br>
            <a:br>
              <a:rPr lang="hu-HU" sz="3600" dirty="0"/>
            </a:br>
            <a:r>
              <a:rPr lang="hu-HU" sz="3600" dirty="0"/>
              <a:t>hagyma, káposzta, paradicsom, paprika, almapaprika</a:t>
            </a:r>
            <a:br>
              <a:rPr lang="hu-HU" sz="3000" dirty="0"/>
            </a:br>
            <a:endParaRPr lang="hu-HU" sz="3000" dirty="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1C7714-323D-2223-96A2-C9D0BF0B0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818" y="452176"/>
            <a:ext cx="6200134" cy="6139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1900" b="1"/>
              <a:t>Elért eredmények: </a:t>
            </a:r>
          </a:p>
          <a:p>
            <a:pPr marL="0" indent="0">
              <a:buNone/>
            </a:pPr>
            <a:r>
              <a:rPr lang="hu-HU" sz="1900"/>
              <a:t>225 kg hagyma, 355 kg káposzta, 90 kg paradicsom, 50 kg almaparika, 80 kg paprika – </a:t>
            </a:r>
          </a:p>
          <a:p>
            <a:pPr marL="0" indent="0">
              <a:buNone/>
            </a:pPr>
            <a:r>
              <a:rPr lang="hu-HU" sz="1900" b="1"/>
              <a:t>saját </a:t>
            </a:r>
            <a:r>
              <a:rPr lang="hu-HU" sz="1900"/>
              <a:t>felhasználás és </a:t>
            </a:r>
            <a:r>
              <a:rPr lang="hu-HU" sz="1900" b="1"/>
              <a:t>Miskolci Vadaspark értékesítés</a:t>
            </a:r>
          </a:p>
          <a:p>
            <a:pPr marL="0" indent="0">
              <a:buNone/>
            </a:pPr>
            <a:endParaRPr lang="hu-HU" sz="1900" b="1"/>
          </a:p>
          <a:p>
            <a:pPr marL="0" indent="0">
              <a:buNone/>
            </a:pPr>
            <a:endParaRPr lang="hu-HU" sz="1900" b="1"/>
          </a:p>
          <a:p>
            <a:pPr marL="0" indent="0">
              <a:buNone/>
            </a:pPr>
            <a:r>
              <a:rPr lang="hu-HU" sz="1900" b="1"/>
              <a:t>Munkafolyamatok :</a:t>
            </a:r>
          </a:p>
          <a:p>
            <a:pPr marL="0" indent="0">
              <a:buNone/>
            </a:pPr>
            <a:endParaRPr lang="hu-HU" sz="1900"/>
          </a:p>
          <a:p>
            <a:r>
              <a:rPr lang="hu-HU" sz="1900"/>
              <a:t>fóliasátor építés</a:t>
            </a:r>
          </a:p>
          <a:p>
            <a:r>
              <a:rPr lang="hu-HU" sz="1900"/>
              <a:t>talajmunkák </a:t>
            </a:r>
          </a:p>
          <a:p>
            <a:r>
              <a:rPr lang="hu-HU" sz="1900"/>
              <a:t>ültetés, </a:t>
            </a:r>
          </a:p>
          <a:p>
            <a:r>
              <a:rPr lang="hu-HU" sz="1900"/>
              <a:t>öntözés, </a:t>
            </a:r>
          </a:p>
          <a:p>
            <a:r>
              <a:rPr lang="hu-HU" sz="1900"/>
              <a:t>növényvédelem </a:t>
            </a:r>
          </a:p>
          <a:p>
            <a:r>
              <a:rPr lang="hu-HU" sz="1900"/>
              <a:t>betakarítás után a zöldségek tárolása, majd szállítása megtörtént a felhasználási helyre, fennmaradó mennyiségeket a Jelenlétpont dolgozta fel</a:t>
            </a:r>
          </a:p>
          <a:p>
            <a:pPr marL="0" indent="0">
              <a:buNone/>
            </a:pPr>
            <a:endParaRPr lang="hu-HU" sz="1900"/>
          </a:p>
          <a:p>
            <a:endParaRPr lang="hu-HU" sz="1900"/>
          </a:p>
        </p:txBody>
      </p:sp>
    </p:spTree>
    <p:extLst>
      <p:ext uri="{BB962C8B-B14F-4D97-AF65-F5344CB8AC3E}">
        <p14:creationId xmlns:p14="http://schemas.microsoft.com/office/powerpoint/2010/main" val="2123122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D35BA8B-2F32-81F9-F568-A624C46E98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E21DFAA-6685-7950-EE2C-DE45AB4DA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8A18283-53B7-6805-CA79-9ECAF63F73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A60D0E7-F169-DFC1-DFBB-456926028E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B1E19C3-FE30-8EBB-3619-7776190602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2CFE03C-87E7-1D08-3AB0-3870557387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F8BA1D9-4466-40B7-F015-B102643F42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2A3624D-2A30-513D-A790-61ADE92E2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54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503BD40-EBAF-35EA-82F0-88E6EE48D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ADA88F9-37CA-C479-86A7-5016B1A9F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60DAB77-4FFF-67B1-B282-6B8ACA652B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52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C58D15-B74C-6AED-FED7-A241D7F3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32" y="780003"/>
            <a:ext cx="3654554" cy="206734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hu-HU" sz="2000"/>
              <a:t>Baktakék- Rákóczi u 17. - 3916 m2</a:t>
            </a:r>
            <a:br>
              <a:rPr lang="hu-HU" sz="2000" dirty="0"/>
            </a:br>
            <a:r>
              <a:rPr lang="hu-HU" sz="2000"/>
              <a:t>HRSZ 046</a:t>
            </a:r>
            <a:br>
              <a:rPr lang="hu-HU" sz="2000" dirty="0"/>
            </a:br>
            <a:br>
              <a:rPr lang="hu-HU" sz="2000" dirty="0"/>
            </a:br>
            <a:r>
              <a:rPr lang="hu-HU" sz="2000"/>
              <a:t>2800 m2- gyümölcs ültetvény</a:t>
            </a:r>
            <a:br>
              <a:rPr lang="hu-HU" sz="2000" dirty="0"/>
            </a:br>
            <a:r>
              <a:rPr lang="hu-HU" sz="2000"/>
              <a:t>1200 m2 szántóföld</a:t>
            </a:r>
            <a:br>
              <a:rPr lang="hu-HU" sz="3000" dirty="0"/>
            </a:br>
            <a:endParaRPr lang="hu-HU" sz="300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0B75C4-0EAE-0DE0-78C2-71245D40C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6357258" cy="608454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2800 m2</a:t>
            </a:r>
            <a:endParaRPr lang="hu-HU" sz="38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30695A8-9AC5-D846-F88D-482F17DD28C3}"/>
              </a:ext>
            </a:extLst>
          </p:cNvPr>
          <p:cNvSpPr txBox="1"/>
          <p:nvPr/>
        </p:nvSpPr>
        <p:spPr>
          <a:xfrm>
            <a:off x="5962324" y="273548"/>
            <a:ext cx="6226628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kern="1200" dirty="0">
                <a:latin typeface="+mj-lt"/>
                <a:ea typeface="+mj-ea"/>
                <a:cs typeface="+mj-cs"/>
              </a:rPr>
              <a:t>2800 m2 </a:t>
            </a:r>
            <a:r>
              <a:rPr lang="en-US" sz="2000" b="1" kern="1200" dirty="0" err="1">
                <a:latin typeface="+mj-lt"/>
                <a:ea typeface="+mj-ea"/>
                <a:cs typeface="+mj-cs"/>
              </a:rPr>
              <a:t>gyümölcs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latin typeface="+mj-lt"/>
                <a:ea typeface="+mj-ea"/>
                <a:cs typeface="+mj-cs"/>
              </a:rPr>
              <a:t>ültetvény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telepítése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 (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meggy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cseresznye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kajszi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, alma)-100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db</a:t>
            </a:r>
            <a:br>
              <a:rPr lang="en-US" sz="2000" kern="1200" dirty="0">
                <a:latin typeface="+mj-lt"/>
                <a:ea typeface="+mj-ea"/>
                <a:cs typeface="+mj-cs"/>
              </a:rPr>
            </a:br>
            <a:br>
              <a:rPr lang="en-US" sz="2000" kern="1200" dirty="0">
                <a:latin typeface="+mj-lt"/>
                <a:ea typeface="+mj-ea"/>
                <a:cs typeface="+mj-cs"/>
              </a:rPr>
            </a:br>
            <a:r>
              <a:rPr lang="en-US" sz="2000" dirty="0">
                <a:latin typeface="+mj-lt"/>
                <a:ea typeface="+mj-ea"/>
                <a:cs typeface="+mj-cs"/>
              </a:rPr>
              <a:t>1200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 m2 </a:t>
            </a:r>
            <a:r>
              <a:rPr lang="en-US" sz="2000" b="1" kern="1200" dirty="0" err="1">
                <a:latin typeface="+mj-lt"/>
                <a:ea typeface="+mj-ea"/>
                <a:cs typeface="+mj-cs"/>
              </a:rPr>
              <a:t>szántóföld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: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tarlórépa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másodvetés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: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tritikálé</a:t>
            </a:r>
            <a:r>
              <a:rPr lang="en-US" sz="2000" dirty="0">
                <a:latin typeface="+mj-lt"/>
                <a:ea typeface="+mj-ea"/>
                <a:cs typeface="+mj-cs"/>
              </a:rPr>
              <a:t>, 2026-ban </a:t>
            </a:r>
            <a:r>
              <a:rPr lang="en-US" sz="2000" dirty="0" err="1">
                <a:latin typeface="+mj-lt"/>
                <a:ea typeface="+mj-ea"/>
                <a:cs typeface="+mj-cs"/>
              </a:rPr>
              <a:t>cékla</a:t>
            </a:r>
            <a:r>
              <a:rPr lang="en-US" sz="2000" dirty="0"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latin typeface="+mj-lt"/>
                <a:ea typeface="+mj-ea"/>
                <a:cs typeface="+mj-cs"/>
              </a:rPr>
              <a:t>tök</a:t>
            </a:r>
            <a:br>
              <a:rPr lang="en-US" sz="2000" kern="1200" dirty="0">
                <a:latin typeface="+mj-lt"/>
                <a:ea typeface="+mj-ea"/>
                <a:cs typeface="+mj-cs"/>
              </a:rPr>
            </a:br>
            <a:br>
              <a:rPr lang="en-US" sz="2000" kern="1200" dirty="0">
                <a:latin typeface="+mj-lt"/>
                <a:ea typeface="+mj-ea"/>
                <a:cs typeface="+mj-cs"/>
              </a:rPr>
            </a:br>
            <a:r>
              <a:rPr lang="en-US" sz="2000" kern="1200" dirty="0">
                <a:latin typeface="+mj-lt"/>
                <a:ea typeface="+mj-ea"/>
                <a:cs typeface="+mj-cs"/>
              </a:rPr>
              <a:t>A </a:t>
            </a:r>
            <a:r>
              <a:rPr lang="en-US" sz="2000" b="1" kern="1200" dirty="0" err="1">
                <a:latin typeface="+mj-lt"/>
                <a:ea typeface="+mj-ea"/>
                <a:cs typeface="+mj-cs"/>
              </a:rPr>
              <a:t>csarnok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raktárként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szolgál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 a GF/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Manufaktúra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latin typeface="+mj-lt"/>
                <a:ea typeface="+mj-ea"/>
                <a:cs typeface="+mj-cs"/>
              </a:rPr>
              <a:t>részére</a:t>
            </a:r>
            <a:br>
              <a:rPr lang="en-US" sz="2000" kern="1200" dirty="0">
                <a:latin typeface="+mj-lt"/>
                <a:ea typeface="+mj-ea"/>
                <a:cs typeface="+mj-cs"/>
              </a:rPr>
            </a:br>
            <a:br>
              <a:rPr lang="en-US" sz="2000" kern="1200" dirty="0">
                <a:latin typeface="+mj-lt"/>
                <a:ea typeface="+mj-ea"/>
                <a:cs typeface="+mj-cs"/>
              </a:rPr>
            </a:br>
            <a:r>
              <a:rPr lang="en-US" sz="2000" b="1" kern="1200" dirty="0" err="1">
                <a:latin typeface="+mj-lt"/>
                <a:ea typeface="+mj-ea"/>
                <a:cs typeface="+mj-cs"/>
              </a:rPr>
              <a:t>Elért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latin typeface="+mj-lt"/>
                <a:ea typeface="+mj-ea"/>
                <a:cs typeface="+mj-cs"/>
              </a:rPr>
              <a:t>eredmények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: 5400 kg (5,4 t)</a:t>
            </a:r>
            <a:r>
              <a:rPr lang="hu-HU" sz="2000" kern="1200" dirty="0">
                <a:latin typeface="+mj-lt"/>
                <a:ea typeface="+mj-ea"/>
                <a:cs typeface="+mj-cs"/>
              </a:rPr>
              <a:t> tarlórépa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, </a:t>
            </a:r>
            <a:endParaRPr lang="hu-HU" sz="2000" kern="1200" dirty="0">
              <a:latin typeface="+mj-lt"/>
              <a:ea typeface="+mj-ea"/>
              <a:cs typeface="+mj-cs"/>
            </a:endParaRPr>
          </a:p>
          <a:p>
            <a:r>
              <a:rPr lang="en-US" sz="2000" kern="1200" dirty="0" err="1">
                <a:latin typeface="+mj-lt"/>
                <a:ea typeface="+mj-ea"/>
                <a:cs typeface="+mj-cs"/>
              </a:rPr>
              <a:t>bevétel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1 080 000 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Ft</a:t>
            </a:r>
            <a:br>
              <a:rPr lang="en-US" sz="2000" kern="1200" dirty="0">
                <a:latin typeface="+mj-lt"/>
                <a:ea typeface="+mj-ea"/>
                <a:cs typeface="+mj-cs"/>
              </a:rPr>
            </a:br>
            <a:endParaRPr lang="hu-HU" sz="2000" dirty="0">
              <a:latin typeface="+mj-lt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AC91993-C4D6-3119-A210-5F2E5B84C54E}"/>
              </a:ext>
            </a:extLst>
          </p:cNvPr>
          <p:cNvSpPr txBox="1"/>
          <p:nvPr/>
        </p:nvSpPr>
        <p:spPr>
          <a:xfrm>
            <a:off x="2393333" y="3481210"/>
            <a:ext cx="7271657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2000" b="1"/>
              <a:t>Munkafolyamatok:</a:t>
            </a:r>
          </a:p>
          <a:p>
            <a:endParaRPr lang="hu-HU" sz="2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Terület tisztítás, szántás, elmunkálás, trágyázás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Kerítés építés-és karbantartás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Gyümölcsfa ültetés - és ápolás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Terület ápolási munkák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Szárító állványok készítése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Gyógynövény szárítás, csomagolás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Üzemi terület tisztítása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Raktározás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9049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9830AEA-6E34-C9B8-A636-5FD84F53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hu-HU" sz="4200"/>
              <a:t>Sajónémeti – 1500 m2 </a:t>
            </a:r>
            <a:br>
              <a:rPr lang="hu-HU" sz="4200" dirty="0"/>
            </a:br>
            <a:r>
              <a:rPr lang="hu-HU" sz="4200"/>
              <a:t>Fürtös menta</a:t>
            </a:r>
            <a:br>
              <a:rPr lang="hu-HU" sz="4200" dirty="0"/>
            </a:br>
            <a:endParaRPr lang="hu-HU" sz="420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A59B19-13A3-A167-313D-0A1DBDF7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700" b="1"/>
              <a:t>Elért eredmények: </a:t>
            </a:r>
          </a:p>
          <a:p>
            <a:r>
              <a:rPr lang="hu-HU" sz="1700"/>
              <a:t>1500 kg nyers növény, melyet a </a:t>
            </a:r>
            <a:r>
              <a:rPr lang="hu-HU" sz="1700" b="1"/>
              <a:t>GYÖRGYTEA</a:t>
            </a:r>
            <a:r>
              <a:rPr lang="hu-HU" sz="1700"/>
              <a:t> vásárolt fel</a:t>
            </a:r>
          </a:p>
          <a:p>
            <a:r>
              <a:rPr lang="hu-HU" sz="1700"/>
              <a:t>42,4 kg szárított virágos hajtás </a:t>
            </a:r>
          </a:p>
          <a:p>
            <a:r>
              <a:rPr lang="hu-HU" sz="1700" b="1"/>
              <a:t>210 160 Ft </a:t>
            </a:r>
            <a:r>
              <a:rPr lang="hu-HU" sz="1700"/>
              <a:t>bevétel</a:t>
            </a:r>
          </a:p>
          <a:p>
            <a:endParaRPr lang="hu-HU" sz="1700"/>
          </a:p>
          <a:p>
            <a:pPr marL="0" indent="0">
              <a:buNone/>
            </a:pPr>
            <a:r>
              <a:rPr lang="hu-HU" sz="1700" b="1"/>
              <a:t>Munkafolyamatok:</a:t>
            </a:r>
          </a:p>
          <a:p>
            <a:r>
              <a:rPr lang="hu-HU" sz="1700"/>
              <a:t>talajmunkák   </a:t>
            </a:r>
          </a:p>
          <a:p>
            <a:r>
              <a:rPr lang="hu-HU" sz="1700"/>
              <a:t>öntözőrendszer telepítése, </a:t>
            </a:r>
          </a:p>
          <a:p>
            <a:r>
              <a:rPr lang="hu-HU" sz="1700"/>
              <a:t>palánták kiültetése és gondozása, </a:t>
            </a:r>
          </a:p>
          <a:p>
            <a:r>
              <a:rPr lang="hu-HU" sz="1700"/>
              <a:t>terület körbekerítése,</a:t>
            </a:r>
          </a:p>
          <a:p>
            <a:r>
              <a:rPr lang="hu-HU" sz="1700"/>
              <a:t>kerítés karbantartása</a:t>
            </a:r>
          </a:p>
          <a:p>
            <a:r>
              <a:rPr lang="hu-HU" sz="1700"/>
              <a:t>betakarítás</a:t>
            </a:r>
          </a:p>
          <a:p>
            <a:r>
              <a:rPr lang="hu-HU" sz="1700"/>
              <a:t>szárítás, </a:t>
            </a:r>
          </a:p>
          <a:p>
            <a:r>
              <a:rPr lang="hu-HU" sz="1700"/>
              <a:t>szárított növényi rész beszállítása </a:t>
            </a:r>
          </a:p>
          <a:p>
            <a:pPr marL="0" indent="0">
              <a:buNone/>
            </a:pPr>
            <a:endParaRPr lang="hu-HU" sz="1700"/>
          </a:p>
          <a:p>
            <a:endParaRPr lang="hu-HU" sz="1700"/>
          </a:p>
        </p:txBody>
      </p:sp>
    </p:spTree>
    <p:extLst>
      <p:ext uri="{BB962C8B-B14F-4D97-AF65-F5344CB8AC3E}">
        <p14:creationId xmlns:p14="http://schemas.microsoft.com/office/powerpoint/2010/main" val="2005492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2149A42-6A70-E89B-1700-485709A617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99A1C1A-E294-30A2-195D-6AC48A9E34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33C7137-F00E-D251-69D0-9BDAC364EA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27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256A135-D1F4-601C-04D7-5A08E2B8ED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979AE48-18D5-FC77-B61A-A0A4D4E1D9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>
            <a:fillRect/>
          </a:stretch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FBD8E70-CDCA-7768-E28B-48FB08437B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A52AFD8-51AE-9387-A632-4A68780DD1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0F449D4-6F13-03D1-6A0B-3BEF92FDE7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387" y="160329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57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FF2EFA3-C9B4-114E-7463-E2C186CC66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B8678DA-3BC0-2EB4-2BD9-44BD6108DD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9B2D1E0-4889-5872-C2A1-1D7914ED66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9EA4984-70A7-093C-2529-C5D6325E87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5BB46C2-17EF-3AEB-24D4-6D6547AC21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25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ép 7" descr="A képen szöveg, virág, növ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6EBA814-9C3E-B126-2577-961B1D3239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Kép 2" descr="A képen személy, ruházat, ember, Zöldsége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E2CA845-5B2A-FD56-A9EB-1DE702B56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Kép 5" descr="A képen személy, ruházat, lábbelik, ác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88FB216-9088-ADAD-318C-438D889FCF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4" name="Kép 3" descr="A képen ruházat, lábbelik, személy, kerít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5B9A4B4-9D1E-65B6-C5BC-F4B0C425F8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25DDE50-A386-08FF-CC22-66ABF3F8D9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59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F591B10-FB75-9993-01B0-81CF499A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hu-HU" sz="3800"/>
              <a:t>Selyeb -5000m2</a:t>
            </a:r>
            <a:br>
              <a:rPr lang="hu-HU" sz="3800" dirty="0"/>
            </a:br>
            <a:r>
              <a:rPr lang="hu-HU" sz="3800"/>
              <a:t>Meggy (újfehértói fürtös, érdi bőtermő)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4E24D9-C0A6-7BA4-DF04-E0CA06722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200" b="1"/>
              <a:t>Elért eredmények: </a:t>
            </a:r>
            <a:r>
              <a:rPr lang="hu-HU" sz="2200"/>
              <a:t>a 2025 év tavaszi fagy miatt nem keletkezett lényeges mennyiségű a termést. </a:t>
            </a:r>
          </a:p>
          <a:p>
            <a:pPr marL="0" indent="0">
              <a:buNone/>
            </a:pPr>
            <a:r>
              <a:rPr lang="hu-HU" sz="2200"/>
              <a:t>Célunk, hogy a területről betakarított gyümölcsöt a Manufaktúra üzeme dolgozza fel majd a jövőben, ahogy a 2024-es évben is történt.</a:t>
            </a:r>
          </a:p>
          <a:p>
            <a:pPr marL="0" indent="0">
              <a:buNone/>
            </a:pPr>
            <a:endParaRPr lang="hu-HU" sz="2200"/>
          </a:p>
          <a:p>
            <a:pPr marL="0" indent="0">
              <a:buNone/>
            </a:pPr>
            <a:endParaRPr lang="hu-HU" sz="2200"/>
          </a:p>
          <a:p>
            <a:pPr marL="0" indent="0">
              <a:buNone/>
            </a:pPr>
            <a:r>
              <a:rPr lang="hu-HU" sz="2200" b="1"/>
              <a:t>Munkafolyamatok:</a:t>
            </a:r>
          </a:p>
          <a:p>
            <a:r>
              <a:rPr lang="hu-HU" sz="2200"/>
              <a:t>lombkorona ápolás</a:t>
            </a:r>
          </a:p>
          <a:p>
            <a:r>
              <a:rPr lang="hu-HU" sz="2200" err="1"/>
              <a:t>faseb</a:t>
            </a:r>
            <a:r>
              <a:rPr lang="hu-HU" sz="2200"/>
              <a:t> kezelés</a:t>
            </a:r>
          </a:p>
          <a:p>
            <a:r>
              <a:rPr lang="hu-HU" sz="2200"/>
              <a:t>növényvédelem </a:t>
            </a:r>
          </a:p>
          <a:p>
            <a:r>
              <a:rPr lang="hu-HU" sz="2200"/>
              <a:t>gyomszabályozás</a:t>
            </a:r>
          </a:p>
          <a:p>
            <a:r>
              <a:rPr lang="hu-HU" sz="2200"/>
              <a:t>kaszálás</a:t>
            </a:r>
          </a:p>
        </p:txBody>
      </p:sp>
    </p:spTree>
    <p:extLst>
      <p:ext uri="{BB962C8B-B14F-4D97-AF65-F5344CB8AC3E}">
        <p14:creationId xmlns:p14="http://schemas.microsoft.com/office/powerpoint/2010/main" val="1572938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96163CE-4BB5-22E5-ED7B-FB66FB49AB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71DE1A4-1CCB-39E1-9CBC-42AFA8BB82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EDCEE06-4869-C85A-77D3-507638CB8E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8F9244A-3C04-5CA4-32D3-F94AFFEF08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62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D10AF4C-A988-B0A4-09BC-D01971AF3E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AF900BA-E9FA-BBF7-5D53-10AE25464B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ACCBC39-B6E4-03C8-4638-00542D5B4E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92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6D4D99C-2E9E-2327-B0FA-ABF98618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3"/>
            <a:ext cx="3315221" cy="1630785"/>
          </a:xfrm>
        </p:spPr>
        <p:txBody>
          <a:bodyPr>
            <a:normAutofit/>
          </a:bodyPr>
          <a:lstStyle/>
          <a:p>
            <a:r>
              <a:rPr lang="hu-HU" sz="3200" b="1"/>
              <a:t>Selyeb 1500 m2</a:t>
            </a:r>
            <a:br>
              <a:rPr lang="hu-HU" sz="3200" b="1" dirty="0"/>
            </a:br>
            <a:r>
              <a:rPr lang="hu-HU" sz="3200" b="1"/>
              <a:t>Amerikai fűz</a:t>
            </a:r>
            <a:br>
              <a:rPr lang="hu-HU" sz="3200" b="1" dirty="0"/>
            </a:br>
            <a:endParaRPr lang="hu-HU">
              <a:solidFill>
                <a:srgbClr val="FFFFFF"/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D839A9-614F-B3C6-8863-ECB3A059F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1800" b="1" dirty="0"/>
              <a:t>Elért eredmények</a:t>
            </a:r>
            <a:r>
              <a:rPr lang="hu-HU" sz="1800" dirty="0"/>
              <a:t>: nem volt bevétel tervezve, az ültetvény második </a:t>
            </a:r>
            <a:r>
              <a:rPr lang="hu-HU" sz="1800"/>
              <a:t>évétől számolunk némi hozammal</a:t>
            </a:r>
          </a:p>
          <a:p>
            <a:pPr marL="0" indent="0" algn="just">
              <a:buNone/>
            </a:pPr>
            <a:r>
              <a:rPr lang="hu-HU" sz="1800"/>
              <a:t>2025 évben saját forrásból 4000 amerikai fűz dugványt ültettek be a területre, a sorokat geotextíliával fedték le. A terület az elmúlt évek tapasztalatai alapján vizenyős tulajdonsága miatt alkalmasnak látszott a növény számára, ám a rendkívül száraz nyár miatt a középső rész kiszáradt. A szépen növésnek indult bokrok elpusztultak, így idén februárban 2000 dugványt újra telepítése vált szükségessé. </a:t>
            </a:r>
          </a:p>
          <a:p>
            <a:pPr marL="0" indent="0">
              <a:buNone/>
            </a:pPr>
            <a:r>
              <a:rPr lang="hu-HU" sz="1800"/>
              <a:t>Munkafolyamatok:</a:t>
            </a:r>
          </a:p>
          <a:p>
            <a:r>
              <a:rPr lang="hu-HU" sz="1800"/>
              <a:t>területrendezés</a:t>
            </a:r>
          </a:p>
          <a:p>
            <a:r>
              <a:rPr lang="hu-HU" sz="1800"/>
              <a:t>kerítés építés, karbantartás</a:t>
            </a:r>
          </a:p>
          <a:p>
            <a:r>
              <a:rPr lang="hu-HU" sz="1800"/>
              <a:t>ültetés</a:t>
            </a:r>
          </a:p>
          <a:p>
            <a:r>
              <a:rPr lang="hu-HU" sz="1800"/>
              <a:t>növényvédelem (mechanikai, kémiai), </a:t>
            </a:r>
          </a:p>
          <a:p>
            <a:r>
              <a:rPr lang="hu-HU" sz="1800"/>
              <a:t>öntözés IBC tartály, szivattyú, locsolótömlő és szórófejek telepítése</a:t>
            </a:r>
          </a:p>
          <a:p>
            <a:r>
              <a:rPr lang="hu-HU" sz="1800"/>
              <a:t>ősszel a locsolórendszer téliesítése</a:t>
            </a:r>
          </a:p>
          <a:p>
            <a:endParaRPr lang="hu-HU" sz="1800"/>
          </a:p>
        </p:txBody>
      </p:sp>
    </p:spTree>
    <p:extLst>
      <p:ext uri="{BB962C8B-B14F-4D97-AF65-F5344CB8AC3E}">
        <p14:creationId xmlns:p14="http://schemas.microsoft.com/office/powerpoint/2010/main" val="2512325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5014940-63D6-5FFC-4759-523DA60E66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EB6624A-FC07-DF74-0EE3-1D01FDACD9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40DC446-D81B-C375-60FA-69B925005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8B857DE-A932-7EB7-F32C-578167E739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5"/>
          <a:stretch>
            <a:fillRect/>
          </a:stretch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929D653-B496-57CA-C775-A38FF654A6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C00F529-8E8C-8A3A-9B84-2105792E5F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5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AAA6991-1DF8-455A-9991-7F52F9665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917FB03-5E06-5691-FA43-B85BFDCEBF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CF0DFAC-6330-CB00-A3B2-EAA9A5DA24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8251" y="320039"/>
            <a:ext cx="2249424" cy="412836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9785122-DBFC-58BA-3F1D-673FBDB2F2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4" y="4540159"/>
            <a:ext cx="2249424" cy="175458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0DD79A2-7185-1378-B8E0-11D7253A03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5048" y="4540159"/>
            <a:ext cx="4572626" cy="175458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5BDB991-AE8A-8EEF-453C-AB097010B6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7287920" y="320039"/>
            <a:ext cx="4572626" cy="5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6041F2-905E-42B2-1DDC-3998F1ACC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hu-HU" sz="5400"/>
              <a:t>Szalonna - </a:t>
            </a:r>
            <a:r>
              <a:rPr lang="hu-HU" sz="3200"/>
              <a:t>500 m2 </a:t>
            </a:r>
            <a:br>
              <a:rPr lang="hu-HU" sz="3200" dirty="0"/>
            </a:br>
            <a:r>
              <a:rPr lang="hu-HU" sz="3200"/>
              <a:t>Cékla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99D516-55BE-6C38-C84C-E18B6616F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640" y="111761"/>
            <a:ext cx="6217919" cy="66141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hu-HU" sz="2200" b="1"/>
              <a:t>Elért eredmények: </a:t>
            </a:r>
          </a:p>
          <a:p>
            <a:r>
              <a:rPr lang="hu-HU" sz="2200" b="1"/>
              <a:t>723 kg </a:t>
            </a:r>
            <a:r>
              <a:rPr lang="hu-HU" sz="2200"/>
              <a:t>cékla mely </a:t>
            </a:r>
            <a:r>
              <a:rPr lang="hu-HU" sz="2200" b="1"/>
              <a:t>Kovács Gábor EV (céklalé készítés céljából) </a:t>
            </a:r>
          </a:p>
          <a:p>
            <a:r>
              <a:rPr lang="hu-HU" sz="2200" b="1"/>
              <a:t>és a Miskolci Vadaspark részére </a:t>
            </a:r>
            <a:r>
              <a:rPr lang="hu-HU" sz="2200"/>
              <a:t>kerültek értékesítésre, </a:t>
            </a:r>
          </a:p>
          <a:p>
            <a:r>
              <a:rPr lang="hu-HU" sz="2200"/>
              <a:t>Árbevétel :</a:t>
            </a:r>
            <a:r>
              <a:rPr lang="hu-HU" sz="2200" b="1"/>
              <a:t>144 000 Ft.</a:t>
            </a:r>
          </a:p>
          <a:p>
            <a:pPr marL="0" indent="0">
              <a:buNone/>
            </a:pPr>
            <a:endParaRPr lang="hu-HU" sz="2200" b="1" dirty="0"/>
          </a:p>
          <a:p>
            <a:endParaRPr lang="hu-HU" sz="2200"/>
          </a:p>
          <a:p>
            <a:pPr marL="0" indent="0">
              <a:buNone/>
            </a:pPr>
            <a:r>
              <a:rPr lang="hu-HU" sz="2200" b="1"/>
              <a:t>Munkafolyamato</a:t>
            </a:r>
            <a:r>
              <a:rPr lang="hu-HU" sz="2200"/>
              <a:t>k:</a:t>
            </a:r>
          </a:p>
          <a:p>
            <a:r>
              <a:rPr lang="hu-HU" sz="2200"/>
              <a:t>szántás, </a:t>
            </a:r>
          </a:p>
          <a:p>
            <a:r>
              <a:rPr lang="hu-HU" sz="2200"/>
              <a:t>talaj elmunkálás </a:t>
            </a:r>
          </a:p>
          <a:p>
            <a:r>
              <a:rPr lang="hu-HU" sz="2200"/>
              <a:t>tápanyag utánpótlás</a:t>
            </a:r>
          </a:p>
          <a:p>
            <a:r>
              <a:rPr lang="hu-HU" sz="2200"/>
              <a:t>vetés</a:t>
            </a:r>
          </a:p>
          <a:p>
            <a:r>
              <a:rPr lang="hu-HU" sz="2200"/>
              <a:t>öntözés</a:t>
            </a:r>
          </a:p>
          <a:p>
            <a:r>
              <a:rPr lang="hu-HU" sz="2200"/>
              <a:t>növényvédelem (mechanikai, kémiai) </a:t>
            </a:r>
          </a:p>
          <a:p>
            <a:r>
              <a:rPr lang="hu-HU" sz="2200"/>
              <a:t>kerítés építés és karbantartás, monitorozás</a:t>
            </a:r>
          </a:p>
          <a:p>
            <a:r>
              <a:rPr lang="hu-HU" sz="2200"/>
              <a:t>gépek karbantartása</a:t>
            </a:r>
          </a:p>
          <a:p>
            <a:r>
              <a:rPr lang="hu-HU" sz="2200"/>
              <a:t>öntözőrendszer téliesítése.</a:t>
            </a:r>
          </a:p>
          <a:p>
            <a:r>
              <a:rPr lang="hu-HU" sz="2200"/>
              <a:t>zab vetése a területre, melyet tavasszal zöld trágyaként beszántottak.</a:t>
            </a:r>
          </a:p>
          <a:p>
            <a:endParaRPr lang="hu-HU" sz="2200"/>
          </a:p>
          <a:p>
            <a:endParaRPr lang="hu-HU" sz="1500"/>
          </a:p>
        </p:txBody>
      </p:sp>
    </p:spTree>
    <p:extLst>
      <p:ext uri="{BB962C8B-B14F-4D97-AF65-F5344CB8AC3E}">
        <p14:creationId xmlns:p14="http://schemas.microsoft.com/office/powerpoint/2010/main" val="3422260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7A01823-5344-3EEB-81EF-A35B16C014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AF5970B-5166-C785-CEAD-6693FF28A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18AF582-46AE-A261-7742-9994D04661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3808A67-FB4E-AD8A-3FDE-4B034D9AEA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5330FAC-498E-299F-5945-3C9B3C6F61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62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6B92829-114E-FD94-C4DC-442EC6EE2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3A8D4F0-EC36-DA04-6C29-10DC61D82B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B5B993A-434A-29AB-8D04-407030C13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45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398C21A-7C0B-C83C-D1B4-65DB8E44BC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050E436-CD99-59CE-0114-78977A36B0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72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1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082C7CB-9D14-9EBD-4360-DC06D6BE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 fontScale="90000"/>
          </a:bodyPr>
          <a:lstStyle/>
          <a:p>
            <a:r>
              <a:rPr lang="hu-HU" sz="3000"/>
              <a:t>Taktabáj-2000 m2</a:t>
            </a:r>
            <a:br>
              <a:rPr lang="hu-HU" sz="3000" dirty="0"/>
            </a:br>
            <a:br>
              <a:rPr lang="hu-HU" sz="3000" dirty="0"/>
            </a:br>
            <a:r>
              <a:rPr lang="hu-HU" sz="3000"/>
              <a:t>Két helyszínen-</a:t>
            </a:r>
            <a:br>
              <a:rPr lang="hu-HU" sz="3000" dirty="0"/>
            </a:br>
            <a:r>
              <a:rPr lang="hu-HU" sz="3000"/>
              <a:t>Egynyári üröm, </a:t>
            </a:r>
            <a:br>
              <a:rPr lang="hu-HU" sz="3000" dirty="0"/>
            </a:br>
            <a:r>
              <a:rPr lang="hu-HU" sz="3000"/>
              <a:t>fóliasátras növények, palántázás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7449AD-A153-305F-5F50-BEA892C7F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680" y="254000"/>
            <a:ext cx="6367272" cy="6431279"/>
          </a:xfrm>
        </p:spPr>
        <p:txBody>
          <a:bodyPr>
            <a:normAutofit/>
          </a:bodyPr>
          <a:lstStyle/>
          <a:p>
            <a:r>
              <a:rPr lang="hu-HU" sz="2200" dirty="0"/>
              <a:t>Terület nagysága: 2000 m2</a:t>
            </a:r>
          </a:p>
          <a:p>
            <a:r>
              <a:rPr lang="hu-HU" sz="2200" dirty="0"/>
              <a:t>Elért eredmények: </a:t>
            </a:r>
            <a:r>
              <a:rPr lang="hu-HU" sz="2200" b="1" dirty="0"/>
              <a:t>673 kg nyers üröm, és 96 kg 20 % nedvességtartalmú szárított növényi rész,</a:t>
            </a:r>
          </a:p>
          <a:p>
            <a:r>
              <a:rPr lang="hu-HU" sz="2200" dirty="0"/>
              <a:t>a </a:t>
            </a:r>
            <a:r>
              <a:rPr lang="hu-HU" sz="2200" b="1" dirty="0"/>
              <a:t>GYÖRGYTEA (Bükkszentkereszt</a:t>
            </a:r>
            <a:r>
              <a:rPr lang="hu-HU" sz="2200" dirty="0"/>
              <a:t>) részére lett értékesítve, ennek eredménye  </a:t>
            </a:r>
            <a:r>
              <a:rPr lang="hu-HU" sz="2200" b="1" dirty="0"/>
              <a:t>1 999 000 Ft </a:t>
            </a:r>
            <a:r>
              <a:rPr lang="hu-HU" sz="2200" dirty="0"/>
              <a:t>bevétel</a:t>
            </a:r>
          </a:p>
          <a:p>
            <a:endParaRPr lang="hu-HU" sz="2200" dirty="0"/>
          </a:p>
          <a:p>
            <a:pPr marL="0" indent="0">
              <a:buNone/>
            </a:pPr>
            <a:r>
              <a:rPr lang="hu-HU" sz="2200" dirty="0"/>
              <a:t>Munkafolyamatok:</a:t>
            </a:r>
          </a:p>
          <a:p>
            <a:r>
              <a:rPr lang="hu-HU" sz="2200" dirty="0"/>
              <a:t>terület előkészítés – szántás, elmunkálás</a:t>
            </a:r>
          </a:p>
          <a:p>
            <a:r>
              <a:rPr lang="hu-HU" sz="2200" dirty="0"/>
              <a:t>trágyázás, palánták kiültetése, </a:t>
            </a:r>
          </a:p>
          <a:p>
            <a:r>
              <a:rPr lang="hu-HU" sz="2200" dirty="0"/>
              <a:t>locsolás, kapálás, gyomtalanítás, növényvédelem, </a:t>
            </a:r>
          </a:p>
          <a:p>
            <a:r>
              <a:rPr lang="hu-HU" sz="2200" dirty="0"/>
              <a:t>szüret, növény szárítás,</a:t>
            </a:r>
          </a:p>
          <a:p>
            <a:r>
              <a:rPr lang="hu-HU" sz="2200" dirty="0"/>
              <a:t> termék beszállítása a felvásárlónak, </a:t>
            </a:r>
          </a:p>
          <a:p>
            <a:r>
              <a:rPr lang="hu-HU" sz="2200" dirty="0"/>
              <a:t>kerítés építés, monitorozás, javítás, gépek karbantartása, öntözés kialakítása és </a:t>
            </a:r>
            <a:r>
              <a:rPr lang="hu-HU" sz="2200" dirty="0" err="1"/>
              <a:t>téliesítése</a:t>
            </a:r>
            <a:endParaRPr lang="hu-HU" sz="2200" dirty="0"/>
          </a:p>
          <a:p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535279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8C9BEB9-483C-2253-57A4-DEEABF915D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3604E39-4580-F985-08F3-ABD0C6CC3B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436BE62-A42C-4EEF-35D1-05D4578F98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E0C2314-1825-6CC3-DD5C-A7116B1D4A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78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397C82D-9340-D28B-0647-DC84851A3D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81A9FE3-625E-D480-FC0B-850693C9B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F3E8E0F-9D81-77EC-EF31-59C445790F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6673EF7-ED23-9BCB-7516-EA3FD2E10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00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A képen kültéri, ég, talaj, növ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105A480-C811-99AD-E404-E89018A07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855D21B-DE5F-5614-DE3E-DEE92E579A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8" name="Kép 7" descr="A képen kültéri, ég, személ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8892C65-9F6B-F03B-0454-8DC29A84C8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4DBEFC-35B1-AA19-2B17-73D0CAA3F2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57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9437F10-15E7-2FB4-FD08-B32B501DEB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F5094C0-D455-1238-5801-E50CA6C1B4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5C371B0-F0B4-7C72-1DB1-D16CCD5982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5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2C478AF-FBE3-8397-40C7-7C00BF56A1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2DDE415-D7DF-25BE-C87F-5E8D6BEFDF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0D9D340-A8B5-1ECC-F050-348D62B70B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3CC8142-B944-E4B9-C4F0-7006698888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5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7B14004-781D-F2BC-0501-8DEFE582B8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46014CB-81BD-82D8-7535-C69874E5BE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42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4DCE5D6-3586-8323-DF26-8F59541299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pic>
        <p:nvPicPr>
          <p:cNvPr id="4" name="Kép 3" descr="A képen szöveg, Oldat, Oldószer, palac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3651F75-7622-C009-3B6B-DC27A3F2DD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12" y="311491"/>
            <a:ext cx="2759908" cy="251570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D27AB87-37ED-7428-C16F-02A3B6AA2CF3}"/>
              </a:ext>
            </a:extLst>
          </p:cNvPr>
          <p:cNvSpPr txBox="1"/>
          <p:nvPr/>
        </p:nvSpPr>
        <p:spPr>
          <a:xfrm>
            <a:off x="567557" y="4550979"/>
            <a:ext cx="4414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highlight>
                  <a:srgbClr val="C0C0C0"/>
                </a:highlight>
              </a:rPr>
              <a:t>Gyulladáscsökkentő, lázcsillapító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highlight>
                  <a:srgbClr val="C0C0C0"/>
                </a:highlight>
              </a:rPr>
              <a:t>Egészséges sejtműködés segítő, daganatterápiában kiegészítő kezelés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highlight>
                  <a:srgbClr val="C0C0C0"/>
                </a:highlight>
              </a:rPr>
              <a:t>Máj és epe működést, emésztést serkentő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highlight>
                  <a:srgbClr val="C0C0C0"/>
                </a:highlight>
              </a:rPr>
              <a:t>Kiegészítő kezelésként Lyme kórnál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highlight>
                <a:srgbClr val="C0C0C0"/>
              </a:highlight>
            </a:endParaRPr>
          </a:p>
          <a:p>
            <a:endParaRPr lang="hu-HU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31955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FF17E49-CC35-66AE-496B-CFFEE9FF70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A3BFAE5-DCFC-30F4-AA62-B3E9DD66D1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08B5ACB-3551-6557-E03C-3E0C596297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0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F7108DF-2DF0-2CE5-1B97-873EF0D685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Kép 5" descr="A képen kültéri, személy, ruházat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30A587B-8E83-4E86-3E9A-7B47281B8F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Kép 1" descr="A képen ruházat, személy, lábbelik, áll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3BD11E9-5344-05DA-369D-9E6643F01A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53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3D5879B-249D-84E8-2123-3C2CC4D37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5441" y="0"/>
            <a:ext cx="9669642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408A7A0-D643-B131-164A-B16C17B7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hu-HU" sz="4000"/>
              <a:t>Összesítés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07400FD-7168-07F2-31B7-2CA4035F7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4" y="1688766"/>
            <a:ext cx="4090545" cy="4303525"/>
          </a:xfrm>
        </p:spPr>
        <p:txBody>
          <a:bodyPr>
            <a:normAutofit/>
          </a:bodyPr>
          <a:lstStyle/>
          <a:p>
            <a:r>
              <a:rPr lang="hu-HU" sz="2000" dirty="0"/>
              <a:t>12 telephely, 14 kert, 37 közfoglalkoztatott, 2 kertészmérnök, 2 munkaszervező, 1 adminisztrátor, 1 koordinátor</a:t>
            </a:r>
          </a:p>
          <a:p>
            <a:r>
              <a:rPr lang="hu-HU" sz="2000" dirty="0"/>
              <a:t>47 286 m2 művelt terület</a:t>
            </a:r>
          </a:p>
          <a:p>
            <a:r>
              <a:rPr lang="hu-HU" sz="2000" dirty="0"/>
              <a:t>Időszak: 2025.03.10.-2026.02.28.</a:t>
            </a:r>
          </a:p>
          <a:p>
            <a:r>
              <a:rPr lang="hu-HU" sz="2000" dirty="0"/>
              <a:t>Vállalt bevétel: 3 880 000 Ft</a:t>
            </a:r>
          </a:p>
          <a:p>
            <a:r>
              <a:rPr lang="hu-HU" sz="2000" dirty="0"/>
              <a:t>Elért bevétel: 4 161 460 Ft</a:t>
            </a:r>
          </a:p>
          <a:p>
            <a:pPr marL="0" indent="0">
              <a:buNone/>
            </a:pPr>
            <a:endParaRPr lang="hu-HU" sz="19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B65C2A2-6031-A6ED-FA6F-F9E80715AD99}"/>
              </a:ext>
            </a:extLst>
          </p:cNvPr>
          <p:cNvSpPr txBox="1"/>
          <p:nvPr/>
        </p:nvSpPr>
        <p:spPr>
          <a:xfrm>
            <a:off x="946960" y="5992302"/>
            <a:ext cx="5496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highlight>
                  <a:srgbClr val="C0C0C0"/>
                </a:highlight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393720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4C3D2C9-F89C-D05E-B3C0-7E07C7C12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59F80B0-3F8F-514A-75A8-4A0D4F67A5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DE633CC-8069-F16A-BF13-E509B064C7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DB57A59-C70E-E7FE-E7A1-4D3B7E91DD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2592C07-E3B4-5135-D268-F1C04FF976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>
            <a:fillRect/>
          </a:stretch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C0244D2-AFE1-FC7B-760D-7E65140CB4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növény, kültéri, fűszernövény, zöld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F1E4831-8261-8D66-1DB7-A420A771FE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A5B647F-A40A-1CE5-F679-40A1B5BD9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DC49294-6D21-EEC3-C26B-98DD5BBEA3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0" name="Kép 9" descr="A képen kültéri, ruházat, személy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74B731A-8952-4E3B-9867-5D120EC9AB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74E3240-F339-0345-0AE4-B30A809D55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728D7EE-3167-55AF-3FAF-588C988813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7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DF7E72F-156B-E06F-2394-B3CD43027A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CF981A8-9E1A-3AE7-2E2E-6DD0A8F718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D4B06FA-D266-37CB-B145-C60DE66E3E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44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41EC813ECC9D448A69A83D7F8DD7D1B" ma:contentTypeVersion="14" ma:contentTypeDescription="Új dokumentum létrehozása." ma:contentTypeScope="" ma:versionID="7a5b86aa2cb18c799b720c4eb1ab6369">
  <xsd:schema xmlns:xsd="http://www.w3.org/2001/XMLSchema" xmlns:xs="http://www.w3.org/2001/XMLSchema" xmlns:p="http://schemas.microsoft.com/office/2006/metadata/properties" xmlns:ns2="88d1f12c-1683-4412-a675-98601ca55b3e" xmlns:ns3="fb7489d0-dad6-4ff7-84c9-892100a03401" targetNamespace="http://schemas.microsoft.com/office/2006/metadata/properties" ma:root="true" ma:fieldsID="b23ae939acc6ffcef23af36c6c9bc84a" ns2:_="" ns3:_="">
    <xsd:import namespace="88d1f12c-1683-4412-a675-98601ca55b3e"/>
    <xsd:import namespace="fb7489d0-dad6-4ff7-84c9-892100a03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1f12c-1683-4412-a675-98601ca55b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489d0-dad6-4ff7-84c9-892100a03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e756319-b606-4b66-a780-f8bbe320aae1}" ma:internalName="TaxCatchAll" ma:showField="CatchAllData" ma:web="fb7489d0-dad6-4ff7-84c9-892100a03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d1f12c-1683-4412-a675-98601ca55b3e">
      <Terms xmlns="http://schemas.microsoft.com/office/infopath/2007/PartnerControls"/>
    </lcf76f155ced4ddcb4097134ff3c332f>
    <TaxCatchAll xmlns="fb7489d0-dad6-4ff7-84c9-892100a03401" xsi:nil="true"/>
  </documentManagement>
</p:properties>
</file>

<file path=customXml/itemProps1.xml><?xml version="1.0" encoding="utf-8"?>
<ds:datastoreItem xmlns:ds="http://schemas.openxmlformats.org/officeDocument/2006/customXml" ds:itemID="{AD019DD3-888E-4F2C-88AE-7A4EF5233B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DFCFC6-EDF4-4DAA-8FEF-470AFDB002B6}">
  <ds:schemaRefs>
    <ds:schemaRef ds:uri="88d1f12c-1683-4412-a675-98601ca55b3e"/>
    <ds:schemaRef ds:uri="fb7489d0-dad6-4ff7-84c9-892100a034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7DA8A1C-E10F-4910-A9B1-0926731A60E7}">
  <ds:schemaRefs>
    <ds:schemaRef ds:uri="88d1f12c-1683-4412-a675-98601ca55b3e"/>
    <ds:schemaRef ds:uri="fb7489d0-dad6-4ff7-84c9-892100a0340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1397</Words>
  <Application>Microsoft Office PowerPoint</Application>
  <PresentationFormat>Szélesvásznú</PresentationFormat>
  <Paragraphs>203</Paragraphs>
  <Slides>64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64</vt:i4>
      </vt:variant>
    </vt:vector>
  </HeadingPairs>
  <TitlesOfParts>
    <vt:vector size="68" baseType="lpstr">
      <vt:lpstr>Aptos</vt:lpstr>
      <vt:lpstr>Aptos Display</vt:lpstr>
      <vt:lpstr>Arial</vt:lpstr>
      <vt:lpstr>Office-téma</vt:lpstr>
      <vt:lpstr>MÁLTAI MANUFAKTÚRA NONPROFIT KFT​.  </vt:lpstr>
      <vt:lpstr>PowerPoint-bemutató</vt:lpstr>
      <vt:lpstr>PowerPoint-bemutató</vt:lpstr>
      <vt:lpstr>Baktakék- Rákóczi u 17. - 3916 m2 HRSZ 046  2800 m2- gyümölcs ültetvény 1200 m2 szántóföld </vt:lpstr>
      <vt:lpstr>PowerPoint-bemutató</vt:lpstr>
      <vt:lpstr>PowerPoint-bemutató</vt:lpstr>
      <vt:lpstr>PowerPoint-bemutató</vt:lpstr>
      <vt:lpstr>PowerPoint-bemutató</vt:lpstr>
      <vt:lpstr>PowerPoint-bemutató</vt:lpstr>
      <vt:lpstr>Csenyéte- 4500 m2  Sütőtök, Cukkini</vt:lpstr>
      <vt:lpstr>PowerPoint-bemutató</vt:lpstr>
      <vt:lpstr>PowerPoint-bemutató</vt:lpstr>
      <vt:lpstr>Fulókércs-Kertkaland  Levélzöldségek, ehető virágok, mikrozöldek, tökfélék, salátafélék, gyökérzöldségek, gyógynövények</vt:lpstr>
      <vt:lpstr>PowerPoint-bemutató</vt:lpstr>
      <vt:lpstr>PowerPoint-bemutató</vt:lpstr>
      <vt:lpstr>PowerPoint-bemutató</vt:lpstr>
      <vt:lpstr>PowerPoint-bemutató</vt:lpstr>
      <vt:lpstr>PowerPoint-bemutató</vt:lpstr>
      <vt:lpstr>Gadna- 1200 m2 Zöldségnövények </vt:lpstr>
      <vt:lpstr>PowerPoint-bemutató</vt:lpstr>
      <vt:lpstr>PowerPoint-bemutató</vt:lpstr>
      <vt:lpstr>PowerPoint-bemutató</vt:lpstr>
      <vt:lpstr>Hernádszentandrás-10237 m2   Málna – Fertődi Zamatos, Fertődi Vénusz</vt:lpstr>
      <vt:lpstr>PowerPoint-bemutató</vt:lpstr>
      <vt:lpstr>PowerPoint-bemutató</vt:lpstr>
      <vt:lpstr>PowerPoint-bemutató</vt:lpstr>
      <vt:lpstr>PowerPoint-bemutató</vt:lpstr>
      <vt:lpstr>Martonyi -50 m2 palántanevelés (paradicsom, paprika, káposztafélék, uborka), ősztől szálas krizantém</vt:lpstr>
      <vt:lpstr>PowerPoint-bemutató</vt:lpstr>
      <vt:lpstr>PowerPoint-bemutató</vt:lpstr>
      <vt:lpstr>PowerPoint-bemutató</vt:lpstr>
      <vt:lpstr>Prügy –Eper-650 m2, palántanevelés fóliában</vt:lpstr>
      <vt:lpstr>PowerPoint-bemutató</vt:lpstr>
      <vt:lpstr>PowerPoint-bemutató</vt:lpstr>
      <vt:lpstr>PowerPoint-bemutató</vt:lpstr>
      <vt:lpstr> Rakaca - 500 m2  hagyma, káposzta, paradicsom, paprika, almapaprika </vt:lpstr>
      <vt:lpstr>PowerPoint-bemutató</vt:lpstr>
      <vt:lpstr>PowerPoint-bemutató</vt:lpstr>
      <vt:lpstr>PowerPoint-bemutató</vt:lpstr>
      <vt:lpstr>Sajónémeti – 1500 m2  Fürtös menta </vt:lpstr>
      <vt:lpstr>PowerPoint-bemutató</vt:lpstr>
      <vt:lpstr>PowerPoint-bemutató</vt:lpstr>
      <vt:lpstr>PowerPoint-bemutató</vt:lpstr>
      <vt:lpstr>PowerPoint-bemutató</vt:lpstr>
      <vt:lpstr>Selyeb -5000m2 Meggy (újfehértói fürtös, érdi bőtermő)</vt:lpstr>
      <vt:lpstr>PowerPoint-bemutató</vt:lpstr>
      <vt:lpstr>PowerPoint-bemutató</vt:lpstr>
      <vt:lpstr>Selyeb 1500 m2 Amerikai fűz </vt:lpstr>
      <vt:lpstr>PowerPoint-bemutató</vt:lpstr>
      <vt:lpstr>Szalonna - 500 m2  Cékla</vt:lpstr>
      <vt:lpstr>PowerPoint-bemutató</vt:lpstr>
      <vt:lpstr>PowerPoint-bemutató</vt:lpstr>
      <vt:lpstr>PowerPoint-bemutató</vt:lpstr>
      <vt:lpstr>PowerPoint-bemutató</vt:lpstr>
      <vt:lpstr>Taktabáj-2000 m2  Két helyszínen- Egynyári üröm,  fóliasátras növények, palántázás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Összesítés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Németh Magdolna</dc:creator>
  <cp:lastModifiedBy>Fecske-Papp Judit</cp:lastModifiedBy>
  <cp:revision>123</cp:revision>
  <dcterms:created xsi:type="dcterms:W3CDTF">2026-04-10T13:03:05Z</dcterms:created>
  <dcterms:modified xsi:type="dcterms:W3CDTF">2026-07-03T08:34:43Z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0x010100341EC813ECC9D448A69A83D7F8DD7D1B</vt:lpwstr>
  </property>
  <property fmtid="{D5CDD505-2E9C-101B-9397-08002B2CF9AE}" pid="3" name="MediaServiceImageTags">
    <vt:lpwstr/>
  </property>
</Properties>
</file>