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6" r:id="rId9"/>
    <p:sldId id="263" r:id="rId10"/>
    <p:sldId id="267" r:id="rId11"/>
    <p:sldId id="264" r:id="rId12"/>
    <p:sldId id="265" r:id="rId13"/>
    <p:sldId id="268" r:id="rId14"/>
    <p:sldId id="269" r:id="rId15"/>
    <p:sldId id="270" r:id="rId16"/>
    <p:sldId id="271" r:id="rId17"/>
    <p:sldId id="27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FF"/>
    <a:srgbClr val="FF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altai.sharepoint.com/:w:/s/SZTGazdasgfejleszts-Modellprogramok-07Munkaerpiaciszolgltatsok/Ea9eDhHoeMdLmef-VzXq8ygBoFa6WLCd8V4K-KcVXA68dQ?e=g7AIh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altai.sharepoint.com/:w:/s/SZTGazdasgfejleszts-Modellprogramok-07Munkaerpiaciszolgltatsok/EbkuKGtgn8ZKpsZPQcZ-iy4BvQdtOpQqLm4R_vfTezoDMg?e=IhRbdx" TargetMode="External"/><Relationship Id="rId2" Type="http://schemas.openxmlformats.org/officeDocument/2006/relationships/hyperlink" Target="https://maltai.sharepoint.com/:w:/s/SZTGazdasgfejleszts-Modellprogramok-07Munkaerpiaciszolgltatsok/EbS0Z7KAZp1MqejV06JIlp8BzUEsTBByeGGnxZ6lKWBdEQ?e=1uVuG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ltai.sharepoint.com/:w:/s/SZTGazdasgfejleszts-Modellprogramok-07Munkaerpiaciszolgltatsok/Ea9eDhHoeMdLmef-VzXq8ygBoFa6WLCd8V4K-KcVXA68dQ?e=g7AIhf" TargetMode="External"/><Relationship Id="rId4" Type="http://schemas.openxmlformats.org/officeDocument/2006/relationships/hyperlink" Target="https://maltai.sharepoint.com/:x:/s/SZTGazdasgfejleszts-Modellprogramok-07Munkaerpiaciszolgltatsok/EafN2jDeIp9GpRUbTO-yg1cBEGqrzpUz6YBAa4lbXPZFgg?e=qFB40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ltai.sharepoint.com/:w:/s/SZTGazdasgfejleszts-Modellprogramok-07Munkaerpiaciszolgltatsok/EWVgxfis8MtGpw-o5-iYjFYBuaX67fy9gkgKoyWmJMtmJA?e=2UPPcK" TargetMode="External"/><Relationship Id="rId2" Type="http://schemas.openxmlformats.org/officeDocument/2006/relationships/hyperlink" Target="https://maltai.sharepoint.com/:w:/s/SZTGazdasgfejleszts-Modellprogramok-07Munkaerpiaciszolgltatsok/EbkuKGtgn8ZKpsZPQcZ-iy4BvQdtOpQqLm4R_vfTezoDMg?e=ay3QC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254607-07FF-B752-F807-4206090507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MEGÉLHETÉSI TÁMOGATÁS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FA52E5B-3B1D-E0EB-7A4A-10AF1AD6B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Szeretszolgálat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Egyesület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55452317-A85B-815C-648B-89AA6C13F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700" y="2075504"/>
            <a:ext cx="755970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577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930C0F-27EA-077E-9BDF-8EC78D45B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folyósítása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85CF2E1-86CA-26A4-A1AD-C2839EAE8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8982" y="481780"/>
            <a:ext cx="6829692" cy="6071473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havonta utólag kerül folyósításra, a képzéssel érintett, lezajlott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tárgyhónapot követő hónap 12. napjáig.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folyósítása a képzésben résztvevőnek a jelen eljárásrend 2. melléklete „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 megélhetési támogatás kifizetéséhez”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tett nyilatkozat alapján 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bankszámlára történő utalással történik.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kifizetésének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alapja a Projektgazda által alkalmazott munkaerőpiaci mentor által ellenőrzött és összesített képzési jelenléti ív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(4. melléklet) igazolt óraszám.  A képzésben résztvevőnek a képzésen való részvételét a képzési nap elején és a végén egyaránt aláírásával igazolnia szükséges a jelenléti íven.</a:t>
            </a:r>
          </a:p>
          <a:p>
            <a:pPr marL="0" indent="0">
              <a:buNone/>
            </a:pPr>
            <a:r>
              <a:rPr lang="hu-HU" u="sng" dirty="0">
                <a:hlinkClick r:id="rId2"/>
              </a:rPr>
              <a:t>4. melléklet_Kepzes_Jelenleti_iv.docx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9208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B4A6AB-9FE4-850E-EB4F-2EE38B3E6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Mikor jár a támogatás?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2258430-0012-AADE-C18C-52613D9FD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8847" y="1078489"/>
            <a:ext cx="7594663" cy="5248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</a:t>
            </a: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 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ideértve a gyakorlati képzést is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időtartamára, 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befejezését követő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záróvizsgára történő felkészülés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időtartamára, 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továbbá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első vizsga napjára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havonta utólag kell biztosítani. </a:t>
            </a: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ideje alatt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csak egy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fent meghatározott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képzéshez kaphat megélhetési támogatást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Képzésen résztvevő.</a:t>
            </a: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Képzési napnak minősül a felnőttképzési szerződés keretében: minden jelenléti elméleti és gyakorlati képzés időtartama.</a:t>
            </a:r>
          </a:p>
        </p:txBody>
      </p:sp>
    </p:spTree>
    <p:extLst>
      <p:ext uri="{BB962C8B-B14F-4D97-AF65-F5344CB8AC3E}">
        <p14:creationId xmlns:p14="http://schemas.microsoft.com/office/powerpoint/2010/main" val="2132465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B93250-56CD-750E-0FCB-C979D69A3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Mikor nem jár?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0EE790-91CD-4B63-E58B-C6689CC18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2504" y="688258"/>
            <a:ext cx="6760866" cy="563885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záróvizsga sikertelensége esetén az </a:t>
            </a: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ismétlő vizsgára történő felkészülés időtartamára 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 nem nyújtható. </a:t>
            </a:r>
          </a:p>
          <a:p>
            <a:pPr algn="just"/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nyújtható támogatás </a:t>
            </a: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 a napra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amelyen a képzésben részt vevő személy a képzésben való részvételi kötelezettségének nem tett eleget és </a:t>
            </a: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távollétét nem igazolta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Ebben az esetben a támogatást a mulasztás napjára járó támogatás összegével csökkentett összegben kell biztosítani.</a:t>
            </a:r>
          </a:p>
          <a:p>
            <a:pPr algn="just"/>
            <a:endParaRPr lang="hu-H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Hiányzások: Amennyiben a képzésben résztvevő a képzésben való részvételi kötelezettségét az adott napra előírt óraszámban nem tesz eleget és mulasztását nem igazolja, részére támogatás nem folyósítható. Ebben az esetben a tárgyhavi támogatást a mulasztás napjára járó támogatás összegével csökkentett összeggel kerül kifizetésre. </a:t>
            </a:r>
          </a:p>
          <a:p>
            <a:pPr algn="just"/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az adott képzési szakasz befejezését igazoló </a:t>
            </a: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tanúsítványt 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részt vevő személy neki felróható okból </a:t>
            </a: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szerzi meg</a:t>
            </a:r>
            <a:r>
              <a:rPr lang="hu-H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képzési szakaszra nyújtott </a:t>
            </a: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összeget vissza kell követelni.</a:t>
            </a:r>
          </a:p>
          <a:p>
            <a:pPr algn="just"/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03950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F88CA3-A9A8-ED13-F86D-059DC105B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Dokumentáció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912AE59-D2EA-DDAB-2E80-BA2CD0CB8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u-HU" b="1" dirty="0"/>
              <a:t>MELLÉKLETEK</a:t>
            </a:r>
            <a:endParaRPr lang="hu-HU" dirty="0"/>
          </a:p>
          <a:p>
            <a:r>
              <a:rPr lang="hu-HU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 melléklet Együttműködési megállapodás megélhetési támogatáshoz.docx</a:t>
            </a:r>
            <a:endParaRPr lang="hu-HU" dirty="0"/>
          </a:p>
          <a:p>
            <a:r>
              <a:rPr lang="hu-HU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2.melléklet_Nyilatkozat_megelhetesi_tamogatas_kifizetesehez.docx</a:t>
            </a:r>
            <a:endParaRPr lang="hu-HU" dirty="0"/>
          </a:p>
          <a:p>
            <a:r>
              <a:rPr lang="hu-HU" dirty="0"/>
              <a:t> </a:t>
            </a:r>
            <a:r>
              <a:rPr lang="hu-HU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3. melléklet Megélhetési támogatás számoló_tábla.xlsx</a:t>
            </a:r>
            <a:endParaRPr lang="hu-HU" dirty="0"/>
          </a:p>
          <a:p>
            <a:r>
              <a:rPr lang="hu-HU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4. melléklet_Kepzes_Jelenleti_iv.docx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4991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4578C1-1598-DFCA-99F1-7ED224C64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9D99E57D-FC48-0307-8FB2-4675FE9218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538087"/>
              </p:ext>
            </p:extLst>
          </p:nvPr>
        </p:nvGraphicFramePr>
        <p:xfrm>
          <a:off x="347263" y="1116448"/>
          <a:ext cx="11441614" cy="5544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084">
                  <a:extLst>
                    <a:ext uri="{9D8B030D-6E8A-4147-A177-3AD203B41FA5}">
                      <a16:colId xmlns:a16="http://schemas.microsoft.com/office/drawing/2014/main" val="741091331"/>
                    </a:ext>
                  </a:extLst>
                </a:gridCol>
                <a:gridCol w="3769805">
                  <a:extLst>
                    <a:ext uri="{9D8B030D-6E8A-4147-A177-3AD203B41FA5}">
                      <a16:colId xmlns:a16="http://schemas.microsoft.com/office/drawing/2014/main" val="938857794"/>
                    </a:ext>
                  </a:extLst>
                </a:gridCol>
                <a:gridCol w="2307651">
                  <a:extLst>
                    <a:ext uri="{9D8B030D-6E8A-4147-A177-3AD203B41FA5}">
                      <a16:colId xmlns:a16="http://schemas.microsoft.com/office/drawing/2014/main" val="131525009"/>
                    </a:ext>
                  </a:extLst>
                </a:gridCol>
                <a:gridCol w="2516859">
                  <a:extLst>
                    <a:ext uri="{9D8B030D-6E8A-4147-A177-3AD203B41FA5}">
                      <a16:colId xmlns:a16="http://schemas.microsoft.com/office/drawing/2014/main" val="1769381166"/>
                    </a:ext>
                  </a:extLst>
                </a:gridCol>
                <a:gridCol w="2300215">
                  <a:extLst>
                    <a:ext uri="{9D8B030D-6E8A-4147-A177-3AD203B41FA5}">
                      <a16:colId xmlns:a16="http://schemas.microsoft.com/office/drawing/2014/main" val="2069055038"/>
                    </a:ext>
                  </a:extLst>
                </a:gridCol>
              </a:tblGrid>
              <a:tr h="9047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>
                          <a:effectLst/>
                        </a:rPr>
                        <a:t>Ssz</a:t>
                      </a:r>
                      <a:endParaRPr lang="hu-HU" sz="8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 dirty="0">
                          <a:effectLst/>
                        </a:rPr>
                        <a:t>Tevékenység</a:t>
                      </a:r>
                      <a:endParaRPr lang="hu-HU" sz="8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 dirty="0">
                          <a:effectLst/>
                        </a:rPr>
                        <a:t>Ütemezése</a:t>
                      </a:r>
                      <a:endParaRPr lang="hu-HU" sz="8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 dirty="0">
                          <a:effectLst/>
                        </a:rPr>
                        <a:t>A tevékenység közreműködője (K) / felelőse (F)</a:t>
                      </a:r>
                      <a:endParaRPr lang="hu-HU" sz="8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 dirty="0">
                          <a:effectLst/>
                        </a:rPr>
                        <a:t>Alátámasztó dokumentum</a:t>
                      </a:r>
                      <a:endParaRPr lang="hu-HU" sz="8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extLst>
                  <a:ext uri="{0D108BD9-81ED-4DB2-BD59-A6C34878D82A}">
                    <a16:rowId xmlns:a16="http://schemas.microsoft.com/office/drawing/2014/main" val="3607402281"/>
                  </a:ext>
                </a:extLst>
              </a:tr>
              <a:tr h="1079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>
                          <a:effectLst/>
                        </a:rPr>
                        <a:t>1</a:t>
                      </a:r>
                      <a:endParaRPr lang="hu-HU" sz="8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Nyertes képző kiválasztása, megbízási szerződés megkötése, képzési tematika véglegesítése (heti óraszámok tekintetében)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Beszerzés után, nyertes képző kiválasztásakor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Képzési koordinátor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Szakmai vezető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Képzési tematika/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Képzési program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601869"/>
                  </a:ext>
                </a:extLst>
              </a:tr>
              <a:tr h="8515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>
                          <a:effectLst/>
                        </a:rPr>
                        <a:t>2</a:t>
                      </a:r>
                      <a:endParaRPr lang="hu-HU" sz="8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Alátámasztó dokumentumok benyújtása a projekt pénzügy részére, döntés előkészítése 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elindítása előtt min. 30 nappal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Képzési koordinátor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Képzési tematika/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Képzési program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Döntés megélhetési támogatás folyósításáról és annak mértékéről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93341"/>
                  </a:ext>
                </a:extLst>
              </a:tr>
              <a:tr h="1368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>
                          <a:effectLst/>
                        </a:rPr>
                        <a:t>3</a:t>
                      </a:r>
                      <a:endParaRPr lang="hu-HU" sz="8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Döntés a megélhetési támogatás folyósításáról (adható-e, vagy nem), illetve amennyiben folyósítható, annak mértékéről a képzés óraszámától és ütemezésétől függően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elindítása előtt min. 30 nappal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pénzügyi vezető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Döntés megélhetési támogatás folyósításáról és annak mértékéről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431651"/>
                  </a:ext>
                </a:extLst>
              </a:tr>
              <a:tr h="427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>
                          <a:effectLst/>
                        </a:rPr>
                        <a:t>4</a:t>
                      </a:r>
                      <a:endParaRPr lang="hu-HU" sz="8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képzésen résztvevő jogosultságának ellenőrzése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elindítása előtt lehetőleg  30 nappal előtte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</a:t>
                      </a: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Munkaerő-piaci mentor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Támogatásban résztvevők lista 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389505"/>
                  </a:ext>
                </a:extLst>
              </a:tr>
              <a:tr h="790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800">
                          <a:effectLst/>
                        </a:rPr>
                        <a:t>5</a:t>
                      </a:r>
                      <a:endParaRPr lang="hu-HU" sz="8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Felnőttképzési szerződés megkötése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indítása első napján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Képző Intézmény, 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Felnőttképzési szerződés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14" marR="4681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285760"/>
                  </a:ext>
                </a:extLst>
              </a:tr>
            </a:tbl>
          </a:graphicData>
        </a:graphic>
      </p:graphicFrame>
      <p:sp>
        <p:nvSpPr>
          <p:cNvPr id="4" name="Téglalap 3">
            <a:extLst>
              <a:ext uri="{FF2B5EF4-FFF2-40B4-BE49-F238E27FC236}">
                <a16:creationId xmlns:a16="http://schemas.microsoft.com/office/drawing/2014/main" id="{353039BB-BCFC-34E4-4C59-B94AF0788B00}"/>
              </a:ext>
            </a:extLst>
          </p:cNvPr>
          <p:cNvSpPr/>
          <p:nvPr/>
        </p:nvSpPr>
        <p:spPr>
          <a:xfrm>
            <a:off x="2480804" y="180928"/>
            <a:ext cx="6269906" cy="775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FFFFFF"/>
                </a:solidFill>
                <a:highlight>
                  <a:srgbClr val="FF0000"/>
                </a:highlight>
              </a:rPr>
              <a:t>A MEGVALÓSÍTÁS FOLYAMATA</a:t>
            </a:r>
          </a:p>
        </p:txBody>
      </p:sp>
    </p:spTree>
    <p:extLst>
      <p:ext uri="{BB962C8B-B14F-4D97-AF65-F5344CB8AC3E}">
        <p14:creationId xmlns:p14="http://schemas.microsoft.com/office/powerpoint/2010/main" val="1035718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18F141-2D94-AED0-9AD2-46472CD1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DE553ABD-32C7-AB4B-CB57-1A515B5E92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072850"/>
              </p:ext>
            </p:extLst>
          </p:nvPr>
        </p:nvGraphicFramePr>
        <p:xfrm>
          <a:off x="501770" y="339133"/>
          <a:ext cx="11374734" cy="6179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275">
                  <a:extLst>
                    <a:ext uri="{9D8B030D-6E8A-4147-A177-3AD203B41FA5}">
                      <a16:colId xmlns:a16="http://schemas.microsoft.com/office/drawing/2014/main" val="4018192481"/>
                    </a:ext>
                  </a:extLst>
                </a:gridCol>
                <a:gridCol w="3470787">
                  <a:extLst>
                    <a:ext uri="{9D8B030D-6E8A-4147-A177-3AD203B41FA5}">
                      <a16:colId xmlns:a16="http://schemas.microsoft.com/office/drawing/2014/main" val="3076621419"/>
                    </a:ext>
                  </a:extLst>
                </a:gridCol>
                <a:gridCol w="2505756">
                  <a:extLst>
                    <a:ext uri="{9D8B030D-6E8A-4147-A177-3AD203B41FA5}">
                      <a16:colId xmlns:a16="http://schemas.microsoft.com/office/drawing/2014/main" val="872628686"/>
                    </a:ext>
                  </a:extLst>
                </a:gridCol>
                <a:gridCol w="2502146">
                  <a:extLst>
                    <a:ext uri="{9D8B030D-6E8A-4147-A177-3AD203B41FA5}">
                      <a16:colId xmlns:a16="http://schemas.microsoft.com/office/drawing/2014/main" val="2702638272"/>
                    </a:ext>
                  </a:extLst>
                </a:gridCol>
                <a:gridCol w="2286770">
                  <a:extLst>
                    <a:ext uri="{9D8B030D-6E8A-4147-A177-3AD203B41FA5}">
                      <a16:colId xmlns:a16="http://schemas.microsoft.com/office/drawing/2014/main" val="365941437"/>
                    </a:ext>
                  </a:extLst>
                </a:gridCol>
              </a:tblGrid>
              <a:tr h="1296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képzésen résztvevővel Együttműködési Megállapodás (EM) megkötése, Nyilatkozat bankszámlaszámról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Képzés indítása első napján</a:t>
                      </a: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K: MP mentor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F: Képzési koordinátor</a:t>
                      </a: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Együttműködési megállapodás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Nyilatkozat</a:t>
                      </a: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415882"/>
                  </a:ext>
                </a:extLst>
              </a:tr>
              <a:tr h="1192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Megélhetési támogatás folyósításához szükséges ügyféldokumentumok összegyűjtése, projekt pénzügyre való eljuttatása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indítása után 15 napig.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Munkaerő-piaci programvezető, Pénzügyi vezető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Együttműködési megállapodás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Nyilatkozat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379140"/>
                  </a:ext>
                </a:extLst>
              </a:tr>
              <a:tr h="10965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elindítása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MBSZ szerinti időpontban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Képző Intézmény, 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Jelenléti ív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744286"/>
                  </a:ext>
                </a:extLst>
              </a:tr>
              <a:tr h="1296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Képzésen való részvétel ellenőrzése (Képzésben tartás támogatása)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során hetente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Munkaerő-piaci programvezető,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Jelenléti ív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Mentori napló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084441"/>
                  </a:ext>
                </a:extLst>
              </a:tr>
              <a:tr h="1296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0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Képzési jelenléti ívek ellenőrzése, leigazolása, ellenjegyzése, projekt pénzügyre való leadása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során, minden tárgyhó utolsó napján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Képző Intézmény, </a:t>
                      </a: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Képzési koordinátor, pénzügyi vezető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Jelenléti ív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1" marR="59581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856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771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E4C14A-7E81-EE93-630B-E0E52166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8" name="Tartalom helye 7">
            <a:extLst>
              <a:ext uri="{FF2B5EF4-FFF2-40B4-BE49-F238E27FC236}">
                <a16:creationId xmlns:a16="http://schemas.microsoft.com/office/drawing/2014/main" id="{2B88E7BB-1A58-851F-4F76-3E2CEE4660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922039"/>
              </p:ext>
            </p:extLst>
          </p:nvPr>
        </p:nvGraphicFramePr>
        <p:xfrm>
          <a:off x="432079" y="450595"/>
          <a:ext cx="11354638" cy="60506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1377">
                  <a:extLst>
                    <a:ext uri="{9D8B030D-6E8A-4147-A177-3AD203B41FA5}">
                      <a16:colId xmlns:a16="http://schemas.microsoft.com/office/drawing/2014/main" val="3772766901"/>
                    </a:ext>
                  </a:extLst>
                </a:gridCol>
                <a:gridCol w="3349886">
                  <a:extLst>
                    <a:ext uri="{9D8B030D-6E8A-4147-A177-3AD203B41FA5}">
                      <a16:colId xmlns:a16="http://schemas.microsoft.com/office/drawing/2014/main" val="2017814345"/>
                    </a:ext>
                  </a:extLst>
                </a:gridCol>
                <a:gridCol w="2512920">
                  <a:extLst>
                    <a:ext uri="{9D8B030D-6E8A-4147-A177-3AD203B41FA5}">
                      <a16:colId xmlns:a16="http://schemas.microsoft.com/office/drawing/2014/main" val="2406084991"/>
                    </a:ext>
                  </a:extLst>
                </a:gridCol>
                <a:gridCol w="2497726">
                  <a:extLst>
                    <a:ext uri="{9D8B030D-6E8A-4147-A177-3AD203B41FA5}">
                      <a16:colId xmlns:a16="http://schemas.microsoft.com/office/drawing/2014/main" val="2300469960"/>
                    </a:ext>
                  </a:extLst>
                </a:gridCol>
                <a:gridCol w="2282729">
                  <a:extLst>
                    <a:ext uri="{9D8B030D-6E8A-4147-A177-3AD203B41FA5}">
                      <a16:colId xmlns:a16="http://schemas.microsoft.com/office/drawing/2014/main" val="1494864704"/>
                    </a:ext>
                  </a:extLst>
                </a:gridCol>
              </a:tblGrid>
              <a:tr h="1154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Megélhetési támogatás havi összegének kiszámítása és folyósítása (a megállapított összeg 80%-a, a képzés időtartamára vetítve, havi rendszerességgel)</a:t>
                      </a:r>
                      <a:endParaRPr lang="hu-H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képzéssel érintett, lezajlott tárgyhónap követő hónap 12. napjáig. </a:t>
                      </a:r>
                      <a:endParaRPr lang="hu-H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Pénzügyi munkatárs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Pénzügyi vezető</a:t>
                      </a:r>
                      <a:endParaRPr lang="hu-H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Számoló Tábla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Számfejtett „bérpapírok”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Képzésen résztvevő bankszámlára utalás igazolás</a:t>
                      </a:r>
                      <a:endParaRPr lang="hu-H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91980"/>
                  </a:ext>
                </a:extLst>
              </a:tr>
              <a:tr h="646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 befejezése, vizsga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MBSZ szerinti időpontban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Képző Intézmény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Vizsgajegyzőkönyv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931919"/>
                  </a:ext>
                </a:extLst>
              </a:tr>
              <a:tr h="790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befejezését igazoló dokumentum kiadása, mentor általi hitelesítése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utolsó napján/vizsga napján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Képző Intézmény, </a:t>
                      </a:r>
                      <a:r>
                        <a:rPr lang="hu-HU" sz="12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Tanúsítvány, bizonyítvány stb., Átadás-átvételi jegyzőkönyv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828894"/>
                  </a:ext>
                </a:extLst>
              </a:tr>
              <a:tr h="9353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Megélhetési támogatás folyósításához szükséges ügyféldokumentumok összegyűjtése, pénzügyre való eljuttatása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utolsó napján/vizsga napján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MP mentor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Munkaerő-piaci programvezető,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Tanúsítvány, bizonyítvány stb., Átadás-átvételi jegyzőkönyv</a:t>
                      </a:r>
                      <a:endParaRPr lang="hu-HU" sz="1200" b="1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48119"/>
                  </a:ext>
                </a:extLst>
              </a:tr>
              <a:tr h="1154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megélhetési támogatás záró kifizetése (a megállapított támogatási összeg fennmaradt 20%-a)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befejezését igazoló MPM által hitelesített dokumentum bemutatását követő 15 napon belül.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Pénzügyi munkatárs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Pénzügyi vezető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Számoló Tábla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Számfejtett „bérpapírok”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Képzésen résztvevő bank-számlára utalás igazolás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630469"/>
                  </a:ext>
                </a:extLst>
              </a:tr>
              <a:tr h="1368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Megélhetési támogatás folyósításának lezárása, elszámolásához dokumentumok összerendezése, lefűzése, tárolása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 befejezése után 30 nappal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K: Pénzügyi munkatárs, MP program referens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 Pénzügyi vezető, Munkaerő-piaci programvezető, képzési koordinátor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megélhetési támogatás során felmerült összes dokumentum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91" marR="4389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16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213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BA4E16DC-0172-00B7-3693-C12A2D55B3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243495"/>
              </p:ext>
            </p:extLst>
          </p:nvPr>
        </p:nvGraphicFramePr>
        <p:xfrm>
          <a:off x="599768" y="1022556"/>
          <a:ext cx="10611157" cy="5594553"/>
        </p:xfrm>
        <a:graphic>
          <a:graphicData uri="http://schemas.openxmlformats.org/drawingml/2006/table">
            <a:tbl>
              <a:tblPr firstRow="1" firstCol="1" bandRow="1"/>
              <a:tblGrid>
                <a:gridCol w="4258899">
                  <a:extLst>
                    <a:ext uri="{9D8B030D-6E8A-4147-A177-3AD203B41FA5}">
                      <a16:colId xmlns:a16="http://schemas.microsoft.com/office/drawing/2014/main" val="3790924842"/>
                    </a:ext>
                  </a:extLst>
                </a:gridCol>
                <a:gridCol w="6352258">
                  <a:extLst>
                    <a:ext uri="{9D8B030D-6E8A-4147-A177-3AD203B41FA5}">
                      <a16:colId xmlns:a16="http://schemas.microsoft.com/office/drawing/2014/main" val="3679071351"/>
                    </a:ext>
                  </a:extLst>
                </a:gridCol>
              </a:tblGrid>
              <a:tr h="215189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b="1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 számít keresetpótló juttatásnak?</a:t>
                      </a: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NYES, Álláskeresési járadék, álláskeresést ösztönző juttatás 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891943"/>
                  </a:ext>
                </a:extLst>
              </a:tr>
              <a:tr h="371782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b="1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Közfoglalkoztatott részt vehet-e RFF projektből finanszírozott képzésben? Ha igen, milyen módon, feltétellel? Járhat- e részére megélhetési támogatás?</a:t>
                      </a: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Igen. Bármely RFF </a:t>
                      </a:r>
                      <a:r>
                        <a:rPr lang="hu-HU" sz="1400" dirty="0" err="1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finanszírozású</a:t>
                      </a: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képzésen. Feltétel: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Előzetesen szükséges a területileg illetékes Kormányhivatal felé és a Központban Huszti Andrea felé írásban jelenteni az adott Képzésre jelentkező résztvevőket, azok közfoglalkoztatójának megnevezésével valamint a képzésre való adatokkal.  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képzésen részvétel így munkaidő, viszont Jelenléti ívvel és a képzést elvégzését igazoló dokumentummal lehet igazolni a részvételét a közfoglalkoztatottnak. 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Nem jár megélhetési támogatás, ha közben kap közfoglalkoztatotti bért.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Arra az időre kaphat csak megélhetési támogatást, ha a képzés idejére szünetelteti a közfoglalkoztatási jogviszonyt.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54851"/>
                  </a:ext>
                </a:extLst>
              </a:tr>
              <a:tr h="1333582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b="1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Csak az ügyfél saját bankszámlájára lehet utalni a megélhetési támogatás összegét? Vagy lehet e közvetlen családtagja részére? Vagy meghatalmazottja részére? Ha igen hogyan, milyen feltétel mellett?</a:t>
                      </a:r>
                      <a:r>
                        <a:rPr lang="hu-HU" sz="14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Csak saját bankszámlára.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931356"/>
                  </a:ext>
                </a:extLst>
              </a:tr>
              <a:tr h="32795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b="1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Revolutra lehet e utalni?</a:t>
                      </a:r>
                      <a:r>
                        <a:rPr lang="hu-HU" sz="14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4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Nem 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154447"/>
                  </a:ext>
                </a:extLst>
              </a:tr>
            </a:tbl>
          </a:graphicData>
        </a:graphic>
      </p:graphicFrame>
      <p:sp>
        <p:nvSpPr>
          <p:cNvPr id="9" name="Téglalap 8">
            <a:extLst>
              <a:ext uri="{FF2B5EF4-FFF2-40B4-BE49-F238E27FC236}">
                <a16:creationId xmlns:a16="http://schemas.microsoft.com/office/drawing/2014/main" id="{D17EBFAE-3AB0-7D5F-851C-C85A5E8A8AE0}"/>
              </a:ext>
            </a:extLst>
          </p:cNvPr>
          <p:cNvSpPr/>
          <p:nvPr/>
        </p:nvSpPr>
        <p:spPr>
          <a:xfrm>
            <a:off x="599767" y="240891"/>
            <a:ext cx="3628103" cy="6243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GYIK</a:t>
            </a:r>
          </a:p>
        </p:txBody>
      </p:sp>
    </p:spTree>
    <p:extLst>
      <p:ext uri="{BB962C8B-B14F-4D97-AF65-F5344CB8AC3E}">
        <p14:creationId xmlns:p14="http://schemas.microsoft.com/office/powerpoint/2010/main" val="1842493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945A720A-B1F0-011E-E425-7182A32D1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137077"/>
              </p:ext>
            </p:extLst>
          </p:nvPr>
        </p:nvGraphicFramePr>
        <p:xfrm>
          <a:off x="786580" y="629266"/>
          <a:ext cx="10854813" cy="5683045"/>
        </p:xfrm>
        <a:graphic>
          <a:graphicData uri="http://schemas.openxmlformats.org/drawingml/2006/table">
            <a:tbl>
              <a:tblPr firstRow="1" firstCol="1" bandRow="1"/>
              <a:tblGrid>
                <a:gridCol w="5211097">
                  <a:extLst>
                    <a:ext uri="{9D8B030D-6E8A-4147-A177-3AD203B41FA5}">
                      <a16:colId xmlns:a16="http://schemas.microsoft.com/office/drawing/2014/main" val="2394273559"/>
                    </a:ext>
                  </a:extLst>
                </a:gridCol>
                <a:gridCol w="5643716">
                  <a:extLst>
                    <a:ext uri="{9D8B030D-6E8A-4147-A177-3AD203B41FA5}">
                      <a16:colId xmlns:a16="http://schemas.microsoft.com/office/drawing/2014/main" val="1429146593"/>
                    </a:ext>
                  </a:extLst>
                </a:gridCol>
              </a:tblGrid>
              <a:tr h="89592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b="1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megélhetési támogatás összegéből vonhatnak le adósságot?</a:t>
                      </a:r>
                      <a:r>
                        <a:rPr lang="hu-HU" sz="16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 számla inkasszózva akkor igen.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Csak munkaviszony esetén jelentenek be levonást.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665529"/>
                  </a:ext>
                </a:extLst>
              </a:tr>
              <a:tr h="59305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b="1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Inkasszó esetén mennyit vonhatnak le?</a:t>
                      </a:r>
                      <a:r>
                        <a:rPr lang="hu-HU" sz="16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902645"/>
                  </a:ext>
                </a:extLst>
              </a:tr>
              <a:tr h="89592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b="1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Október első hetében elindult képzéshez jár-e visszamenőleg megélhetési támogatás?</a:t>
                      </a:r>
                      <a:r>
                        <a:rPr lang="hu-HU" sz="16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Szerintem járhat, ha a képzésre való belépésnél ezzel a feltétellel léptek be.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64379"/>
                  </a:ext>
                </a:extLst>
              </a:tr>
              <a:tr h="29481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b="1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Mivel igazolható a hiányzás?</a:t>
                      </a: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Csak orvosi igazolással.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750196"/>
                  </a:ext>
                </a:extLst>
              </a:tr>
              <a:tr h="895927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b="1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képzésen megengedett 10 %, és igazolt hiányzás esetén jár a Megélhetési támogatás?</a:t>
                      </a:r>
                      <a:r>
                        <a:rPr lang="hu-HU" sz="16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Megélhetési támogatás a jelenléti napokra jár. 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489946"/>
                  </a:ext>
                </a:extLst>
              </a:tr>
              <a:tr h="210739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b="1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 a képzés a JP-n zajlik, személyes részvétel keretében napi 8 órában, viszont a képzés online van (nincs oktató a helyszínen) de a mentor felügyeli a képzési napot, azt lehet e jelenléti képzésnek számítani?</a:t>
                      </a:r>
                      <a:r>
                        <a:rPr lang="hu-HU" sz="160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600" dirty="0">
                          <a:solidFill>
                            <a:srgbClr val="2424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Igen 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229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66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5853CB-3416-97ED-0CBA-0C1B5063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Jogszabályi háttér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65D9FCC-E938-926D-ACAA-4A53A413F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Az egyenlő bánásmódról és az esélyegyenlőség előmozdításáról szóló </a:t>
            </a:r>
            <a:r>
              <a:rPr lang="hu-H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2003. évi CXXV. törvény 32§.</a:t>
            </a:r>
          </a:p>
        </p:txBody>
      </p:sp>
    </p:spTree>
    <p:extLst>
      <p:ext uri="{BB962C8B-B14F-4D97-AF65-F5344CB8AC3E}">
        <p14:creationId xmlns:p14="http://schemas.microsoft.com/office/powerpoint/2010/main" val="4003854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FA26E8-C375-1215-A58F-B205614E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Definició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EE23B9F-1C17-CCA4-36BC-F5847A090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programba bevont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célcsoport részére szervezett 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formális képzési program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 való részvételt elősegítő, </a:t>
            </a:r>
          </a:p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legalább </a:t>
            </a:r>
            <a:r>
              <a:rPr lang="hu-H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heti 20 órát </a:t>
            </a:r>
          </a:p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meghaladó 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 ideje alatt 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adható 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ösztönző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vissza nem térítendő formában nyújtott 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pénzbeli juttatás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426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B32009-80D1-3293-4527-61396F0F6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Keretösszeg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3C7AD8-62F8-0B15-39EB-828A49AB1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támogatásra </a:t>
            </a:r>
          </a:p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projektben összesen </a:t>
            </a:r>
          </a:p>
          <a:p>
            <a:pPr marL="0" indent="0" algn="ctr">
              <a:buNone/>
            </a:pPr>
            <a:r>
              <a:rPr lang="hu-H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36 920 000 Ft</a:t>
            </a:r>
          </a:p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forrás áll rendelkezésre </a:t>
            </a:r>
          </a:p>
          <a:p>
            <a:pPr marL="0" indent="0" algn="ctr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2026. június 30. napjáig</a:t>
            </a:r>
          </a:p>
        </p:txBody>
      </p:sp>
    </p:spTree>
    <p:extLst>
      <p:ext uri="{BB962C8B-B14F-4D97-AF65-F5344CB8AC3E}">
        <p14:creationId xmlns:p14="http://schemas.microsoft.com/office/powerpoint/2010/main" val="113392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496DA5-78AF-F723-1569-6CC03179A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Kinek adható? </a:t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célcsoportja</a:t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A39A52B-A516-6C39-77ED-5CBB20549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2335" y="422787"/>
            <a:ext cx="7511846" cy="6351639"/>
          </a:xfrm>
        </p:spPr>
        <p:txBody>
          <a:bodyPr/>
          <a:lstStyle/>
          <a:p>
            <a:pPr marL="0" indent="0">
              <a:buNone/>
            </a:pP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megállapodással rendelkezik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és az együttműködési megállapodás feltételeinek eleget tesz,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munkaerő-piaci mentorral együttműködik,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történő bevonás időpontjában egyéb szervezet által nyújtott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keresetpótló juttatásban nem részesül, </a:t>
            </a:r>
          </a:p>
          <a:p>
            <a:pPr marL="0" indent="0">
              <a:buNone/>
            </a:pPr>
            <a:endParaRPr lang="hu-HU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alkalmi foglalkoztatásnak minősülő munkaviszony kivételével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munkaviszonyban nem áll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kereső tevékenységet nem folytat,</a:t>
            </a:r>
            <a:r>
              <a:rPr lang="hu-H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</a:p>
          <a:p>
            <a:pPr marL="0" indent="0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időtartam alatt további, </a:t>
            </a:r>
            <a:r>
              <a:rPr lang="hu-H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egyéb szervezet által támogatott képzésben és munkaerőpiaci programban nem vesz részt.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4136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5B7B72-55D2-DF51-71BA-DE625E86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Ügyféllel kitöltendő dokumentáció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019CB88-630D-45ED-A9C2-1ED7416D2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9" y="1177103"/>
            <a:ext cx="6281873" cy="3119885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jogosultságát a munkaerő-piaci mentor a képzésbevonás előtt ellenőrzi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Képzésen résztvevő pedig a jogosultságáról nyilatkozik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2. számú melléklet „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 megélhetési támogatás kifizetéséhez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című dokumentum szerint.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686BEC3-6C6E-CBCA-85B5-9F01C465C76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572000" y="3208814"/>
            <a:ext cx="72001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2. melléklet_Nyilatkozat_megelhetesi_tamogatas_kifizetesehez.docx</a:t>
            </a:r>
            <a:endParaRPr kumimoji="0" lang="hu-HU" alt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C826E2C4-C4F7-2A9C-6F5A-FBDFDB872357}"/>
              </a:ext>
            </a:extLst>
          </p:cNvPr>
          <p:cNvSpPr txBox="1"/>
          <p:nvPr/>
        </p:nvSpPr>
        <p:spPr>
          <a:xfrm>
            <a:off x="4664936" y="3943791"/>
            <a:ext cx="6096000" cy="1168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  <a:spcAft>
                <a:spcPts val="800"/>
              </a:spcAft>
              <a:buClr>
                <a:schemeClr val="accent1"/>
              </a:buClr>
              <a:buSzPct val="110000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 nyújtásáról a Projektgazda a Képzésben résztvevővel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 megélhetési támogatáshoz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(1. melléklet) </a:t>
            </a:r>
            <a:r>
              <a:rPr 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köt. </a:t>
            </a: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5941AE7-20CD-A810-2B5E-3D7AE796745D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664936" y="5311564"/>
            <a:ext cx="6669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1. sz melléklet együttműködési megállapodás (1).docx</a:t>
            </a: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31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7D750D-3635-A3B6-3773-91264C59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időtartama, mértéke, elszámolási módja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BEA7773-00D1-91ED-8308-7D442E2B1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527593" cy="5248622"/>
          </a:xfrm>
        </p:spPr>
        <p:txBody>
          <a:bodyPr/>
          <a:lstStyle/>
          <a:p>
            <a:pPr marL="0" indent="0" algn="just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mértéke 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amennyiben a </a:t>
            </a: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képzés időtartama eléri a heti 40 órát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megegyezik a felnőttképzési szerződés megkötésének időpontjában irányadó közfoglalkoztatási bér </a:t>
            </a:r>
          </a:p>
          <a:p>
            <a:pPr marL="0" indent="0" algn="just">
              <a:buNone/>
            </a:pPr>
            <a:r>
              <a:rPr lang="hu-H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bruttó 145 400 Ft </a:t>
            </a:r>
            <a:r>
              <a: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2025-ben hatályos)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összegével, </a:t>
            </a: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ennél rövidebb idejű képzési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időtartam – de legalább heti 20 óra – esetén </a:t>
            </a: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annak a képzés időtartama szerinti arányos részével.  </a:t>
            </a:r>
          </a:p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23A00154-7696-B0C3-A371-32109353B0AD}"/>
              </a:ext>
            </a:extLst>
          </p:cNvPr>
          <p:cNvSpPr txBox="1"/>
          <p:nvPr/>
        </p:nvSpPr>
        <p:spPr>
          <a:xfrm>
            <a:off x="5016776" y="5850118"/>
            <a:ext cx="6097656" cy="403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u-HU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160-176 óra – (909,375 – 826.70) –</a:t>
            </a:r>
            <a:r>
              <a:rPr lang="hu-HU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átlag 868 Ft/óra</a:t>
            </a:r>
            <a:endParaRPr lang="hu-HU" sz="1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6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55631A-F0F5-BBC4-1A8D-AE400FB8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Adómentesség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9241ED-10A6-26E4-5B24-EF9891436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személyi jövedelemadóról szóló 1995. évi CXVII.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törvény 1. mellékletének 7.17. pontja* alapján a </a:t>
            </a:r>
          </a:p>
          <a:p>
            <a:pPr marL="0" indent="0" algn="just">
              <a:buNone/>
            </a:pP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megélhetési támogatás mentes a személyi jövedelemadó megfizetése, valamint a társadalombiztosítási járulék megfizetése alól.</a:t>
            </a:r>
          </a:p>
          <a:p>
            <a:pPr marL="0" indent="0" algn="just">
              <a:buNone/>
            </a:pPr>
            <a:endParaRPr lang="hu-H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megélhetési támogatás időszaka orvosi ellátásra nem jogosít, valamint nem minősül nyugdíjalapot minősülő szolgálati időnek.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3809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D87577-DFA5-26EB-E126-99705555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összeg kifizetésének ütemezése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F741032-08F5-8C53-E4E2-9A0F88A9B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7870" y="813739"/>
            <a:ext cx="6945734" cy="5248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részt vevő személyt a képzés időtartama alatt megállapított </a:t>
            </a: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összeg 80%-a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időarányosan illeti meg, 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képzésben eltöltött időszak alapján havonta,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részletekben teljesítve. </a:t>
            </a:r>
          </a:p>
          <a:p>
            <a:pPr marL="0" indent="0" algn="just">
              <a:buNone/>
            </a:pP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fennmaradó 20%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befejezését igazoló dokumentum (tanúsítvány, bizonyítvány, oklevél, jogosítvány stb.) megszerzésével egyidejűleg, egy összegben kerül számára kifizetésre a képzés befejezését igazoló eredeti dokumentum bemutatását követő 15 napon belül.</a:t>
            </a:r>
          </a:p>
        </p:txBody>
      </p:sp>
    </p:spTree>
    <p:extLst>
      <p:ext uri="{BB962C8B-B14F-4D97-AF65-F5344CB8AC3E}">
        <p14:creationId xmlns:p14="http://schemas.microsoft.com/office/powerpoint/2010/main" val="360521936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z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{FF21375E-5090-4842-9A32-A4AFDF0626B3}TF84f8bd34-e664-4dff-80e6-54cad708313b93ee76f0-2b43451ae198</Template>
  <TotalTime>853</TotalTime>
  <Words>1645</Words>
  <Application>Microsoft Office PowerPoint</Application>
  <PresentationFormat>Szélesvásznú</PresentationFormat>
  <Paragraphs>211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 Light</vt:lpstr>
      <vt:lpstr>Rockwell</vt:lpstr>
      <vt:lpstr>Times New Roman</vt:lpstr>
      <vt:lpstr>Wingdings</vt:lpstr>
      <vt:lpstr>Atlasz</vt:lpstr>
      <vt:lpstr>MEGÉLHETÉSI TÁMOGATÁS</vt:lpstr>
      <vt:lpstr>Jogszabályi háttér</vt:lpstr>
      <vt:lpstr>Definició</vt:lpstr>
      <vt:lpstr>Keretösszeg</vt:lpstr>
      <vt:lpstr>Kinek adható?  A megélhetési támogatás célcsoportja </vt:lpstr>
      <vt:lpstr>Ügyféllel kitöltendő dokumentáció</vt:lpstr>
      <vt:lpstr>A megélhetési támogatás időtartama, mértéke, elszámolási módja  </vt:lpstr>
      <vt:lpstr>Adómentesség</vt:lpstr>
      <vt:lpstr>Az összeg kifizetésének ütemezése</vt:lpstr>
      <vt:lpstr>A megélhetési támogatás folyósítása</vt:lpstr>
      <vt:lpstr>Mikor jár a támogatás?</vt:lpstr>
      <vt:lpstr>Mikor nem jár?</vt:lpstr>
      <vt:lpstr>Dokumentáció</vt:lpstr>
      <vt:lpstr>F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Hajzer Angelika</dc:creator>
  <cp:lastModifiedBy>Hajzer Angelika</cp:lastModifiedBy>
  <cp:revision>21</cp:revision>
  <dcterms:created xsi:type="dcterms:W3CDTF">2025-10-08T16:52:11Z</dcterms:created>
  <dcterms:modified xsi:type="dcterms:W3CDTF">2026-06-16T03:55:01Z</dcterms:modified>
</cp:coreProperties>
</file>