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5" r:id="rId5"/>
    <p:sldMasterId id="2147483687" r:id="rId6"/>
  </p:sldMasterIdLst>
  <p:notesMasterIdLst>
    <p:notesMasterId r:id="rId30"/>
  </p:notesMasterIdLst>
  <p:handoutMasterIdLst>
    <p:handoutMasterId r:id="rId31"/>
  </p:handoutMasterIdLst>
  <p:sldIdLst>
    <p:sldId id="256" r:id="rId7"/>
    <p:sldId id="271" r:id="rId8"/>
    <p:sldId id="260" r:id="rId9"/>
    <p:sldId id="262" r:id="rId10"/>
    <p:sldId id="276" r:id="rId11"/>
    <p:sldId id="544" r:id="rId12"/>
    <p:sldId id="545" r:id="rId13"/>
    <p:sldId id="546" r:id="rId14"/>
    <p:sldId id="550" r:id="rId15"/>
    <p:sldId id="555" r:id="rId16"/>
    <p:sldId id="551" r:id="rId17"/>
    <p:sldId id="549" r:id="rId18"/>
    <p:sldId id="307" r:id="rId19"/>
    <p:sldId id="308" r:id="rId20"/>
    <p:sldId id="261" r:id="rId21"/>
    <p:sldId id="264" r:id="rId22"/>
    <p:sldId id="553" r:id="rId23"/>
    <p:sldId id="257" r:id="rId24"/>
    <p:sldId id="258" r:id="rId25"/>
    <p:sldId id="259" r:id="rId26"/>
    <p:sldId id="269" r:id="rId27"/>
    <p:sldId id="554" r:id="rId28"/>
    <p:sldId id="263" r:id="rId29"/>
  </p:sldIdLst>
  <p:sldSz cx="46451838" cy="26133425"/>
  <p:notesSz cx="6858000" cy="9144000"/>
  <p:defaultTextStyle>
    <a:defPPr>
      <a:defRPr lang="en-US"/>
    </a:defPPr>
    <a:lvl1pPr marL="0" algn="l" defTabSz="2322713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1pPr>
    <a:lvl2pPr marL="2322713" algn="l" defTabSz="2322713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2pPr>
    <a:lvl3pPr marL="4645426" algn="l" defTabSz="2322713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3pPr>
    <a:lvl4pPr marL="6968139" algn="l" defTabSz="2322713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4pPr>
    <a:lvl5pPr marL="9290853" algn="l" defTabSz="2322713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5pPr>
    <a:lvl6pPr marL="11613566" algn="l" defTabSz="2322713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6pPr>
    <a:lvl7pPr marL="13936279" algn="l" defTabSz="2322713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7pPr>
    <a:lvl8pPr marL="16258992" algn="l" defTabSz="2322713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8pPr>
    <a:lvl9pPr marL="18581705" algn="l" defTabSz="2322713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231">
          <p15:clr>
            <a:srgbClr val="A4A3A4"/>
          </p15:clr>
        </p15:guide>
        <p15:guide id="2" pos="146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0F0"/>
    <a:srgbClr val="F0F04D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C61868-E953-4984-B6FA-095964117646}" v="104" dt="2026-05-27T21:21:19.9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20" d="100"/>
          <a:sy n="20" d="100"/>
        </p:scale>
        <p:origin x="902" y="91"/>
      </p:cViewPr>
      <p:guideLst>
        <p:guide orient="horz" pos="8231"/>
        <p:guide pos="1463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microsoft.com/office/2015/10/relationships/revisionInfo" Target="revisionInfo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>
            <a:extLst>
              <a:ext uri="{FF2B5EF4-FFF2-40B4-BE49-F238E27FC236}">
                <a16:creationId xmlns:a16="http://schemas.microsoft.com/office/drawing/2014/main" id="{85BFA037-7841-BBFB-31DE-6301D058F90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7FC4DBBA-903B-D6A8-54BB-31F34BED38E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92F419-F6D8-47F5-AE7B-D53391C00F32}" type="datetimeFigureOut">
              <a:rPr lang="hu-HU" smtClean="0"/>
              <a:t>2026. 06. 15.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15979D27-89A4-D0FE-2C02-1D7056C13D4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hu-HU"/>
              <a:t>RRF-3.4.1-22-2022-00001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A7558AF2-A20A-EE7C-C3CD-A40F3E5F6C6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7EA94D-B629-4E15-B441-A9989366B04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8178700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03A20F-971D-4C43-A93F-807863B6664B}" type="datetimeFigureOut">
              <a:rPr lang="hu-HU" smtClean="0"/>
              <a:t>2026. 06. 15.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hu-HU"/>
              <a:t>RRF-3.4.1-22-2022-00001</a:t>
            </a: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E4642C-635E-48B0-8D34-BA7F488066B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1208948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eaf4312b88_2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g3eaf4312b88_2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eaf4312b88_2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9" name="Google Shape;179;g3eaf4312b88_2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RRF-3.4.1-22-2022-00001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E4642C-635E-48B0-8D34-BA7F488066B1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853387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eaf4312b88_2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g3eaf4312b88_2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eaf4312b88_2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g3eaf4312b88_2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eaf4312b88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g3eaf4312b88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83888" y="8118304"/>
            <a:ext cx="39484062" cy="5601749"/>
          </a:xfrm>
        </p:spPr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67776" y="14808941"/>
            <a:ext cx="32516287" cy="667854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3227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645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968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290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61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9362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2589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581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37C9F-3C92-41D6-87B4-9CE88EA39AC5}" type="datetime1">
              <a:rPr lang="en-US" smtClean="0"/>
              <a:t>6/15/2026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RRF-3.4.1-22-2022-00001  Közösségi megújuló energiatermelés és felhasználás  Magyar Máltai Szeretetszolgálat Alapítvány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766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C8424-7CC0-43AB-BF5E-D6A7376B7117}" type="datetime1">
              <a:rPr lang="en-US" smtClean="0"/>
              <a:t>6/15/2026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RRF-3.4.1-22-2022-00001  Közösségi megújuló energiatermelés és felhasználás  Magyar Máltai Szeretetszolgálat Alapítvány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081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677582" y="786421"/>
            <a:ext cx="10451664" cy="16720555"/>
          </a:xfrm>
        </p:spPr>
        <p:txBody>
          <a:bodyPr vert="eaVert"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22592" y="786421"/>
            <a:ext cx="30580793" cy="16720555"/>
          </a:xfrm>
        </p:spPr>
        <p:txBody>
          <a:bodyPr vert="eaVert"/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2751F-4B17-4FFB-8C0B-AA73C4C639ED}" type="datetime1">
              <a:rPr lang="en-US" smtClean="0"/>
              <a:t>6/15/2026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RRF-3.4.1-22-2022-00001  Közösségi megújuló energiatermelés és felhasználás  Magyar Máltai Szeretetszolgálat Alapítvány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7012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45931" y="1646200"/>
            <a:ext cx="43205696" cy="16462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u-HU" dirty="0"/>
              <a:t>Kattintson ide a lapcím szerkesztéséhez</a:t>
            </a:r>
          </a:p>
        </p:txBody>
      </p:sp>
      <p:sp>
        <p:nvSpPr>
          <p:cNvPr id="9" name="Alcím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645172" y="3841134"/>
            <a:ext cx="43203839" cy="1371833"/>
          </a:xfrm>
        </p:spPr>
        <p:txBody>
          <a:bodyPr rtlCol="0"/>
          <a:lstStyle>
            <a:lvl1pPr marL="0" indent="0">
              <a:buNone/>
              <a:defRPr/>
            </a:lvl1pPr>
            <a:lvl2pPr marL="825734" indent="0">
              <a:buNone/>
              <a:defRPr/>
            </a:lvl2pPr>
            <a:lvl3pPr marL="1680959" indent="0">
              <a:buNone/>
              <a:defRPr/>
            </a:lvl3pPr>
            <a:lvl4pPr marL="2506689" indent="0">
              <a:buNone/>
              <a:defRPr/>
            </a:lvl4pPr>
            <a:lvl5pPr marL="3332423" indent="0">
              <a:buNone/>
              <a:defRPr/>
            </a:lvl5pPr>
          </a:lstStyle>
          <a:p>
            <a:pPr lvl="0" rtl="0"/>
            <a:r>
              <a:rPr lang="hu-HU" dirty="0"/>
              <a:t>Alcím</a:t>
            </a:r>
          </a:p>
        </p:txBody>
      </p:sp>
      <p:sp>
        <p:nvSpPr>
          <p:cNvPr id="3" name="Összehasonlítás bal helyőrző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45931" y="5776310"/>
            <a:ext cx="20848463" cy="1371833"/>
          </a:xfrm>
        </p:spPr>
        <p:txBody>
          <a:bodyPr rtlCol="0" anchor="t"/>
          <a:lstStyle>
            <a:lvl1pPr marL="0" indent="0">
              <a:buNone/>
              <a:defRPr sz="7431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1415543" indent="0">
              <a:buNone/>
              <a:defRPr sz="6192" b="1"/>
            </a:lvl2pPr>
            <a:lvl3pPr marL="2831085" indent="0">
              <a:buNone/>
              <a:defRPr sz="5575" b="1"/>
            </a:lvl3pPr>
            <a:lvl4pPr marL="4246628" indent="0">
              <a:buNone/>
              <a:defRPr sz="4954" b="1"/>
            </a:lvl4pPr>
            <a:lvl5pPr marL="5662171" indent="0">
              <a:buNone/>
              <a:defRPr sz="4954" b="1"/>
            </a:lvl5pPr>
            <a:lvl6pPr marL="7077713" indent="0">
              <a:buNone/>
              <a:defRPr sz="4954" b="1"/>
            </a:lvl6pPr>
            <a:lvl7pPr marL="8493256" indent="0">
              <a:buNone/>
              <a:defRPr sz="4954" b="1"/>
            </a:lvl7pPr>
            <a:lvl8pPr marL="9908798" indent="0">
              <a:buNone/>
              <a:defRPr sz="4954" b="1"/>
            </a:lvl8pPr>
            <a:lvl9pPr marL="11324341" indent="0">
              <a:buNone/>
              <a:defRPr sz="4954" b="1"/>
            </a:lvl9pPr>
          </a:lstStyle>
          <a:p>
            <a:pPr lvl="0" rtl="0"/>
            <a:r>
              <a:rPr lang="hu-HU"/>
              <a:t>Mintaszöveg szerkesztése</a:t>
            </a:r>
          </a:p>
        </p:txBody>
      </p:sp>
      <p:sp>
        <p:nvSpPr>
          <p:cNvPr id="4" name="Tartalom helye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45931" y="7711487"/>
            <a:ext cx="20848463" cy="15884047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  <a:endParaRPr lang="hu-HU" dirty="0"/>
          </a:p>
        </p:txBody>
      </p:sp>
      <p:sp>
        <p:nvSpPr>
          <p:cNvPr id="12" name="Összehasonlítás bal helyőrző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003164" y="5778316"/>
            <a:ext cx="20848463" cy="1367165"/>
          </a:xfrm>
        </p:spPr>
        <p:txBody>
          <a:bodyPr rtlCol="0"/>
          <a:lstStyle>
            <a:lvl1pPr marL="0" indent="0">
              <a:buNone/>
              <a:defRPr sz="7431" b="1"/>
            </a:lvl1pPr>
          </a:lstStyle>
          <a:p>
            <a:pPr lvl="0" rtl="0"/>
            <a:r>
              <a:rPr lang="hu-HU"/>
              <a:t>Mintaszöveg szerkesztése</a:t>
            </a:r>
          </a:p>
        </p:txBody>
      </p:sp>
      <p:sp>
        <p:nvSpPr>
          <p:cNvPr id="8" name="Szöveg helye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4002738" y="7698883"/>
            <a:ext cx="20848894" cy="15893798"/>
          </a:xfrm>
        </p:spPr>
        <p:txBody>
          <a:bodyPr rtlCol="0"/>
          <a:lstStyle/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  <a:endParaRPr lang="hu-HU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hu-HU" dirty="0"/>
              <a:t>Élőláb beszúrása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8733E7E-50D2-4F6C-9DF2-CF4C98C4B8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343371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96689" y="6815169"/>
            <a:ext cx="31856501" cy="7995601"/>
          </a:xfrm>
        </p:spPr>
        <p:txBody>
          <a:bodyPr anchor="b">
            <a:noAutofit/>
          </a:bodyPr>
          <a:lstStyle>
            <a:lvl1pPr algn="ctr">
              <a:defRPr sz="27432" cap="all" baseline="0">
                <a:solidFill>
                  <a:schemeClr val="tx2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10514" y="15075989"/>
            <a:ext cx="26028852" cy="413926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8763"/>
            </a:lvl1pPr>
            <a:lvl2pPr marL="1741932" indent="0" algn="ctr">
              <a:buNone/>
              <a:defRPr sz="7620"/>
            </a:lvl2pPr>
            <a:lvl3pPr marL="3483864" indent="0" algn="ctr">
              <a:buNone/>
              <a:defRPr sz="6858"/>
            </a:lvl3pPr>
            <a:lvl4pPr marL="5225796" indent="0" algn="ctr">
              <a:buNone/>
              <a:defRPr sz="6096"/>
            </a:lvl4pPr>
            <a:lvl5pPr marL="6967728" indent="0" algn="ctr">
              <a:buNone/>
              <a:defRPr sz="6096"/>
            </a:lvl5pPr>
            <a:lvl6pPr marL="8709660" indent="0" algn="ctr">
              <a:buNone/>
              <a:defRPr sz="6096"/>
            </a:lvl6pPr>
            <a:lvl7pPr marL="10451592" indent="0" algn="ctr">
              <a:buNone/>
              <a:defRPr sz="6096"/>
            </a:lvl7pPr>
            <a:lvl8pPr marL="12193524" indent="0" algn="ctr">
              <a:buNone/>
              <a:defRPr sz="6096"/>
            </a:lvl8pPr>
            <a:lvl9pPr marL="13935456" indent="0" algn="ctr">
              <a:buNone/>
              <a:defRPr sz="6096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868408" y="24591583"/>
            <a:ext cx="6126309" cy="154184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51837C9F-3C92-41D6-87B4-9CE88EA39AC5}" type="datetime1">
              <a:rPr lang="en-US" smtClean="0"/>
              <a:t>6/15/2026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845315" y="24591583"/>
            <a:ext cx="26759250" cy="1541842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pt-BR"/>
              <a:t>RRF-3.4.1-22-2022-00001  Közösségi megújuló energiatermelés és felhasználás  Magyar Máltai Szeretetszolgálat Alapítvány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455159" y="24591583"/>
            <a:ext cx="6081914" cy="154184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2868411" y="2836911"/>
            <a:ext cx="40668664" cy="20385714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2981417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97B6-3B3A-4940-B22C-73C960E54164}" type="datetimeFigureOut">
              <a:rPr lang="hu-HU" smtClean="0"/>
              <a:t>2026. 06. 15.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AC2E0-E759-4EEE-8E5E-216C11EF690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807016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4767" y="4959027"/>
            <a:ext cx="36625670" cy="10870777"/>
          </a:xfrm>
        </p:spPr>
        <p:txBody>
          <a:bodyPr anchor="b">
            <a:normAutofit/>
          </a:bodyPr>
          <a:lstStyle>
            <a:lvl1pPr algn="r">
              <a:defRPr sz="27432" cap="all" baseline="0">
                <a:solidFill>
                  <a:schemeClr val="tx2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14767" y="16066943"/>
            <a:ext cx="36625670" cy="4356805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9144">
                <a:solidFill>
                  <a:schemeClr val="tx2"/>
                </a:solidFill>
              </a:defRPr>
            </a:lvl1pPr>
            <a:lvl2pPr marL="1741932" indent="0">
              <a:buNone/>
              <a:defRPr sz="7620">
                <a:solidFill>
                  <a:schemeClr val="tx1">
                    <a:tint val="75000"/>
                  </a:schemeClr>
                </a:solidFill>
              </a:defRPr>
            </a:lvl2pPr>
            <a:lvl3pPr marL="3483864" indent="0">
              <a:buNone/>
              <a:defRPr sz="6858">
                <a:solidFill>
                  <a:schemeClr val="tx1">
                    <a:tint val="75000"/>
                  </a:schemeClr>
                </a:solidFill>
              </a:defRPr>
            </a:lvl3pPr>
            <a:lvl4pPr marL="5225796" indent="0">
              <a:buNone/>
              <a:defRPr sz="6096">
                <a:solidFill>
                  <a:schemeClr val="tx1">
                    <a:tint val="75000"/>
                  </a:schemeClr>
                </a:solidFill>
              </a:defRPr>
            </a:lvl4pPr>
            <a:lvl5pPr marL="6967728" indent="0">
              <a:buNone/>
              <a:defRPr sz="6096">
                <a:solidFill>
                  <a:schemeClr val="tx1">
                    <a:tint val="75000"/>
                  </a:schemeClr>
                </a:solidFill>
              </a:defRPr>
            </a:lvl5pPr>
            <a:lvl6pPr marL="8709660" indent="0">
              <a:buNone/>
              <a:defRPr sz="6096">
                <a:solidFill>
                  <a:schemeClr val="tx1">
                    <a:tint val="75000"/>
                  </a:schemeClr>
                </a:solidFill>
              </a:defRPr>
            </a:lvl6pPr>
            <a:lvl7pPr marL="10451592" indent="0">
              <a:buNone/>
              <a:defRPr sz="6096">
                <a:solidFill>
                  <a:schemeClr val="tx1">
                    <a:tint val="75000"/>
                  </a:schemeClr>
                </a:solidFill>
              </a:defRPr>
            </a:lvl7pPr>
            <a:lvl8pPr marL="12193524" indent="0">
              <a:buNone/>
              <a:defRPr sz="6096">
                <a:solidFill>
                  <a:schemeClr val="tx1">
                    <a:tint val="75000"/>
                  </a:schemeClr>
                </a:solidFill>
              </a:defRPr>
            </a:lvl8pPr>
            <a:lvl9pPr marL="13935456" indent="0">
              <a:buNone/>
              <a:defRPr sz="60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815260" y="24591583"/>
            <a:ext cx="6181421" cy="154184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7332580-208B-40CE-85E9-E81FA0C2297F}" type="datetime1">
              <a:rPr lang="en-US" smtClean="0"/>
              <a:t>6/15/2026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846298" y="24591583"/>
            <a:ext cx="26759250" cy="1541842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pt-BR"/>
              <a:t>RRF-3.4.1-22-2022-00001  Közösségi megújuló energiatermelés és felhasználás  Magyar Máltai Szeretetszolgálat Alapítvány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455159" y="24591583"/>
            <a:ext cx="6081914" cy="154184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31059190" y="6423426"/>
            <a:ext cx="12477885" cy="16799197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6619320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25832" y="8711140"/>
            <a:ext cx="16946181" cy="13647459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861955" y="8711140"/>
            <a:ext cx="16946181" cy="1364745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E18EC-0525-4A5F-86BF-584F2EEC4128}" type="datetime1">
              <a:rPr lang="en-US" smtClean="0"/>
              <a:t>6/15/2026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RRF-3.4.1-22-2022-00001  Közösségi megújuló energiatermelés és felhasználás  Magyar Máltai Szeretetszolgálat Alapítvány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865447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5832" y="2613343"/>
            <a:ext cx="36580822" cy="566224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25832" y="8920209"/>
            <a:ext cx="16931695" cy="3139639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11430" b="0" baseline="0">
                <a:solidFill>
                  <a:schemeClr val="tx2"/>
                </a:solidFill>
              </a:defRPr>
            </a:lvl1pPr>
            <a:lvl2pPr marL="1741932" indent="0">
              <a:buNone/>
              <a:defRPr sz="7620" b="1"/>
            </a:lvl2pPr>
            <a:lvl3pPr marL="3483864" indent="0">
              <a:buNone/>
              <a:defRPr sz="6858" b="1"/>
            </a:lvl3pPr>
            <a:lvl4pPr marL="5225796" indent="0">
              <a:buNone/>
              <a:defRPr sz="6096" b="1"/>
            </a:lvl4pPr>
            <a:lvl5pPr marL="6967728" indent="0">
              <a:buNone/>
              <a:defRPr sz="6096" b="1"/>
            </a:lvl5pPr>
            <a:lvl6pPr marL="8709660" indent="0">
              <a:buNone/>
              <a:defRPr sz="6096" b="1"/>
            </a:lvl6pPr>
            <a:lvl7pPr marL="10451592" indent="0">
              <a:buNone/>
              <a:defRPr sz="6096" b="1"/>
            </a:lvl7pPr>
            <a:lvl8pPr marL="12193524" indent="0">
              <a:buNone/>
              <a:defRPr sz="6096" b="1"/>
            </a:lvl8pPr>
            <a:lvl9pPr marL="13935456" indent="0">
              <a:buNone/>
              <a:defRPr sz="6096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5832" y="12594983"/>
            <a:ext cx="16931695" cy="976361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4860474" y="8920209"/>
            <a:ext cx="16931695" cy="3139639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11430" b="0" baseline="0">
                <a:solidFill>
                  <a:schemeClr val="tx2"/>
                </a:solidFill>
              </a:defRPr>
            </a:lvl1pPr>
            <a:lvl2pPr marL="1741932" indent="0">
              <a:buNone/>
              <a:defRPr sz="7620" b="1"/>
            </a:lvl2pPr>
            <a:lvl3pPr marL="3483864" indent="0">
              <a:buNone/>
              <a:defRPr sz="6858" b="1"/>
            </a:lvl3pPr>
            <a:lvl4pPr marL="5225796" indent="0">
              <a:buNone/>
              <a:defRPr sz="6096" b="1"/>
            </a:lvl4pPr>
            <a:lvl5pPr marL="6967728" indent="0">
              <a:buNone/>
              <a:defRPr sz="6096" b="1"/>
            </a:lvl5pPr>
            <a:lvl6pPr marL="8709660" indent="0">
              <a:buNone/>
              <a:defRPr sz="6096" b="1"/>
            </a:lvl6pPr>
            <a:lvl7pPr marL="10451592" indent="0">
              <a:buNone/>
              <a:defRPr sz="6096" b="1"/>
            </a:lvl7pPr>
            <a:lvl8pPr marL="12193524" indent="0">
              <a:buNone/>
              <a:defRPr sz="6096" b="1"/>
            </a:lvl8pPr>
            <a:lvl9pPr marL="13935456" indent="0">
              <a:buNone/>
              <a:defRPr sz="6096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4860474" y="12594983"/>
            <a:ext cx="16931695" cy="976361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C0DF1-1B6D-41A5-BDFD-FFCC375E03A1}" type="datetime1">
              <a:rPr lang="en-US" smtClean="0"/>
              <a:t>6/15/2026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RRF-3.4.1-22-2022-00001  Közösségi megújuló energiatermelés és felhasználás  Magyar Máltai Szeretetszolgálat Alapítvány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586943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15157-270D-4C89-B3A8-5EB63D79AC97}" type="datetime1">
              <a:rPr lang="en-US" smtClean="0"/>
              <a:t>6/15/2026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RRF-3.4.1-22-2022-00001  Közösségi megújuló energiatermelés és felhasználás  Magyar Máltai Szeretetszolgálat Alapítvány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367871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092278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1203-3FE2-40FF-86CE-069C294D1B6A}" type="datetime1">
              <a:rPr lang="en-US" smtClean="0"/>
              <a:t>6/15/2026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RRF-3.4.1-22-2022-00001  Közösségi megújuló energiatermelés és felhasználás  Magyar Máltai Szeretetszolgálat Alapítvány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2328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1433"/>
            <a:ext cx="20206550" cy="261319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8078" y="2613342"/>
            <a:ext cx="14690394" cy="8222937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18288" baseline="0">
                <a:solidFill>
                  <a:schemeClr val="tx2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5599" y="2613346"/>
            <a:ext cx="19858161" cy="19721057"/>
          </a:xfrm>
        </p:spPr>
        <p:txBody>
          <a:bodyPr/>
          <a:lstStyle>
            <a:lvl1pPr>
              <a:defRPr sz="7620"/>
            </a:lvl1pPr>
            <a:lvl2pPr>
              <a:defRPr sz="7620"/>
            </a:lvl2pPr>
            <a:lvl3pPr>
              <a:defRPr sz="6858"/>
            </a:lvl3pPr>
            <a:lvl4pPr>
              <a:defRPr sz="6858"/>
            </a:lvl4pPr>
            <a:lvl5pPr>
              <a:defRPr sz="6096"/>
            </a:lvl5pPr>
            <a:lvl6pPr>
              <a:defRPr sz="6096"/>
            </a:lvl6pPr>
            <a:lvl7pPr>
              <a:defRPr sz="6096"/>
            </a:lvl7pPr>
            <a:lvl8pPr>
              <a:defRPr sz="6096"/>
            </a:lvl8pPr>
            <a:lvl9pPr>
              <a:defRPr sz="6096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58078" y="10884522"/>
            <a:ext cx="14690394" cy="11474075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5715"/>
              </a:spcAft>
              <a:buNone/>
              <a:defRPr sz="6096"/>
            </a:lvl1pPr>
            <a:lvl2pPr marL="1741932" indent="0">
              <a:buNone/>
              <a:defRPr sz="5334"/>
            </a:lvl2pPr>
            <a:lvl3pPr marL="3483864" indent="0">
              <a:buNone/>
              <a:defRPr sz="4572"/>
            </a:lvl3pPr>
            <a:lvl4pPr marL="5225796" indent="0">
              <a:buNone/>
              <a:defRPr sz="3810"/>
            </a:lvl4pPr>
            <a:lvl5pPr marL="6967728" indent="0">
              <a:buNone/>
              <a:defRPr sz="3810"/>
            </a:lvl5pPr>
            <a:lvl6pPr marL="8709660" indent="0">
              <a:buNone/>
              <a:defRPr sz="3810"/>
            </a:lvl6pPr>
            <a:lvl7pPr marL="10451592" indent="0">
              <a:buNone/>
              <a:defRPr sz="3810"/>
            </a:lvl7pPr>
            <a:lvl8pPr marL="12193524" indent="0">
              <a:buNone/>
              <a:defRPr sz="3810"/>
            </a:lvl8pPr>
            <a:lvl9pPr marL="13935456" indent="0">
              <a:buNone/>
              <a:defRPr sz="381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758078" y="24591583"/>
            <a:ext cx="4589451" cy="154184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1008B39-CFAD-4B4C-A3B6-9DFCEBF759A5}" type="datetime1">
              <a:rPr lang="en-US" smtClean="0"/>
              <a:t>6/15/2026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404710" y="24591583"/>
            <a:ext cx="9043764" cy="154184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t-BR"/>
              <a:t>RRF-3.4.1-22-2022-00001  Közösségi megújuló energiatermelés és felhasználás  Magyar Máltai Szeretetszolgálat Alapítvány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7655021" y="24591583"/>
            <a:ext cx="6081914" cy="154184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20206550" y="1433"/>
            <a:ext cx="870972" cy="261334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88956194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1433"/>
            <a:ext cx="20206550" cy="261319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8078" y="2613342"/>
            <a:ext cx="14690394" cy="8222937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18288" baseline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077521" y="2"/>
            <a:ext cx="25374317" cy="26133421"/>
          </a:xfrm>
        </p:spPr>
        <p:txBody>
          <a:bodyPr anchor="t">
            <a:normAutofit/>
          </a:bodyPr>
          <a:lstStyle>
            <a:lvl1pPr marL="0" indent="0">
              <a:buNone/>
              <a:defRPr sz="7620"/>
            </a:lvl1pPr>
            <a:lvl2pPr marL="1741932" indent="0">
              <a:buNone/>
              <a:defRPr sz="7620"/>
            </a:lvl2pPr>
            <a:lvl3pPr marL="3483864" indent="0">
              <a:buNone/>
              <a:defRPr sz="7620"/>
            </a:lvl3pPr>
            <a:lvl4pPr marL="5225796" indent="0">
              <a:buNone/>
              <a:defRPr sz="7620"/>
            </a:lvl4pPr>
            <a:lvl5pPr marL="6967728" indent="0">
              <a:buNone/>
              <a:defRPr sz="7620"/>
            </a:lvl5pPr>
            <a:lvl6pPr marL="8709660" indent="0">
              <a:buNone/>
              <a:defRPr sz="7620"/>
            </a:lvl6pPr>
            <a:lvl7pPr marL="10451592" indent="0">
              <a:buNone/>
              <a:defRPr sz="7620"/>
            </a:lvl7pPr>
            <a:lvl8pPr marL="12193524" indent="0">
              <a:buNone/>
              <a:defRPr sz="7620"/>
            </a:lvl8pPr>
            <a:lvl9pPr marL="13935456" indent="0">
              <a:buNone/>
              <a:defRPr sz="762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58078" y="10883089"/>
            <a:ext cx="14690394" cy="11475508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5715"/>
              </a:spcAft>
              <a:buNone/>
              <a:defRPr sz="6096"/>
            </a:lvl1pPr>
            <a:lvl2pPr marL="1741932" indent="0">
              <a:buNone/>
              <a:defRPr sz="5334"/>
            </a:lvl2pPr>
            <a:lvl3pPr marL="3483864" indent="0">
              <a:buNone/>
              <a:defRPr sz="4572"/>
            </a:lvl3pPr>
            <a:lvl4pPr marL="5225796" indent="0">
              <a:buNone/>
              <a:defRPr sz="3810"/>
            </a:lvl4pPr>
            <a:lvl5pPr marL="6967728" indent="0">
              <a:buNone/>
              <a:defRPr sz="3810"/>
            </a:lvl5pPr>
            <a:lvl6pPr marL="8709660" indent="0">
              <a:buNone/>
              <a:defRPr sz="3810"/>
            </a:lvl6pPr>
            <a:lvl7pPr marL="10451592" indent="0">
              <a:buNone/>
              <a:defRPr sz="3810"/>
            </a:lvl7pPr>
            <a:lvl8pPr marL="12193524" indent="0">
              <a:buNone/>
              <a:defRPr sz="3810"/>
            </a:lvl8pPr>
            <a:lvl9pPr marL="13935456" indent="0">
              <a:buNone/>
              <a:defRPr sz="381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758078" y="24591583"/>
            <a:ext cx="4589451" cy="154184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5EA0BA2-0B54-48BB-B9F9-2FFC389FA5C3}" type="datetime1">
              <a:rPr lang="en-US" smtClean="0"/>
              <a:t>6/15/2026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404710" y="24591583"/>
            <a:ext cx="9043764" cy="154184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t-BR"/>
              <a:t>RRF-3.4.1-22-2022-00001  Közösségi megújuló energiatermelés és felhasználás  Magyar Máltai Szeretetszolgálat Alapítvány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7655021" y="24591583"/>
            <a:ext cx="6081914" cy="154184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20206550" y="1433"/>
            <a:ext cx="870972" cy="261334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0365397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25832" y="8747440"/>
            <a:ext cx="36580822" cy="13611159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C8424-7CC0-43AB-BF5E-D6A7376B7117}" type="datetime1">
              <a:rPr lang="en-US" smtClean="0"/>
              <a:t>6/15/2026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RRF-3.4.1-22-2022-00001  Közösségi megújuló energiatermelés és felhasználás  Magyar Máltai Szeretetszolgálat Alapítvány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700927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6563148" y="2378439"/>
            <a:ext cx="5965609" cy="1998015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25833" y="2378439"/>
            <a:ext cx="31164646" cy="1998015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2751F-4B17-4FFB-8C0B-AA73C4C639ED}" type="datetime1">
              <a:rPr lang="en-US" smtClean="0"/>
              <a:t>6/15/2026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RRF-3.4.1-22-2022-00001  Közösségi megújuló energiatermelés és felhasználás  Magyar Máltai Szeretetszolgálat Alapítvány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627311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45931" y="1646200"/>
            <a:ext cx="43205696" cy="16462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u-HU" dirty="0"/>
              <a:t>Kattintson ide a lapcím szerkesztéséhez</a:t>
            </a:r>
          </a:p>
        </p:txBody>
      </p:sp>
      <p:sp>
        <p:nvSpPr>
          <p:cNvPr id="9" name="Alcím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645172" y="3841134"/>
            <a:ext cx="43203839" cy="1371833"/>
          </a:xfrm>
        </p:spPr>
        <p:txBody>
          <a:bodyPr rtlCol="0"/>
          <a:lstStyle>
            <a:lvl1pPr marL="0" indent="0">
              <a:buNone/>
              <a:defRPr/>
            </a:lvl1pPr>
            <a:lvl2pPr marL="825734" indent="0">
              <a:buNone/>
              <a:defRPr/>
            </a:lvl2pPr>
            <a:lvl3pPr marL="1680959" indent="0">
              <a:buNone/>
              <a:defRPr/>
            </a:lvl3pPr>
            <a:lvl4pPr marL="2506689" indent="0">
              <a:buNone/>
              <a:defRPr/>
            </a:lvl4pPr>
            <a:lvl5pPr marL="3332423" indent="0">
              <a:buNone/>
              <a:defRPr/>
            </a:lvl5pPr>
          </a:lstStyle>
          <a:p>
            <a:pPr lvl="0" rtl="0"/>
            <a:r>
              <a:rPr lang="hu-HU" dirty="0"/>
              <a:t>Alcím</a:t>
            </a:r>
          </a:p>
        </p:txBody>
      </p:sp>
      <p:sp>
        <p:nvSpPr>
          <p:cNvPr id="3" name="Összehasonlítás bal helyőrző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45931" y="5776310"/>
            <a:ext cx="20848463" cy="1371833"/>
          </a:xfrm>
        </p:spPr>
        <p:txBody>
          <a:bodyPr rtlCol="0" anchor="t"/>
          <a:lstStyle>
            <a:lvl1pPr marL="0" indent="0">
              <a:buNone/>
              <a:defRPr sz="7431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1415543" indent="0">
              <a:buNone/>
              <a:defRPr sz="6192" b="1"/>
            </a:lvl2pPr>
            <a:lvl3pPr marL="2831085" indent="0">
              <a:buNone/>
              <a:defRPr sz="5575" b="1"/>
            </a:lvl3pPr>
            <a:lvl4pPr marL="4246628" indent="0">
              <a:buNone/>
              <a:defRPr sz="4954" b="1"/>
            </a:lvl4pPr>
            <a:lvl5pPr marL="5662171" indent="0">
              <a:buNone/>
              <a:defRPr sz="4954" b="1"/>
            </a:lvl5pPr>
            <a:lvl6pPr marL="7077713" indent="0">
              <a:buNone/>
              <a:defRPr sz="4954" b="1"/>
            </a:lvl6pPr>
            <a:lvl7pPr marL="8493256" indent="0">
              <a:buNone/>
              <a:defRPr sz="4954" b="1"/>
            </a:lvl7pPr>
            <a:lvl8pPr marL="9908798" indent="0">
              <a:buNone/>
              <a:defRPr sz="4954" b="1"/>
            </a:lvl8pPr>
            <a:lvl9pPr marL="11324341" indent="0">
              <a:buNone/>
              <a:defRPr sz="4954" b="1"/>
            </a:lvl9pPr>
          </a:lstStyle>
          <a:p>
            <a:pPr lvl="0" rtl="0"/>
            <a:r>
              <a:rPr lang="hu-HU"/>
              <a:t>Mintaszöveg szerkesztése</a:t>
            </a:r>
          </a:p>
        </p:txBody>
      </p:sp>
      <p:sp>
        <p:nvSpPr>
          <p:cNvPr id="4" name="Tartalom helye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45931" y="7711487"/>
            <a:ext cx="20848463" cy="15884047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  <a:endParaRPr lang="hu-HU" dirty="0"/>
          </a:p>
        </p:txBody>
      </p:sp>
      <p:sp>
        <p:nvSpPr>
          <p:cNvPr id="12" name="Összehasonlítás bal helyőrző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003164" y="5778316"/>
            <a:ext cx="20848463" cy="1367165"/>
          </a:xfrm>
        </p:spPr>
        <p:txBody>
          <a:bodyPr rtlCol="0"/>
          <a:lstStyle>
            <a:lvl1pPr marL="0" indent="0">
              <a:buNone/>
              <a:defRPr sz="7431" b="1"/>
            </a:lvl1pPr>
          </a:lstStyle>
          <a:p>
            <a:pPr lvl="0" rtl="0"/>
            <a:r>
              <a:rPr lang="hu-HU"/>
              <a:t>Mintaszöveg szerkesztése</a:t>
            </a:r>
          </a:p>
        </p:txBody>
      </p:sp>
      <p:sp>
        <p:nvSpPr>
          <p:cNvPr id="8" name="Szöveg helye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4002738" y="7698883"/>
            <a:ext cx="20848894" cy="15893798"/>
          </a:xfrm>
        </p:spPr>
        <p:txBody>
          <a:bodyPr rtlCol="0"/>
          <a:lstStyle/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  <a:endParaRPr lang="hu-HU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hu-HU" dirty="0"/>
              <a:t>Élőláb beszúrása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8733E7E-50D2-4F6C-9DF2-CF4C98C4B8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748002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1741944" y="24221815"/>
            <a:ext cx="8129072" cy="1391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11903283" y="24221815"/>
            <a:ext cx="11032312" cy="1391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24967863" y="24221815"/>
            <a:ext cx="8129072" cy="1391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8240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2752031" y="16793147"/>
            <a:ext cx="29613047" cy="5190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1524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2752031" y="11076462"/>
            <a:ext cx="29613047" cy="5716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1741932" lvl="0" indent="-870966" algn="l">
              <a:spcBef>
                <a:spcPts val="1524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7620">
                <a:solidFill>
                  <a:srgbClr val="888888"/>
                </a:solidFill>
              </a:defRPr>
            </a:lvl1pPr>
            <a:lvl2pPr marL="3483864" lvl="1" indent="-870966" algn="l">
              <a:spcBef>
                <a:spcPts val="1372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6858">
                <a:solidFill>
                  <a:srgbClr val="888888"/>
                </a:solidFill>
              </a:defRPr>
            </a:lvl2pPr>
            <a:lvl3pPr marL="5225796" lvl="2" indent="-870966" algn="l">
              <a:spcBef>
                <a:spcPts val="1219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6096">
                <a:solidFill>
                  <a:srgbClr val="888888"/>
                </a:solidFill>
              </a:defRPr>
            </a:lvl3pPr>
            <a:lvl4pPr marL="6967728" lvl="3" indent="-870966" algn="l">
              <a:spcBef>
                <a:spcPts val="106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5334">
                <a:solidFill>
                  <a:srgbClr val="888888"/>
                </a:solidFill>
              </a:defRPr>
            </a:lvl4pPr>
            <a:lvl5pPr marL="8709660" lvl="4" indent="-870966" algn="l">
              <a:spcBef>
                <a:spcPts val="106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5334">
                <a:solidFill>
                  <a:srgbClr val="888888"/>
                </a:solidFill>
              </a:defRPr>
            </a:lvl5pPr>
            <a:lvl6pPr marL="10451592" lvl="5" indent="-870966" algn="l">
              <a:spcBef>
                <a:spcPts val="106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5334">
                <a:solidFill>
                  <a:srgbClr val="888888"/>
                </a:solidFill>
              </a:defRPr>
            </a:lvl6pPr>
            <a:lvl7pPr marL="12193524" lvl="6" indent="-870966" algn="l">
              <a:spcBef>
                <a:spcPts val="106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5334">
                <a:solidFill>
                  <a:srgbClr val="888888"/>
                </a:solidFill>
              </a:defRPr>
            </a:lvl7pPr>
            <a:lvl8pPr marL="13935456" lvl="7" indent="-870966" algn="l">
              <a:spcBef>
                <a:spcPts val="106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5334">
                <a:solidFill>
                  <a:srgbClr val="888888"/>
                </a:solidFill>
              </a:defRPr>
            </a:lvl8pPr>
            <a:lvl9pPr marL="15677388" lvl="8" indent="-870966" algn="l">
              <a:spcBef>
                <a:spcPts val="106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5334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1741944" y="24221815"/>
            <a:ext cx="8129072" cy="1391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11903283" y="24221815"/>
            <a:ext cx="11032312" cy="1391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24967863" y="24221815"/>
            <a:ext cx="8129072" cy="1391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6804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1741944" y="1046549"/>
            <a:ext cx="31354991" cy="4355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1741944" y="6097801"/>
            <a:ext cx="15387171" cy="17246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1741932" lvl="0" indent="-1548384" algn="l">
              <a:spcBef>
                <a:spcPts val="2134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0668"/>
            </a:lvl1pPr>
            <a:lvl2pPr marL="3483864" lvl="1" indent="-1451610" algn="l">
              <a:spcBef>
                <a:spcPts val="1829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9144"/>
            </a:lvl2pPr>
            <a:lvl3pPr marL="5225796" lvl="2" indent="-1354836" algn="l">
              <a:spcBef>
                <a:spcPts val="1524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7620"/>
            </a:lvl3pPr>
            <a:lvl4pPr marL="6967728" lvl="3" indent="-1306449" algn="l">
              <a:spcBef>
                <a:spcPts val="1372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6858"/>
            </a:lvl4pPr>
            <a:lvl5pPr marL="8709660" lvl="4" indent="-1306449" algn="l">
              <a:spcBef>
                <a:spcPts val="1372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6858"/>
            </a:lvl5pPr>
            <a:lvl6pPr marL="10451592" lvl="5" indent="-1306449" algn="l">
              <a:spcBef>
                <a:spcPts val="13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6858"/>
            </a:lvl6pPr>
            <a:lvl7pPr marL="12193524" lvl="6" indent="-1306449" algn="l">
              <a:spcBef>
                <a:spcPts val="13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6858"/>
            </a:lvl7pPr>
            <a:lvl8pPr marL="13935456" lvl="7" indent="-1306449" algn="l">
              <a:spcBef>
                <a:spcPts val="13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6858"/>
            </a:lvl8pPr>
            <a:lvl9pPr marL="15677388" lvl="8" indent="-1306449" algn="l">
              <a:spcBef>
                <a:spcPts val="13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6858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17709763" y="6097801"/>
            <a:ext cx="15387171" cy="17246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1741932" lvl="0" indent="-1548384" algn="l">
              <a:spcBef>
                <a:spcPts val="2134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0668"/>
            </a:lvl1pPr>
            <a:lvl2pPr marL="3483864" lvl="1" indent="-1451610" algn="l">
              <a:spcBef>
                <a:spcPts val="1829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9144"/>
            </a:lvl2pPr>
            <a:lvl3pPr marL="5225796" lvl="2" indent="-1354836" algn="l">
              <a:spcBef>
                <a:spcPts val="1524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7620"/>
            </a:lvl3pPr>
            <a:lvl4pPr marL="6967728" lvl="3" indent="-1306449" algn="l">
              <a:spcBef>
                <a:spcPts val="1372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6858"/>
            </a:lvl4pPr>
            <a:lvl5pPr marL="8709660" lvl="4" indent="-1306449" algn="l">
              <a:spcBef>
                <a:spcPts val="1372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6858"/>
            </a:lvl5pPr>
            <a:lvl6pPr marL="10451592" lvl="5" indent="-1306449" algn="l">
              <a:spcBef>
                <a:spcPts val="13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6858"/>
            </a:lvl6pPr>
            <a:lvl7pPr marL="12193524" lvl="6" indent="-1306449" algn="l">
              <a:spcBef>
                <a:spcPts val="13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6858"/>
            </a:lvl7pPr>
            <a:lvl8pPr marL="13935456" lvl="7" indent="-1306449" algn="l">
              <a:spcBef>
                <a:spcPts val="13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6858"/>
            </a:lvl8pPr>
            <a:lvl9pPr marL="15677388" lvl="8" indent="-1306449" algn="l">
              <a:spcBef>
                <a:spcPts val="13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6858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1741944" y="24221815"/>
            <a:ext cx="8129072" cy="1391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11903283" y="24221815"/>
            <a:ext cx="11032312" cy="1391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24967863" y="24221815"/>
            <a:ext cx="8129072" cy="1391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4363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1741944" y="1046549"/>
            <a:ext cx="31354991" cy="4355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1741944" y="5849775"/>
            <a:ext cx="15393222" cy="2437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1741932" lvl="0" indent="-870966" algn="l">
              <a:spcBef>
                <a:spcPts val="1829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9144" b="1"/>
            </a:lvl1pPr>
            <a:lvl2pPr marL="3483864" lvl="1" indent="-870966" algn="l">
              <a:spcBef>
                <a:spcPts val="1524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7620" b="1"/>
            </a:lvl2pPr>
            <a:lvl3pPr marL="5225796" lvl="2" indent="-870966" algn="l">
              <a:spcBef>
                <a:spcPts val="1372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6858" b="1"/>
            </a:lvl3pPr>
            <a:lvl4pPr marL="6967728" lvl="3" indent="-870966" algn="l">
              <a:spcBef>
                <a:spcPts val="121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6096" b="1"/>
            </a:lvl4pPr>
            <a:lvl5pPr marL="8709660" lvl="4" indent="-870966" algn="l">
              <a:spcBef>
                <a:spcPts val="121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6096" b="1"/>
            </a:lvl5pPr>
            <a:lvl6pPr marL="10451592" lvl="5" indent="-870966" algn="l">
              <a:spcBef>
                <a:spcPts val="121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6096" b="1"/>
            </a:lvl6pPr>
            <a:lvl7pPr marL="12193524" lvl="6" indent="-870966" algn="l">
              <a:spcBef>
                <a:spcPts val="121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6096" b="1"/>
            </a:lvl7pPr>
            <a:lvl8pPr marL="13935456" lvl="7" indent="-870966" algn="l">
              <a:spcBef>
                <a:spcPts val="121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6096" b="1"/>
            </a:lvl8pPr>
            <a:lvl9pPr marL="15677388" lvl="8" indent="-870966" algn="l">
              <a:spcBef>
                <a:spcPts val="121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6096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1741944" y="8287684"/>
            <a:ext cx="15393222" cy="15056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1741932" lvl="0" indent="-1451610" algn="l">
              <a:spcBef>
                <a:spcPts val="1829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9144"/>
            </a:lvl1pPr>
            <a:lvl2pPr marL="3483864" lvl="1" indent="-1354836" algn="l">
              <a:spcBef>
                <a:spcPts val="1524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7620"/>
            </a:lvl2pPr>
            <a:lvl3pPr marL="5225796" lvl="2" indent="-1306449" algn="l">
              <a:spcBef>
                <a:spcPts val="13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6858"/>
            </a:lvl3pPr>
            <a:lvl4pPr marL="6967728" lvl="3" indent="-1258062" algn="l">
              <a:spcBef>
                <a:spcPts val="1219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6096"/>
            </a:lvl4pPr>
            <a:lvl5pPr marL="8709660" lvl="4" indent="-1258062" algn="l">
              <a:spcBef>
                <a:spcPts val="1219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6096"/>
            </a:lvl5pPr>
            <a:lvl6pPr marL="10451592" lvl="5" indent="-1258062" algn="l">
              <a:spcBef>
                <a:spcPts val="1219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6096"/>
            </a:lvl6pPr>
            <a:lvl7pPr marL="12193524" lvl="6" indent="-1258062" algn="l">
              <a:spcBef>
                <a:spcPts val="1219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6096"/>
            </a:lvl7pPr>
            <a:lvl8pPr marL="13935456" lvl="7" indent="-1258062" algn="l">
              <a:spcBef>
                <a:spcPts val="1219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6096"/>
            </a:lvl8pPr>
            <a:lvl9pPr marL="15677388" lvl="8" indent="-1258062" algn="l">
              <a:spcBef>
                <a:spcPts val="1219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6096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17697668" y="5849775"/>
            <a:ext cx="15399268" cy="2437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1741932" lvl="0" indent="-870966" algn="l">
              <a:spcBef>
                <a:spcPts val="1829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9144" b="1"/>
            </a:lvl1pPr>
            <a:lvl2pPr marL="3483864" lvl="1" indent="-870966" algn="l">
              <a:spcBef>
                <a:spcPts val="1524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7620" b="1"/>
            </a:lvl2pPr>
            <a:lvl3pPr marL="5225796" lvl="2" indent="-870966" algn="l">
              <a:spcBef>
                <a:spcPts val="1372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6858" b="1"/>
            </a:lvl3pPr>
            <a:lvl4pPr marL="6967728" lvl="3" indent="-870966" algn="l">
              <a:spcBef>
                <a:spcPts val="121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6096" b="1"/>
            </a:lvl4pPr>
            <a:lvl5pPr marL="8709660" lvl="4" indent="-870966" algn="l">
              <a:spcBef>
                <a:spcPts val="121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6096" b="1"/>
            </a:lvl5pPr>
            <a:lvl6pPr marL="10451592" lvl="5" indent="-870966" algn="l">
              <a:spcBef>
                <a:spcPts val="121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6096" b="1"/>
            </a:lvl6pPr>
            <a:lvl7pPr marL="12193524" lvl="6" indent="-870966" algn="l">
              <a:spcBef>
                <a:spcPts val="121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6096" b="1"/>
            </a:lvl7pPr>
            <a:lvl8pPr marL="13935456" lvl="7" indent="-870966" algn="l">
              <a:spcBef>
                <a:spcPts val="121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6096" b="1"/>
            </a:lvl8pPr>
            <a:lvl9pPr marL="15677388" lvl="8" indent="-870966" algn="l">
              <a:spcBef>
                <a:spcPts val="121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6096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17697668" y="8287684"/>
            <a:ext cx="15399268" cy="15056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1741932" lvl="0" indent="-1451610" algn="l">
              <a:spcBef>
                <a:spcPts val="1829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9144"/>
            </a:lvl1pPr>
            <a:lvl2pPr marL="3483864" lvl="1" indent="-1354836" algn="l">
              <a:spcBef>
                <a:spcPts val="1524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7620"/>
            </a:lvl2pPr>
            <a:lvl3pPr marL="5225796" lvl="2" indent="-1306449" algn="l">
              <a:spcBef>
                <a:spcPts val="13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6858"/>
            </a:lvl3pPr>
            <a:lvl4pPr marL="6967728" lvl="3" indent="-1258062" algn="l">
              <a:spcBef>
                <a:spcPts val="1219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6096"/>
            </a:lvl4pPr>
            <a:lvl5pPr marL="8709660" lvl="4" indent="-1258062" algn="l">
              <a:spcBef>
                <a:spcPts val="1219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6096"/>
            </a:lvl5pPr>
            <a:lvl6pPr marL="10451592" lvl="5" indent="-1258062" algn="l">
              <a:spcBef>
                <a:spcPts val="1219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6096"/>
            </a:lvl6pPr>
            <a:lvl7pPr marL="12193524" lvl="6" indent="-1258062" algn="l">
              <a:spcBef>
                <a:spcPts val="1219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6096"/>
            </a:lvl7pPr>
            <a:lvl8pPr marL="13935456" lvl="7" indent="-1258062" algn="l">
              <a:spcBef>
                <a:spcPts val="1219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6096"/>
            </a:lvl8pPr>
            <a:lvl9pPr marL="15677388" lvl="8" indent="-1258062" algn="l">
              <a:spcBef>
                <a:spcPts val="1219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6096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1741944" y="24221815"/>
            <a:ext cx="8129072" cy="1391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11903283" y="24221815"/>
            <a:ext cx="11032312" cy="1391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24967863" y="24221815"/>
            <a:ext cx="8129072" cy="1391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8893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1741944" y="1046549"/>
            <a:ext cx="31354991" cy="4355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1741944" y="24221815"/>
            <a:ext cx="8129072" cy="1391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11903283" y="24221815"/>
            <a:ext cx="11032312" cy="1391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24967863" y="24221815"/>
            <a:ext cx="8129072" cy="1391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557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9375" y="16793151"/>
            <a:ext cx="39484062" cy="5190387"/>
          </a:xfrm>
        </p:spPr>
        <p:txBody>
          <a:bodyPr anchor="t"/>
          <a:lstStyle>
            <a:lvl1pPr algn="l">
              <a:defRPr sz="20300" b="1" cap="all"/>
            </a:lvl1pPr>
          </a:lstStyle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69375" y="11076462"/>
            <a:ext cx="39484062" cy="5716684"/>
          </a:xfrm>
        </p:spPr>
        <p:txBody>
          <a:bodyPr anchor="b"/>
          <a:lstStyle>
            <a:lvl1pPr marL="0" indent="0">
              <a:buNone/>
              <a:defRPr sz="10200">
                <a:solidFill>
                  <a:schemeClr val="tx1">
                    <a:tint val="75000"/>
                  </a:schemeClr>
                </a:solidFill>
              </a:defRPr>
            </a:lvl1pPr>
            <a:lvl2pPr marL="2322713" indent="0">
              <a:buNone/>
              <a:defRPr sz="9100">
                <a:solidFill>
                  <a:schemeClr val="tx1">
                    <a:tint val="75000"/>
                  </a:schemeClr>
                </a:solidFill>
              </a:defRPr>
            </a:lvl2pPr>
            <a:lvl3pPr marL="4645426" indent="0">
              <a:buNone/>
              <a:defRPr sz="8100">
                <a:solidFill>
                  <a:schemeClr val="tx1">
                    <a:tint val="75000"/>
                  </a:schemeClr>
                </a:solidFill>
              </a:defRPr>
            </a:lvl3pPr>
            <a:lvl4pPr marL="6968139" indent="0">
              <a:buNone/>
              <a:defRPr sz="7100">
                <a:solidFill>
                  <a:schemeClr val="tx1">
                    <a:tint val="75000"/>
                  </a:schemeClr>
                </a:solidFill>
              </a:defRPr>
            </a:lvl4pPr>
            <a:lvl5pPr marL="9290853" indent="0">
              <a:buNone/>
              <a:defRPr sz="7100">
                <a:solidFill>
                  <a:schemeClr val="tx1">
                    <a:tint val="75000"/>
                  </a:schemeClr>
                </a:solidFill>
              </a:defRPr>
            </a:lvl5pPr>
            <a:lvl6pPr marL="11613566" indent="0">
              <a:buNone/>
              <a:defRPr sz="7100">
                <a:solidFill>
                  <a:schemeClr val="tx1">
                    <a:tint val="75000"/>
                  </a:schemeClr>
                </a:solidFill>
              </a:defRPr>
            </a:lvl6pPr>
            <a:lvl7pPr marL="13936279" indent="0">
              <a:buNone/>
              <a:defRPr sz="7100">
                <a:solidFill>
                  <a:schemeClr val="tx1">
                    <a:tint val="75000"/>
                  </a:schemeClr>
                </a:solidFill>
              </a:defRPr>
            </a:lvl7pPr>
            <a:lvl8pPr marL="16258992" indent="0">
              <a:buNone/>
              <a:defRPr sz="7100">
                <a:solidFill>
                  <a:schemeClr val="tx1">
                    <a:tint val="75000"/>
                  </a:schemeClr>
                </a:solidFill>
              </a:defRPr>
            </a:lvl8pPr>
            <a:lvl9pPr marL="18581705" indent="0">
              <a:buNone/>
              <a:defRPr sz="7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32580-208B-40CE-85E9-E81FA0C2297F}" type="datetime1">
              <a:rPr lang="en-US" smtClean="0"/>
              <a:t>6/15/2026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RRF-3.4.1-22-2022-00001  Közösségi megújuló energiatermelés és felhasználás  Magyar Máltai Szeretetszolgálat Alapítvány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4322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1741946" y="1040497"/>
            <a:ext cx="11461751" cy="4428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762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13621034" y="1040499"/>
            <a:ext cx="19475901" cy="22304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1741932" lvl="0" indent="-1645158" algn="l">
              <a:spcBef>
                <a:spcPts val="2438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2192"/>
            </a:lvl1pPr>
            <a:lvl2pPr marL="3483864" lvl="1" indent="-1548384" algn="l">
              <a:spcBef>
                <a:spcPts val="2134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0668"/>
            </a:lvl2pPr>
            <a:lvl3pPr marL="5225796" lvl="2" indent="-1451610" algn="l">
              <a:spcBef>
                <a:spcPts val="1829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9144"/>
            </a:lvl3pPr>
            <a:lvl4pPr marL="6967728" lvl="3" indent="-1354836" algn="l">
              <a:spcBef>
                <a:spcPts val="1524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7620"/>
            </a:lvl4pPr>
            <a:lvl5pPr marL="8709660" lvl="4" indent="-1354836" algn="l">
              <a:spcBef>
                <a:spcPts val="1524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7620"/>
            </a:lvl5pPr>
            <a:lvl6pPr marL="10451592" lvl="5" indent="-1354836" algn="l">
              <a:spcBef>
                <a:spcPts val="1524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7620"/>
            </a:lvl6pPr>
            <a:lvl7pPr marL="12193524" lvl="6" indent="-1354836" algn="l">
              <a:spcBef>
                <a:spcPts val="1524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7620"/>
            </a:lvl7pPr>
            <a:lvl8pPr marL="13935456" lvl="7" indent="-1354836" algn="l">
              <a:spcBef>
                <a:spcPts val="1524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7620"/>
            </a:lvl8pPr>
            <a:lvl9pPr marL="15677388" lvl="8" indent="-1354836" algn="l">
              <a:spcBef>
                <a:spcPts val="1524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762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1741946" y="5468663"/>
            <a:ext cx="11461751" cy="1787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1741932" lvl="0" indent="-870966" algn="l"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5334"/>
            </a:lvl1pPr>
            <a:lvl2pPr marL="3483864" lvl="1" indent="-870966" algn="l">
              <a:spcBef>
                <a:spcPts val="914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4572"/>
            </a:lvl2pPr>
            <a:lvl3pPr marL="5225796" lvl="2" indent="-870966" algn="l">
              <a:spcBef>
                <a:spcPts val="762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3810"/>
            </a:lvl3pPr>
            <a:lvl4pPr marL="6967728" lvl="3" indent="-870966" algn="l">
              <a:spcBef>
                <a:spcPts val="686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3429"/>
            </a:lvl4pPr>
            <a:lvl5pPr marL="8709660" lvl="4" indent="-870966" algn="l">
              <a:spcBef>
                <a:spcPts val="686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3429"/>
            </a:lvl5pPr>
            <a:lvl6pPr marL="10451592" lvl="5" indent="-870966" algn="l">
              <a:spcBef>
                <a:spcPts val="686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3429"/>
            </a:lvl6pPr>
            <a:lvl7pPr marL="12193524" lvl="6" indent="-870966" algn="l">
              <a:spcBef>
                <a:spcPts val="686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3429"/>
            </a:lvl7pPr>
            <a:lvl8pPr marL="13935456" lvl="7" indent="-870966" algn="l">
              <a:spcBef>
                <a:spcPts val="686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3429"/>
            </a:lvl8pPr>
            <a:lvl9pPr marL="15677388" lvl="8" indent="-870966" algn="l">
              <a:spcBef>
                <a:spcPts val="686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3429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1741944" y="24221815"/>
            <a:ext cx="8129072" cy="1391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11903283" y="24221815"/>
            <a:ext cx="11032312" cy="1391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24967863" y="24221815"/>
            <a:ext cx="8129072" cy="1391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1605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6828664" y="18293398"/>
            <a:ext cx="20903327" cy="2159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762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6828664" y="2335070"/>
            <a:ext cx="20903327" cy="1568005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6828664" y="20453037"/>
            <a:ext cx="20903327" cy="3067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1741932" lvl="0" indent="-870966" algn="l"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5334"/>
            </a:lvl1pPr>
            <a:lvl2pPr marL="3483864" lvl="1" indent="-870966" algn="l">
              <a:spcBef>
                <a:spcPts val="914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4572"/>
            </a:lvl2pPr>
            <a:lvl3pPr marL="5225796" lvl="2" indent="-870966" algn="l">
              <a:spcBef>
                <a:spcPts val="762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3810"/>
            </a:lvl3pPr>
            <a:lvl4pPr marL="6967728" lvl="3" indent="-870966" algn="l">
              <a:spcBef>
                <a:spcPts val="686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3429"/>
            </a:lvl4pPr>
            <a:lvl5pPr marL="8709660" lvl="4" indent="-870966" algn="l">
              <a:spcBef>
                <a:spcPts val="686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3429"/>
            </a:lvl5pPr>
            <a:lvl6pPr marL="10451592" lvl="5" indent="-870966" algn="l">
              <a:spcBef>
                <a:spcPts val="686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3429"/>
            </a:lvl6pPr>
            <a:lvl7pPr marL="12193524" lvl="6" indent="-870966" algn="l">
              <a:spcBef>
                <a:spcPts val="686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3429"/>
            </a:lvl7pPr>
            <a:lvl8pPr marL="13935456" lvl="7" indent="-870966" algn="l">
              <a:spcBef>
                <a:spcPts val="686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3429"/>
            </a:lvl8pPr>
            <a:lvl9pPr marL="15677388" lvl="8" indent="-870966" algn="l">
              <a:spcBef>
                <a:spcPts val="686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3429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1741944" y="24221815"/>
            <a:ext cx="8129072" cy="1391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11903283" y="24221815"/>
            <a:ext cx="11032312" cy="1391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24967863" y="24221815"/>
            <a:ext cx="8129072" cy="1391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0181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1741944" y="1046549"/>
            <a:ext cx="31354991" cy="4355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8796017" y="-956268"/>
            <a:ext cx="17246853" cy="31354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1741932" lvl="0" indent="-1306449" algn="l">
              <a:spcBef>
                <a:spcPts val="13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3483864" lvl="1" indent="-1306449" algn="l">
              <a:spcBef>
                <a:spcPts val="1372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5225796" lvl="2" indent="-1306449" algn="l">
              <a:spcBef>
                <a:spcPts val="13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6967728" lvl="3" indent="-1306449" algn="l">
              <a:spcBef>
                <a:spcPts val="1372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8709660" lvl="4" indent="-1306449" algn="l">
              <a:spcBef>
                <a:spcPts val="1372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0451592" lvl="5" indent="-1306449" algn="l">
              <a:spcBef>
                <a:spcPts val="13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2193524" lvl="6" indent="-1306449" algn="l">
              <a:spcBef>
                <a:spcPts val="13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3935456" lvl="7" indent="-1306449" algn="l">
              <a:spcBef>
                <a:spcPts val="13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15677388" lvl="8" indent="-1306449" algn="l">
              <a:spcBef>
                <a:spcPts val="13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1741944" y="24221815"/>
            <a:ext cx="8129072" cy="1391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11903283" y="24221815"/>
            <a:ext cx="11032312" cy="1391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24967863" y="24221815"/>
            <a:ext cx="8129072" cy="1391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5174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18028513" y="8276228"/>
            <a:ext cx="22298103" cy="7838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2060694" y="727801"/>
            <a:ext cx="22298103" cy="22935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1741932" lvl="0" indent="-1306449" algn="l">
              <a:spcBef>
                <a:spcPts val="13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3483864" lvl="1" indent="-1306449" algn="l">
              <a:spcBef>
                <a:spcPts val="1372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5225796" lvl="2" indent="-1306449" algn="l">
              <a:spcBef>
                <a:spcPts val="13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6967728" lvl="3" indent="-1306449" algn="l">
              <a:spcBef>
                <a:spcPts val="1372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8709660" lvl="4" indent="-1306449" algn="l">
              <a:spcBef>
                <a:spcPts val="1372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0451592" lvl="5" indent="-1306449" algn="l">
              <a:spcBef>
                <a:spcPts val="13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2193524" lvl="6" indent="-1306449" algn="l">
              <a:spcBef>
                <a:spcPts val="13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3935456" lvl="7" indent="-1306449" algn="l">
              <a:spcBef>
                <a:spcPts val="13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15677388" lvl="8" indent="-1306449" algn="l">
              <a:spcBef>
                <a:spcPts val="13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1741944" y="24221815"/>
            <a:ext cx="8129072" cy="1391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11903283" y="24221815"/>
            <a:ext cx="11032312" cy="1391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24967863" y="24221815"/>
            <a:ext cx="8129072" cy="1391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212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22592" y="4573352"/>
            <a:ext cx="20516228" cy="12933624"/>
          </a:xfrm>
        </p:spPr>
        <p:txBody>
          <a:bodyPr/>
          <a:lstStyle>
            <a:lvl1pPr>
              <a:defRPr sz="14200"/>
            </a:lvl1pPr>
            <a:lvl2pPr>
              <a:defRPr sz="12200"/>
            </a:lvl2pPr>
            <a:lvl3pPr>
              <a:defRPr sz="10200"/>
            </a:lvl3pPr>
            <a:lvl4pPr>
              <a:defRPr sz="9100"/>
            </a:lvl4pPr>
            <a:lvl5pPr>
              <a:defRPr sz="9100"/>
            </a:lvl5pPr>
            <a:lvl6pPr>
              <a:defRPr sz="9100"/>
            </a:lvl6pPr>
            <a:lvl7pPr>
              <a:defRPr sz="9100"/>
            </a:lvl7pPr>
            <a:lvl8pPr>
              <a:defRPr sz="9100"/>
            </a:lvl8pPr>
            <a:lvl9pPr>
              <a:defRPr sz="91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613018" y="4573352"/>
            <a:ext cx="20516228" cy="12933624"/>
          </a:xfrm>
        </p:spPr>
        <p:txBody>
          <a:bodyPr/>
          <a:lstStyle>
            <a:lvl1pPr>
              <a:defRPr sz="14200"/>
            </a:lvl1pPr>
            <a:lvl2pPr>
              <a:defRPr sz="12200"/>
            </a:lvl2pPr>
            <a:lvl3pPr>
              <a:defRPr sz="10200"/>
            </a:lvl3pPr>
            <a:lvl4pPr>
              <a:defRPr sz="9100"/>
            </a:lvl4pPr>
            <a:lvl5pPr>
              <a:defRPr sz="9100"/>
            </a:lvl5pPr>
            <a:lvl6pPr>
              <a:defRPr sz="9100"/>
            </a:lvl6pPr>
            <a:lvl7pPr>
              <a:defRPr sz="9100"/>
            </a:lvl7pPr>
            <a:lvl8pPr>
              <a:defRPr sz="9100"/>
            </a:lvl8pPr>
            <a:lvl9pPr>
              <a:defRPr sz="91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E18EC-0525-4A5F-86BF-584F2EEC4128}" type="datetime1">
              <a:rPr lang="en-US" smtClean="0"/>
              <a:t>6/15/2026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RRF-3.4.1-22-2022-00001  Közösségi megújuló energiatermelés és felhasználás  Magyar Máltai Szeretetszolgálat Alapítvány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045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2592" y="1046551"/>
            <a:ext cx="41806654" cy="4355571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22592" y="5849777"/>
            <a:ext cx="20524296" cy="2437910"/>
          </a:xfrm>
        </p:spPr>
        <p:txBody>
          <a:bodyPr anchor="b"/>
          <a:lstStyle>
            <a:lvl1pPr marL="0" indent="0">
              <a:buNone/>
              <a:defRPr sz="12200" b="1"/>
            </a:lvl1pPr>
            <a:lvl2pPr marL="2322713" indent="0">
              <a:buNone/>
              <a:defRPr sz="10200" b="1"/>
            </a:lvl2pPr>
            <a:lvl3pPr marL="4645426" indent="0">
              <a:buNone/>
              <a:defRPr sz="9100" b="1"/>
            </a:lvl3pPr>
            <a:lvl4pPr marL="6968139" indent="0">
              <a:buNone/>
              <a:defRPr sz="8100" b="1"/>
            </a:lvl4pPr>
            <a:lvl5pPr marL="9290853" indent="0">
              <a:buNone/>
              <a:defRPr sz="8100" b="1"/>
            </a:lvl5pPr>
            <a:lvl6pPr marL="11613566" indent="0">
              <a:buNone/>
              <a:defRPr sz="8100" b="1"/>
            </a:lvl6pPr>
            <a:lvl7pPr marL="13936279" indent="0">
              <a:buNone/>
              <a:defRPr sz="8100" b="1"/>
            </a:lvl7pPr>
            <a:lvl8pPr marL="16258992" indent="0">
              <a:buNone/>
              <a:defRPr sz="8100" b="1"/>
            </a:lvl8pPr>
            <a:lvl9pPr marL="18581705" indent="0">
              <a:buNone/>
              <a:defRPr sz="8100" b="1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2592" y="8287682"/>
            <a:ext cx="20524296" cy="15056968"/>
          </a:xfrm>
        </p:spPr>
        <p:txBody>
          <a:bodyPr/>
          <a:lstStyle>
            <a:lvl1pPr>
              <a:defRPr sz="12200"/>
            </a:lvl1pPr>
            <a:lvl2pPr>
              <a:defRPr sz="10200"/>
            </a:lvl2pPr>
            <a:lvl3pPr>
              <a:defRPr sz="9100"/>
            </a:lvl3pPr>
            <a:lvl4pPr>
              <a:defRPr sz="8100"/>
            </a:lvl4pPr>
            <a:lvl5pPr>
              <a:defRPr sz="8100"/>
            </a:lvl5pPr>
            <a:lvl6pPr>
              <a:defRPr sz="8100"/>
            </a:lvl6pPr>
            <a:lvl7pPr>
              <a:defRPr sz="8100"/>
            </a:lvl7pPr>
            <a:lvl8pPr>
              <a:defRPr sz="8100"/>
            </a:lvl8pPr>
            <a:lvl9pPr>
              <a:defRPr sz="81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596896" y="5849777"/>
            <a:ext cx="20532358" cy="2437910"/>
          </a:xfrm>
        </p:spPr>
        <p:txBody>
          <a:bodyPr anchor="b"/>
          <a:lstStyle>
            <a:lvl1pPr marL="0" indent="0">
              <a:buNone/>
              <a:defRPr sz="12200" b="1"/>
            </a:lvl1pPr>
            <a:lvl2pPr marL="2322713" indent="0">
              <a:buNone/>
              <a:defRPr sz="10200" b="1"/>
            </a:lvl2pPr>
            <a:lvl3pPr marL="4645426" indent="0">
              <a:buNone/>
              <a:defRPr sz="9100" b="1"/>
            </a:lvl3pPr>
            <a:lvl4pPr marL="6968139" indent="0">
              <a:buNone/>
              <a:defRPr sz="8100" b="1"/>
            </a:lvl4pPr>
            <a:lvl5pPr marL="9290853" indent="0">
              <a:buNone/>
              <a:defRPr sz="8100" b="1"/>
            </a:lvl5pPr>
            <a:lvl6pPr marL="11613566" indent="0">
              <a:buNone/>
              <a:defRPr sz="8100" b="1"/>
            </a:lvl6pPr>
            <a:lvl7pPr marL="13936279" indent="0">
              <a:buNone/>
              <a:defRPr sz="8100" b="1"/>
            </a:lvl7pPr>
            <a:lvl8pPr marL="16258992" indent="0">
              <a:buNone/>
              <a:defRPr sz="8100" b="1"/>
            </a:lvl8pPr>
            <a:lvl9pPr marL="18581705" indent="0">
              <a:buNone/>
              <a:defRPr sz="8100" b="1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596896" y="8287682"/>
            <a:ext cx="20532358" cy="15056968"/>
          </a:xfrm>
        </p:spPr>
        <p:txBody>
          <a:bodyPr/>
          <a:lstStyle>
            <a:lvl1pPr>
              <a:defRPr sz="12200"/>
            </a:lvl1pPr>
            <a:lvl2pPr>
              <a:defRPr sz="10200"/>
            </a:lvl2pPr>
            <a:lvl3pPr>
              <a:defRPr sz="9100"/>
            </a:lvl3pPr>
            <a:lvl4pPr>
              <a:defRPr sz="8100"/>
            </a:lvl4pPr>
            <a:lvl5pPr>
              <a:defRPr sz="8100"/>
            </a:lvl5pPr>
            <a:lvl6pPr>
              <a:defRPr sz="8100"/>
            </a:lvl6pPr>
            <a:lvl7pPr>
              <a:defRPr sz="8100"/>
            </a:lvl7pPr>
            <a:lvl8pPr>
              <a:defRPr sz="8100"/>
            </a:lvl8pPr>
            <a:lvl9pPr>
              <a:defRPr sz="81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C0DF1-1B6D-41A5-BDFD-FFCC375E03A1}" type="datetime1">
              <a:rPr lang="en-US" smtClean="0"/>
              <a:t>6/15/2026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RRF-3.4.1-22-2022-00001  Közösségi megújuló energiatermelés és felhasználás  Magyar Máltai Szeretetszolgálat Alapítvány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50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15157-270D-4C89-B3A8-5EB63D79AC97}" type="datetime1">
              <a:rPr lang="en-US" smtClean="0"/>
              <a:t>6/15/2026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RRF-3.4.1-22-2022-00001  Közösségi megújuló energiatermelés és felhasználás  Magyar Máltai Szeretetszolgálat Alapítvány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358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232BE-90CB-4A44-872D-0E471347EFAF}" type="datetime1">
              <a:rPr lang="en-US" smtClean="0"/>
              <a:t>6/15/2026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RRF-3.4.1-22-2022-00001  Közösségi megújuló energiatermelés és felhasználás  Magyar Máltai Szeretetszolgálat Alapítvány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973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2599" y="1040495"/>
            <a:ext cx="15282335" cy="4428166"/>
          </a:xfrm>
        </p:spPr>
        <p:txBody>
          <a:bodyPr anchor="b"/>
          <a:lstStyle>
            <a:lvl1pPr algn="l">
              <a:defRPr sz="10200" b="1"/>
            </a:lvl1pPr>
          </a:lstStyle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61378" y="1040503"/>
            <a:ext cx="25967868" cy="22304155"/>
          </a:xfrm>
        </p:spPr>
        <p:txBody>
          <a:bodyPr/>
          <a:lstStyle>
            <a:lvl1pPr>
              <a:defRPr sz="16300"/>
            </a:lvl1pPr>
            <a:lvl2pPr>
              <a:defRPr sz="14200"/>
            </a:lvl2pPr>
            <a:lvl3pPr>
              <a:defRPr sz="12200"/>
            </a:lvl3pPr>
            <a:lvl4pPr>
              <a:defRPr sz="10200"/>
            </a:lvl4pPr>
            <a:lvl5pPr>
              <a:defRPr sz="10200"/>
            </a:lvl5pPr>
            <a:lvl6pPr>
              <a:defRPr sz="10200"/>
            </a:lvl6pPr>
            <a:lvl7pPr>
              <a:defRPr sz="10200"/>
            </a:lvl7pPr>
            <a:lvl8pPr>
              <a:defRPr sz="10200"/>
            </a:lvl8pPr>
            <a:lvl9pPr>
              <a:defRPr sz="102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22599" y="5468669"/>
            <a:ext cx="15282335" cy="17875989"/>
          </a:xfrm>
        </p:spPr>
        <p:txBody>
          <a:bodyPr/>
          <a:lstStyle>
            <a:lvl1pPr marL="0" indent="0">
              <a:buNone/>
              <a:defRPr sz="7100"/>
            </a:lvl1pPr>
            <a:lvl2pPr marL="2322713" indent="0">
              <a:buNone/>
              <a:defRPr sz="6100"/>
            </a:lvl2pPr>
            <a:lvl3pPr marL="4645426" indent="0">
              <a:buNone/>
              <a:defRPr sz="5100"/>
            </a:lvl3pPr>
            <a:lvl4pPr marL="6968139" indent="0">
              <a:buNone/>
              <a:defRPr sz="4600"/>
            </a:lvl4pPr>
            <a:lvl5pPr marL="9290853" indent="0">
              <a:buNone/>
              <a:defRPr sz="4600"/>
            </a:lvl5pPr>
            <a:lvl6pPr marL="11613566" indent="0">
              <a:buNone/>
              <a:defRPr sz="4600"/>
            </a:lvl6pPr>
            <a:lvl7pPr marL="13936279" indent="0">
              <a:buNone/>
              <a:defRPr sz="4600"/>
            </a:lvl7pPr>
            <a:lvl8pPr marL="16258992" indent="0">
              <a:buNone/>
              <a:defRPr sz="4600"/>
            </a:lvl8pPr>
            <a:lvl9pPr marL="18581705" indent="0">
              <a:buNone/>
              <a:defRPr sz="4600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08B39-CFAD-4B4C-A3B6-9DFCEBF759A5}" type="datetime1">
              <a:rPr lang="en-US" smtClean="0"/>
              <a:t>6/15/2026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RRF-3.4.1-22-2022-00001  Közösségi megújuló energiatermelés és felhasználás  Magyar Máltai Szeretetszolgálat Alapítvány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431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04885" y="18293397"/>
            <a:ext cx="27871103" cy="2159642"/>
          </a:xfrm>
        </p:spPr>
        <p:txBody>
          <a:bodyPr anchor="b"/>
          <a:lstStyle>
            <a:lvl1pPr algn="l">
              <a:defRPr sz="10200" b="1"/>
            </a:lvl1pPr>
          </a:lstStyle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104885" y="2335069"/>
            <a:ext cx="27871103" cy="15680055"/>
          </a:xfrm>
        </p:spPr>
        <p:txBody>
          <a:bodyPr/>
          <a:lstStyle>
            <a:lvl1pPr marL="0" indent="0">
              <a:buNone/>
              <a:defRPr sz="16300"/>
            </a:lvl1pPr>
            <a:lvl2pPr marL="2322713" indent="0">
              <a:buNone/>
              <a:defRPr sz="14200"/>
            </a:lvl2pPr>
            <a:lvl3pPr marL="4645426" indent="0">
              <a:buNone/>
              <a:defRPr sz="12200"/>
            </a:lvl3pPr>
            <a:lvl4pPr marL="6968139" indent="0">
              <a:buNone/>
              <a:defRPr sz="10200"/>
            </a:lvl4pPr>
            <a:lvl5pPr marL="9290853" indent="0">
              <a:buNone/>
              <a:defRPr sz="10200"/>
            </a:lvl5pPr>
            <a:lvl6pPr marL="11613566" indent="0">
              <a:buNone/>
              <a:defRPr sz="10200"/>
            </a:lvl6pPr>
            <a:lvl7pPr marL="13936279" indent="0">
              <a:buNone/>
              <a:defRPr sz="10200"/>
            </a:lvl7pPr>
            <a:lvl8pPr marL="16258992" indent="0">
              <a:buNone/>
              <a:defRPr sz="10200"/>
            </a:lvl8pPr>
            <a:lvl9pPr marL="18581705" indent="0">
              <a:buNone/>
              <a:defRPr sz="10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04885" y="20453037"/>
            <a:ext cx="27871103" cy="3067048"/>
          </a:xfrm>
        </p:spPr>
        <p:txBody>
          <a:bodyPr/>
          <a:lstStyle>
            <a:lvl1pPr marL="0" indent="0">
              <a:buNone/>
              <a:defRPr sz="7100"/>
            </a:lvl1pPr>
            <a:lvl2pPr marL="2322713" indent="0">
              <a:buNone/>
              <a:defRPr sz="6100"/>
            </a:lvl2pPr>
            <a:lvl3pPr marL="4645426" indent="0">
              <a:buNone/>
              <a:defRPr sz="5100"/>
            </a:lvl3pPr>
            <a:lvl4pPr marL="6968139" indent="0">
              <a:buNone/>
              <a:defRPr sz="4600"/>
            </a:lvl4pPr>
            <a:lvl5pPr marL="9290853" indent="0">
              <a:buNone/>
              <a:defRPr sz="4600"/>
            </a:lvl5pPr>
            <a:lvl6pPr marL="11613566" indent="0">
              <a:buNone/>
              <a:defRPr sz="4600"/>
            </a:lvl6pPr>
            <a:lvl7pPr marL="13936279" indent="0">
              <a:buNone/>
              <a:defRPr sz="4600"/>
            </a:lvl7pPr>
            <a:lvl8pPr marL="16258992" indent="0">
              <a:buNone/>
              <a:defRPr sz="4600"/>
            </a:lvl8pPr>
            <a:lvl9pPr marL="18581705" indent="0">
              <a:buNone/>
              <a:defRPr sz="4600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A0BA2-0B54-48BB-B9F9-2FFC389FA5C3}" type="datetime1">
              <a:rPr lang="en-US" smtClean="0"/>
              <a:t>6/15/2026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RRF-3.4.1-22-2022-00001  Közösségi megújuló energiatermelés és felhasználás  Magyar Máltai Szeretetszolgálat Alapítvány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870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22592" y="1046551"/>
            <a:ext cx="41806654" cy="4355571"/>
          </a:xfrm>
          <a:prstGeom prst="rect">
            <a:avLst/>
          </a:prstGeom>
        </p:spPr>
        <p:txBody>
          <a:bodyPr vert="horz" lIns="464543" tIns="232271" rIns="464543" bIns="232271" rtlCol="0" anchor="ctr">
            <a:normAutofit/>
          </a:bodyPr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22592" y="6097804"/>
            <a:ext cx="41806654" cy="17246851"/>
          </a:xfrm>
          <a:prstGeom prst="rect">
            <a:avLst/>
          </a:prstGeom>
        </p:spPr>
        <p:txBody>
          <a:bodyPr vert="horz" lIns="464543" tIns="232271" rIns="464543" bIns="232271" rtlCol="0">
            <a:normAutofit/>
          </a:bodyPr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22592" y="24221816"/>
            <a:ext cx="10838762" cy="1391364"/>
          </a:xfrm>
          <a:prstGeom prst="rect">
            <a:avLst/>
          </a:prstGeom>
        </p:spPr>
        <p:txBody>
          <a:bodyPr vert="horz" lIns="464543" tIns="232271" rIns="464543" bIns="232271" rtlCol="0" anchor="ctr"/>
          <a:lstStyle>
            <a:lvl1pPr algn="l">
              <a:defRPr sz="6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D403CF-6C01-4419-BB5B-A7FDAABB58EA}" type="datetime1">
              <a:rPr lang="en-US" smtClean="0"/>
              <a:t>6/15/2026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871045" y="24221816"/>
            <a:ext cx="14709749" cy="1391364"/>
          </a:xfrm>
          <a:prstGeom prst="rect">
            <a:avLst/>
          </a:prstGeom>
        </p:spPr>
        <p:txBody>
          <a:bodyPr vert="horz" lIns="464543" tIns="232271" rIns="464543" bIns="232271" rtlCol="0" anchor="ctr"/>
          <a:lstStyle>
            <a:lvl1pPr algn="ctr">
              <a:defRPr sz="6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/>
              <a:t>RRF-3.4.1-22-2022-00001  Közösségi megújuló energiatermelés és felhasználás  Magyar Máltai Szeretetszolgálat Alapítvány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290484" y="24221816"/>
            <a:ext cx="10838762" cy="1391364"/>
          </a:xfrm>
          <a:prstGeom prst="rect">
            <a:avLst/>
          </a:prstGeom>
        </p:spPr>
        <p:txBody>
          <a:bodyPr vert="horz" lIns="464543" tIns="232271" rIns="464543" bIns="232271" rtlCol="0" anchor="ctr"/>
          <a:lstStyle>
            <a:lvl1pPr algn="r">
              <a:defRPr sz="6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594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4" r:id="rId12"/>
  </p:sldLayoutIdLst>
  <p:hf sldNum="0" hdr="0" dt="0"/>
  <p:txStyles>
    <p:titleStyle>
      <a:lvl1pPr algn="ctr" defTabSz="2322713" rtl="0" eaLnBrk="1" latinLnBrk="0" hangingPunct="1">
        <a:spcBef>
          <a:spcPct val="0"/>
        </a:spcBef>
        <a:buNone/>
        <a:defRPr sz="22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42035" indent="-1742035" algn="l" defTabSz="2322713" rtl="0" eaLnBrk="1" latinLnBrk="0" hangingPunct="1">
        <a:spcBef>
          <a:spcPct val="20000"/>
        </a:spcBef>
        <a:buFont typeface="Arial"/>
        <a:buChar char="•"/>
        <a:defRPr sz="16300" kern="1200">
          <a:solidFill>
            <a:schemeClr val="tx1"/>
          </a:solidFill>
          <a:latin typeface="+mn-lt"/>
          <a:ea typeface="+mn-ea"/>
          <a:cs typeface="+mn-cs"/>
        </a:defRPr>
      </a:lvl1pPr>
      <a:lvl2pPr marL="3774409" indent="-1451696" algn="l" defTabSz="2322713" rtl="0" eaLnBrk="1" latinLnBrk="0" hangingPunct="1">
        <a:spcBef>
          <a:spcPct val="20000"/>
        </a:spcBef>
        <a:buFont typeface="Arial"/>
        <a:buChar char="–"/>
        <a:defRPr sz="14200" kern="1200">
          <a:solidFill>
            <a:schemeClr val="tx1"/>
          </a:solidFill>
          <a:latin typeface="+mn-lt"/>
          <a:ea typeface="+mn-ea"/>
          <a:cs typeface="+mn-cs"/>
        </a:defRPr>
      </a:lvl2pPr>
      <a:lvl3pPr marL="5806783" indent="-1161357" algn="l" defTabSz="2322713" rtl="0" eaLnBrk="1" latinLnBrk="0" hangingPunct="1">
        <a:spcBef>
          <a:spcPct val="20000"/>
        </a:spcBef>
        <a:buFont typeface="Arial"/>
        <a:buChar char="•"/>
        <a:defRPr sz="12200" kern="1200">
          <a:solidFill>
            <a:schemeClr val="tx1"/>
          </a:solidFill>
          <a:latin typeface="+mn-lt"/>
          <a:ea typeface="+mn-ea"/>
          <a:cs typeface="+mn-cs"/>
        </a:defRPr>
      </a:lvl3pPr>
      <a:lvl4pPr marL="8129496" indent="-1161357" algn="l" defTabSz="2322713" rtl="0" eaLnBrk="1" latinLnBrk="0" hangingPunct="1">
        <a:spcBef>
          <a:spcPct val="20000"/>
        </a:spcBef>
        <a:buFont typeface="Arial"/>
        <a:buChar char="–"/>
        <a:defRPr sz="10200" kern="1200">
          <a:solidFill>
            <a:schemeClr val="tx1"/>
          </a:solidFill>
          <a:latin typeface="+mn-lt"/>
          <a:ea typeface="+mn-ea"/>
          <a:cs typeface="+mn-cs"/>
        </a:defRPr>
      </a:lvl4pPr>
      <a:lvl5pPr marL="10452209" indent="-1161357" algn="l" defTabSz="2322713" rtl="0" eaLnBrk="1" latinLnBrk="0" hangingPunct="1">
        <a:spcBef>
          <a:spcPct val="20000"/>
        </a:spcBef>
        <a:buFont typeface="Arial"/>
        <a:buChar char="»"/>
        <a:defRPr sz="10200" kern="1200">
          <a:solidFill>
            <a:schemeClr val="tx1"/>
          </a:solidFill>
          <a:latin typeface="+mn-lt"/>
          <a:ea typeface="+mn-ea"/>
          <a:cs typeface="+mn-cs"/>
        </a:defRPr>
      </a:lvl5pPr>
      <a:lvl6pPr marL="12774922" indent="-1161357" algn="l" defTabSz="2322713" rtl="0" eaLnBrk="1" latinLnBrk="0" hangingPunct="1">
        <a:spcBef>
          <a:spcPct val="20000"/>
        </a:spcBef>
        <a:buFont typeface="Arial"/>
        <a:buChar char="•"/>
        <a:defRPr sz="10200" kern="1200">
          <a:solidFill>
            <a:schemeClr val="tx1"/>
          </a:solidFill>
          <a:latin typeface="+mn-lt"/>
          <a:ea typeface="+mn-ea"/>
          <a:cs typeface="+mn-cs"/>
        </a:defRPr>
      </a:lvl6pPr>
      <a:lvl7pPr marL="15097636" indent="-1161357" algn="l" defTabSz="2322713" rtl="0" eaLnBrk="1" latinLnBrk="0" hangingPunct="1">
        <a:spcBef>
          <a:spcPct val="20000"/>
        </a:spcBef>
        <a:buFont typeface="Arial"/>
        <a:buChar char="•"/>
        <a:defRPr sz="10200" kern="1200">
          <a:solidFill>
            <a:schemeClr val="tx1"/>
          </a:solidFill>
          <a:latin typeface="+mn-lt"/>
          <a:ea typeface="+mn-ea"/>
          <a:cs typeface="+mn-cs"/>
        </a:defRPr>
      </a:lvl7pPr>
      <a:lvl8pPr marL="17420349" indent="-1161357" algn="l" defTabSz="2322713" rtl="0" eaLnBrk="1" latinLnBrk="0" hangingPunct="1">
        <a:spcBef>
          <a:spcPct val="20000"/>
        </a:spcBef>
        <a:buFont typeface="Arial"/>
        <a:buChar char="•"/>
        <a:defRPr sz="10200" kern="1200">
          <a:solidFill>
            <a:schemeClr val="tx1"/>
          </a:solidFill>
          <a:latin typeface="+mn-lt"/>
          <a:ea typeface="+mn-ea"/>
          <a:cs typeface="+mn-cs"/>
        </a:defRPr>
      </a:lvl8pPr>
      <a:lvl9pPr marL="19743062" indent="-1161357" algn="l" defTabSz="2322713" rtl="0" eaLnBrk="1" latinLnBrk="0" hangingPunct="1">
        <a:spcBef>
          <a:spcPct val="20000"/>
        </a:spcBef>
        <a:buFont typeface="Arial"/>
        <a:buChar char="•"/>
        <a:defRPr sz="10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322713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1pPr>
      <a:lvl2pPr marL="2322713" algn="l" defTabSz="2322713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2pPr>
      <a:lvl3pPr marL="4645426" algn="l" defTabSz="2322713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3pPr>
      <a:lvl4pPr marL="6968139" algn="l" defTabSz="2322713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4pPr>
      <a:lvl5pPr marL="9290853" algn="l" defTabSz="2322713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5pPr>
      <a:lvl6pPr marL="11613566" algn="l" defTabSz="2322713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6pPr>
      <a:lvl7pPr marL="13936279" algn="l" defTabSz="2322713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7pPr>
      <a:lvl8pPr marL="16258992" algn="l" defTabSz="2322713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8pPr>
      <a:lvl9pPr marL="18581705" algn="l" defTabSz="2322713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25832" y="2613343"/>
            <a:ext cx="36580822" cy="56622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25832" y="8711142"/>
            <a:ext cx="36580822" cy="136474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298413" y="24591583"/>
            <a:ext cx="4589451" cy="15418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572" baseline="0">
                <a:solidFill>
                  <a:schemeClr val="tx2"/>
                </a:solidFill>
              </a:defRPr>
            </a:lvl1pPr>
          </a:lstStyle>
          <a:p>
            <a:fld id="{68D403CF-6C01-4419-BB5B-A7FDAABB58EA}" type="datetime1">
              <a:rPr lang="en-US" smtClean="0"/>
              <a:t>6/15/2026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024554" y="24591583"/>
            <a:ext cx="23930126" cy="15418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572" baseline="0">
                <a:solidFill>
                  <a:schemeClr val="tx2"/>
                </a:solidFill>
              </a:defRPr>
            </a:lvl1pPr>
          </a:lstStyle>
          <a:p>
            <a:r>
              <a:rPr lang="pt-BR"/>
              <a:t>RRF-3.4.1-22-2022-00001  Közösségi megújuló energiatermelés és felhasználás  Magyar Máltai Szeretetszolgálat Alapítvány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091371" y="24591583"/>
            <a:ext cx="6081914" cy="15418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572" baseline="0">
                <a:solidFill>
                  <a:schemeClr val="tx2"/>
                </a:solidFill>
              </a:defRPr>
            </a:lvl1pPr>
          </a:lstStyle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1821554" y="1433"/>
            <a:ext cx="870972" cy="261334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5103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73" r:id="rId12"/>
  </p:sldLayoutIdLst>
  <p:hf sldNum="0" hdr="0" dt="0"/>
  <p:txStyles>
    <p:titleStyle>
      <a:lvl1pPr algn="l" defTabSz="3483864" rtl="0" eaLnBrk="1" latinLnBrk="0" hangingPunct="1">
        <a:lnSpc>
          <a:spcPct val="89000"/>
        </a:lnSpc>
        <a:spcBef>
          <a:spcPct val="0"/>
        </a:spcBef>
        <a:buNone/>
        <a:defRPr sz="16764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463223" indent="-1463223" algn="l" defTabSz="3483864" rtl="0" eaLnBrk="1" latinLnBrk="0" hangingPunct="1">
        <a:lnSpc>
          <a:spcPct val="94000"/>
        </a:lnSpc>
        <a:spcBef>
          <a:spcPts val="3810"/>
        </a:spcBef>
        <a:spcAft>
          <a:spcPts val="762"/>
        </a:spcAft>
        <a:buFont typeface="Franklin Gothic Book" panose="020B0503020102020204" pitchFamily="34" charset="0"/>
        <a:buChar char="■"/>
        <a:defRPr sz="762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3483864" indent="-1463223" algn="l" defTabSz="3483864" rtl="0" eaLnBrk="1" latinLnBrk="0" hangingPunct="1">
        <a:lnSpc>
          <a:spcPct val="94000"/>
        </a:lnSpc>
        <a:spcBef>
          <a:spcPts val="1905"/>
        </a:spcBef>
        <a:spcAft>
          <a:spcPts val="762"/>
        </a:spcAft>
        <a:buFont typeface="Franklin Gothic Book" panose="020B0503020102020204" pitchFamily="34" charset="0"/>
        <a:buChar char="–"/>
        <a:defRPr sz="762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5225796" indent="-1463223" algn="l" defTabSz="3483864" rtl="0" eaLnBrk="1" latinLnBrk="0" hangingPunct="1">
        <a:lnSpc>
          <a:spcPct val="94000"/>
        </a:lnSpc>
        <a:spcBef>
          <a:spcPts val="1905"/>
        </a:spcBef>
        <a:spcAft>
          <a:spcPts val="762"/>
        </a:spcAft>
        <a:buFont typeface="Franklin Gothic Book" panose="020B0503020102020204" pitchFamily="34" charset="0"/>
        <a:buChar char="■"/>
        <a:defRPr sz="6858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6967728" indent="-1463223" algn="l" defTabSz="3483864" rtl="0" eaLnBrk="1" latinLnBrk="0" hangingPunct="1">
        <a:lnSpc>
          <a:spcPct val="94000"/>
        </a:lnSpc>
        <a:spcBef>
          <a:spcPts val="1905"/>
        </a:spcBef>
        <a:spcAft>
          <a:spcPts val="762"/>
        </a:spcAft>
        <a:buFont typeface="Franklin Gothic Book" panose="020B0503020102020204" pitchFamily="34" charset="0"/>
        <a:buChar char="–"/>
        <a:defRPr sz="6858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8709660" indent="-1463223" algn="l" defTabSz="3483864" rtl="0" eaLnBrk="1" latinLnBrk="0" hangingPunct="1">
        <a:lnSpc>
          <a:spcPct val="94000"/>
        </a:lnSpc>
        <a:spcBef>
          <a:spcPts val="1905"/>
        </a:spcBef>
        <a:spcAft>
          <a:spcPts val="762"/>
        </a:spcAft>
        <a:buFont typeface="Franklin Gothic Book" panose="020B0503020102020204" pitchFamily="34" charset="0"/>
        <a:buChar char="■"/>
        <a:defRPr sz="6096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0451592" indent="-1463223" algn="l" defTabSz="3483864" rtl="0" eaLnBrk="1" latinLnBrk="0" hangingPunct="1">
        <a:lnSpc>
          <a:spcPct val="94000"/>
        </a:lnSpc>
        <a:spcBef>
          <a:spcPts val="1905"/>
        </a:spcBef>
        <a:spcAft>
          <a:spcPts val="762"/>
        </a:spcAft>
        <a:buFont typeface="Franklin Gothic Book" panose="020B0503020102020204" pitchFamily="34" charset="0"/>
        <a:buChar char="–"/>
        <a:defRPr sz="6096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12193524" indent="-1463223" algn="l" defTabSz="3483864" rtl="0" eaLnBrk="1" latinLnBrk="0" hangingPunct="1">
        <a:lnSpc>
          <a:spcPct val="94000"/>
        </a:lnSpc>
        <a:spcBef>
          <a:spcPts val="1905"/>
        </a:spcBef>
        <a:spcAft>
          <a:spcPts val="762"/>
        </a:spcAft>
        <a:buFont typeface="Franklin Gothic Book" panose="020B0503020102020204" pitchFamily="34" charset="0"/>
        <a:buChar char="■"/>
        <a:defRPr sz="5334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13935456" indent="-1463223" algn="l" defTabSz="3483864" rtl="0" eaLnBrk="1" latinLnBrk="0" hangingPunct="1">
        <a:lnSpc>
          <a:spcPct val="94000"/>
        </a:lnSpc>
        <a:spcBef>
          <a:spcPts val="1905"/>
        </a:spcBef>
        <a:spcAft>
          <a:spcPts val="762"/>
        </a:spcAft>
        <a:buFont typeface="Franklin Gothic Book" panose="020B0503020102020204" pitchFamily="34" charset="0"/>
        <a:buChar char="–"/>
        <a:defRPr sz="5334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15677388" indent="-1463223" algn="l" defTabSz="3483864" rtl="0" eaLnBrk="1" latinLnBrk="0" hangingPunct="1">
        <a:lnSpc>
          <a:spcPct val="94000"/>
        </a:lnSpc>
        <a:spcBef>
          <a:spcPts val="1905"/>
        </a:spcBef>
        <a:spcAft>
          <a:spcPts val="762"/>
        </a:spcAft>
        <a:buFont typeface="Franklin Gothic Book" panose="020B0503020102020204" pitchFamily="34" charset="0"/>
        <a:buChar char="■"/>
        <a:defRPr sz="5334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83864" rtl="0" eaLnBrk="1" latinLnBrk="0" hangingPunct="1">
        <a:defRPr sz="6858" kern="1200">
          <a:solidFill>
            <a:schemeClr val="tx1"/>
          </a:solidFill>
          <a:latin typeface="+mn-lt"/>
          <a:ea typeface="+mn-ea"/>
          <a:cs typeface="+mn-cs"/>
        </a:defRPr>
      </a:lvl1pPr>
      <a:lvl2pPr marL="1741932" algn="l" defTabSz="3483864" rtl="0" eaLnBrk="1" latinLnBrk="0" hangingPunct="1">
        <a:defRPr sz="6858" kern="1200">
          <a:solidFill>
            <a:schemeClr val="tx1"/>
          </a:solidFill>
          <a:latin typeface="+mn-lt"/>
          <a:ea typeface="+mn-ea"/>
          <a:cs typeface="+mn-cs"/>
        </a:defRPr>
      </a:lvl2pPr>
      <a:lvl3pPr marL="3483864" algn="l" defTabSz="3483864" rtl="0" eaLnBrk="1" latinLnBrk="0" hangingPunct="1">
        <a:defRPr sz="6858" kern="1200">
          <a:solidFill>
            <a:schemeClr val="tx1"/>
          </a:solidFill>
          <a:latin typeface="+mn-lt"/>
          <a:ea typeface="+mn-ea"/>
          <a:cs typeface="+mn-cs"/>
        </a:defRPr>
      </a:lvl3pPr>
      <a:lvl4pPr marL="5225796" algn="l" defTabSz="3483864" rtl="0" eaLnBrk="1" latinLnBrk="0" hangingPunct="1">
        <a:defRPr sz="6858" kern="1200">
          <a:solidFill>
            <a:schemeClr val="tx1"/>
          </a:solidFill>
          <a:latin typeface="+mn-lt"/>
          <a:ea typeface="+mn-ea"/>
          <a:cs typeface="+mn-cs"/>
        </a:defRPr>
      </a:lvl4pPr>
      <a:lvl5pPr marL="6967728" algn="l" defTabSz="3483864" rtl="0" eaLnBrk="1" latinLnBrk="0" hangingPunct="1">
        <a:defRPr sz="6858" kern="1200">
          <a:solidFill>
            <a:schemeClr val="tx1"/>
          </a:solidFill>
          <a:latin typeface="+mn-lt"/>
          <a:ea typeface="+mn-ea"/>
          <a:cs typeface="+mn-cs"/>
        </a:defRPr>
      </a:lvl5pPr>
      <a:lvl6pPr marL="8709660" algn="l" defTabSz="3483864" rtl="0" eaLnBrk="1" latinLnBrk="0" hangingPunct="1">
        <a:defRPr sz="6858" kern="1200">
          <a:solidFill>
            <a:schemeClr val="tx1"/>
          </a:solidFill>
          <a:latin typeface="+mn-lt"/>
          <a:ea typeface="+mn-ea"/>
          <a:cs typeface="+mn-cs"/>
        </a:defRPr>
      </a:lvl6pPr>
      <a:lvl7pPr marL="10451592" algn="l" defTabSz="3483864" rtl="0" eaLnBrk="1" latinLnBrk="0" hangingPunct="1">
        <a:defRPr sz="6858" kern="1200">
          <a:solidFill>
            <a:schemeClr val="tx1"/>
          </a:solidFill>
          <a:latin typeface="+mn-lt"/>
          <a:ea typeface="+mn-ea"/>
          <a:cs typeface="+mn-cs"/>
        </a:defRPr>
      </a:lvl7pPr>
      <a:lvl8pPr marL="12193524" algn="l" defTabSz="3483864" rtl="0" eaLnBrk="1" latinLnBrk="0" hangingPunct="1">
        <a:defRPr sz="6858" kern="1200">
          <a:solidFill>
            <a:schemeClr val="tx1"/>
          </a:solidFill>
          <a:latin typeface="+mn-lt"/>
          <a:ea typeface="+mn-ea"/>
          <a:cs typeface="+mn-cs"/>
        </a:defRPr>
      </a:lvl8pPr>
      <a:lvl9pPr marL="13935456" algn="l" defTabSz="3483864" rtl="0" eaLnBrk="1" latinLnBrk="0" hangingPunct="1">
        <a:defRPr sz="685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741944" y="1046549"/>
            <a:ext cx="31354991" cy="4355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741944" y="6097801"/>
            <a:ext cx="31354991" cy="17246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1741944" y="24221815"/>
            <a:ext cx="8129072" cy="1391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7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85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85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85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85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85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85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85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85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11903283" y="24221815"/>
            <a:ext cx="11032312" cy="1391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57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85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85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85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85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85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85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85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85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24967863" y="24221815"/>
            <a:ext cx="8129072" cy="1391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457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457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457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457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457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457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457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457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457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5110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3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3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3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3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3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3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3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3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3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3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3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3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3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3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3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3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3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3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3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3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3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3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3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3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3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3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3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sv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sv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sv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4.png"/><Relationship Id="rId11" Type="http://schemas.openxmlformats.org/officeDocument/2006/relationships/image" Target="../media/image39.jpg"/><Relationship Id="rId5" Type="http://schemas.openxmlformats.org/officeDocument/2006/relationships/image" Target="../media/image33.png"/><Relationship Id="rId10" Type="http://schemas.openxmlformats.org/officeDocument/2006/relationships/image" Target="../media/image38.jpg"/><Relationship Id="rId4" Type="http://schemas.openxmlformats.org/officeDocument/2006/relationships/image" Target="../media/image32.png"/><Relationship Id="rId9" Type="http://schemas.openxmlformats.org/officeDocument/2006/relationships/image" Target="../media/image37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1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jpg"/><Relationship Id="rId4" Type="http://schemas.openxmlformats.org/officeDocument/2006/relationships/image" Target="../media/image40.png"/><Relationship Id="rId9" Type="http://schemas.openxmlformats.org/officeDocument/2006/relationships/image" Target="../media/image4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0.pn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l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79299"/>
            <a:ext cx="46451838" cy="261334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85428" y="17762455"/>
            <a:ext cx="27281235" cy="1869462"/>
          </a:xfrm>
          <a:prstGeom prst="rect">
            <a:avLst/>
          </a:prstGeom>
          <a:noFill/>
        </p:spPr>
        <p:txBody>
          <a:bodyPr wrap="square" lIns="464543" tIns="232271" rIns="464543" bIns="232271" rtlCol="0">
            <a:spAutoFit/>
          </a:bodyPr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Hajzer Angelika, munkaerő-piaci programvezető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Kép 6">
            <a:extLst>
              <a:ext uri="{FF2B5EF4-FFF2-40B4-BE49-F238E27FC236}">
                <a16:creationId xmlns:a16="http://schemas.microsoft.com/office/drawing/2014/main" id="{434CB5BF-86A9-B9CF-A939-D1161B9CE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82338" y="19668259"/>
            <a:ext cx="2385994" cy="2756234"/>
          </a:xfrm>
          <a:prstGeom prst="rect">
            <a:avLst/>
          </a:prstGeom>
        </p:spPr>
      </p:pic>
      <p:sp>
        <p:nvSpPr>
          <p:cNvPr id="3" name="Élőláb helye 2">
            <a:extLst>
              <a:ext uri="{FF2B5EF4-FFF2-40B4-BE49-F238E27FC236}">
                <a16:creationId xmlns:a16="http://schemas.microsoft.com/office/drawing/2014/main" id="{27EBBEF6-9AC6-8858-E5E0-641739A0E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88353" y="22343616"/>
            <a:ext cx="31190618" cy="2756233"/>
          </a:xfrm>
        </p:spPr>
        <p:txBody>
          <a:bodyPr/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RRF-3.2.1-22-2022-00001- Helyi sajátosságokon alapuló munkaszocializáció és készségfejlesztés, a helyi gazdasági kultúra erősítése</a:t>
            </a:r>
          </a:p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Magyar Máltai Szeretetszolgálat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7E8861B0-877B-1819-1066-0A32F8EEEC5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" y="-1"/>
            <a:ext cx="46451838" cy="5341154"/>
          </a:xfrm>
          <a:prstGeom prst="rect">
            <a:avLst/>
          </a:prstGeom>
        </p:spPr>
      </p:pic>
      <p:sp>
        <p:nvSpPr>
          <p:cNvPr id="20" name="Cím 19">
            <a:extLst>
              <a:ext uri="{FF2B5EF4-FFF2-40B4-BE49-F238E27FC236}">
                <a16:creationId xmlns:a16="http://schemas.microsoft.com/office/drawing/2014/main" id="{11CDAF3D-C18B-465C-21E8-4089DDEA71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u-HU" sz="15000" dirty="0"/>
              <a:t>Munkaerőpiaci szolgáltatások főbb eljárásainak, módszertanának és eredményeinek bemutatása</a:t>
            </a:r>
          </a:p>
        </p:txBody>
      </p:sp>
    </p:spTree>
    <p:extLst>
      <p:ext uri="{BB962C8B-B14F-4D97-AF65-F5344CB8AC3E}">
        <p14:creationId xmlns:p14="http://schemas.microsoft.com/office/powerpoint/2010/main" val="3075798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894B414A-182A-F828-472D-D96D46CA60E7}"/>
              </a:ext>
            </a:extLst>
          </p:cNvPr>
          <p:cNvSpPr txBox="1"/>
          <p:nvPr/>
        </p:nvSpPr>
        <p:spPr>
          <a:xfrm>
            <a:off x="575469" y="3297054"/>
            <a:ext cx="45300900" cy="168654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7200" b="1" dirty="0">
                <a:solidFill>
                  <a:srgbClr val="00B05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hu-HU" sz="7200" b="1" dirty="0">
                <a:solidFill>
                  <a:srgbClr val="00B05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 S</a:t>
            </a:r>
            <a:r>
              <a:rPr lang="hu-HU" sz="7200" b="1" dirty="0">
                <a:solidFill>
                  <a:srgbClr val="00B050"/>
                </a:solidFill>
                <a:cs typeface="Times New Roman" panose="02020603050405020304" pitchFamily="18" charset="0"/>
                <a:sym typeface="DM Sans"/>
              </a:rPr>
              <a:t>tabil együttműködések és a mentorok ajánlásai, garancia a munkaadók számára</a:t>
            </a:r>
            <a:endParaRPr lang="hu-HU" sz="7200" b="1" dirty="0">
              <a:solidFill>
                <a:srgbClr val="00206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7200" dirty="0">
                <a:ea typeface="Times New Roman" panose="02020603050405020304" pitchFamily="18" charset="0"/>
                <a:cs typeface="Times New Roman" panose="02020603050405020304" pitchFamily="18" charset="0"/>
              </a:rPr>
              <a:t>A mentor a kapcsolatfelvételen túl, nem csak a betöltetlen álláshelyeket, képzési igényeket tárta fel, de folyamatos kapcsolatot tartott a Munkáltató HR vezetőjével (érzékenyítés) kezelve az elhelyezett ügyfelek problémáit, ügyeit</a:t>
            </a:r>
            <a:r>
              <a:rPr lang="hu-HU" sz="7200" dirty="0">
                <a:cs typeface="Times New Roman" panose="02020603050405020304" pitchFamily="18" charset="0"/>
              </a:rPr>
              <a:t>, támogatva </a:t>
            </a:r>
            <a:r>
              <a:rPr lang="hu-HU" sz="7200" dirty="0">
                <a:ea typeface="Times New Roman" panose="02020603050405020304" pitchFamily="18" charset="0"/>
                <a:cs typeface="Times New Roman" panose="02020603050405020304" pitchFamily="18" charset="0"/>
              </a:rPr>
              <a:t>azt a beilleszkedésben, tartós munkában maradáshoz. </a:t>
            </a:r>
            <a:r>
              <a:rPr lang="hu-HU" sz="7200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Pl. a</a:t>
            </a:r>
            <a:r>
              <a:rPr lang="en-US" sz="7200" i="1" dirty="0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7200" i="1" dirty="0" err="1">
                <a:cs typeface="Times New Roman" panose="02020603050405020304" pitchFamily="18" charset="0"/>
                <a:sym typeface="DM Sans"/>
              </a:rPr>
              <a:t>nagyéri</a:t>
            </a:r>
            <a:r>
              <a:rPr lang="en-US" sz="7200" i="1" dirty="0">
                <a:cs typeface="Times New Roman" panose="02020603050405020304" pitchFamily="18" charset="0"/>
                <a:sym typeface="DM Sans"/>
              </a:rPr>
              <a:t> Rózsavölgyi Imre </a:t>
            </a:r>
            <a:r>
              <a:rPr lang="en-US" sz="7200" i="1" dirty="0" err="1">
                <a:cs typeface="Times New Roman" panose="02020603050405020304" pitchFamily="18" charset="0"/>
                <a:sym typeface="DM Sans"/>
              </a:rPr>
              <a:t>elhelyezkedése</a:t>
            </a:r>
            <a:r>
              <a:rPr lang="en-US" sz="7200" i="1" dirty="0">
                <a:cs typeface="Times New Roman" panose="02020603050405020304" pitchFamily="18" charset="0"/>
                <a:sym typeface="DM Sans"/>
              </a:rPr>
              <a:t> a Magyar </a:t>
            </a:r>
            <a:r>
              <a:rPr lang="en-US" sz="7200" i="1" dirty="0" err="1">
                <a:cs typeface="Times New Roman" panose="02020603050405020304" pitchFamily="18" charset="0"/>
                <a:sym typeface="DM Sans"/>
              </a:rPr>
              <a:t>Közútnál</a:t>
            </a:r>
            <a:r>
              <a:rPr lang="en-US" sz="7200" i="1" dirty="0">
                <a:cs typeface="Times New Roman" panose="02020603050405020304" pitchFamily="18" charset="0"/>
                <a:sym typeface="DM Sans"/>
              </a:rPr>
              <a:t>, </a:t>
            </a:r>
            <a:r>
              <a:rPr lang="hu-HU" sz="7200" i="1" dirty="0">
                <a:cs typeface="Times New Roman" panose="02020603050405020304" pitchFamily="18" charset="0"/>
                <a:sym typeface="DM Sans"/>
              </a:rPr>
              <a:t>vagy </a:t>
            </a:r>
            <a:r>
              <a:rPr lang="hu-HU" sz="7200" i="1" dirty="0">
                <a:cs typeface="Times New Roman" panose="02020603050405020304" pitchFamily="18" charset="0"/>
              </a:rPr>
              <a:t>Kállai Mihály - </a:t>
            </a:r>
            <a:r>
              <a:rPr lang="hu-HU" sz="7200" i="1" dirty="0" err="1">
                <a:cs typeface="Times New Roman" panose="02020603050405020304" pitchFamily="18" charset="0"/>
              </a:rPr>
              <a:t>kerecsendi</a:t>
            </a:r>
            <a:r>
              <a:rPr lang="hu-HU" sz="7200" i="1" dirty="0">
                <a:cs typeface="Times New Roman" panose="02020603050405020304" pitchFamily="18" charset="0"/>
              </a:rPr>
              <a:t> lakos elhelyezése a MÁV Pályaműködtetési Zrt.-nél. 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hu-HU" sz="7200" dirty="0">
                <a:ea typeface="Times New Roman" panose="02020603050405020304" pitchFamily="18" charset="0"/>
                <a:cs typeface="Times New Roman" panose="02020603050405020304" pitchFamily="18" charset="0"/>
              </a:rPr>
              <a:t>valamint az ügyfelek a munkába járás megoldásában is közvetítőként járt el. (Pl. Julika HONSA buszjárat Siklósnagyfalu)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hu-HU" sz="72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hu-HU" sz="7200" dirty="0">
              <a:solidFill>
                <a:srgbClr val="C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hu-HU" sz="7200" b="1" dirty="0">
                <a:solidFill>
                  <a:srgbClr val="00B050"/>
                </a:solidFill>
                <a:cs typeface="Times New Roman" panose="02020603050405020304" pitchFamily="18" charset="0"/>
              </a:rPr>
              <a:t>5. Kidolgozott egységes módszertan és folyamatleírás valamint dokumentációs rendszer</a:t>
            </a:r>
            <a:endParaRPr lang="hu-HU" sz="72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hu-HU" sz="72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hu-HU" sz="7200" dirty="0">
                <a:cs typeface="Times New Roman" panose="02020603050405020304" pitchFamily="18" charset="0"/>
              </a:rPr>
              <a:t>A mentorok egységesen, az adott FETE településen egységes eljárás és dokumentációs rendszer szerint végezték a munkájukat.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endParaRPr lang="hu-HU" sz="7200" dirty="0"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hu-HU" sz="7200" b="1" dirty="0">
                <a:solidFill>
                  <a:srgbClr val="00B050"/>
                </a:solidFill>
                <a:cs typeface="Times New Roman" panose="02020603050405020304" pitchFamily="18" charset="0"/>
              </a:rPr>
              <a:t>6. Mentori teljesítményértékelési és </a:t>
            </a:r>
            <a:r>
              <a:rPr lang="hu-HU" sz="72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nyomonkövetései</a:t>
            </a:r>
            <a:r>
              <a:rPr lang="hu-HU" sz="7200" b="1" dirty="0">
                <a:solidFill>
                  <a:srgbClr val="00B050"/>
                </a:solidFill>
                <a:cs typeface="Times New Roman" panose="02020603050405020304" pitchFamily="18" charset="0"/>
              </a:rPr>
              <a:t> rendszer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hu-HU" sz="7200" dirty="0">
                <a:cs typeface="Times New Roman" panose="02020603050405020304" pitchFamily="18" charset="0"/>
              </a:rPr>
              <a:t>A</a:t>
            </a:r>
            <a:r>
              <a:rPr lang="hu-HU" sz="72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hu-HU" sz="7200" dirty="0">
                <a:cs typeface="Times New Roman" panose="02020603050405020304" pitchFamily="18" charset="0"/>
              </a:rPr>
              <a:t>felállított mutatószámok alapján havonta, negyedévente és évente mértük a mentorok teljesítményét, ami az egyéni értékelések/vezetői visszajelzések alapját képezték. </a:t>
            </a:r>
            <a:endParaRPr lang="hu-HU" sz="7200" dirty="0"/>
          </a:p>
        </p:txBody>
      </p:sp>
    </p:spTree>
    <p:extLst>
      <p:ext uri="{BB962C8B-B14F-4D97-AF65-F5344CB8AC3E}">
        <p14:creationId xmlns:p14="http://schemas.microsoft.com/office/powerpoint/2010/main" val="964201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25F80B69-664D-B4AF-873D-6CB435070C80}"/>
              </a:ext>
            </a:extLst>
          </p:cNvPr>
          <p:cNvSpPr txBox="1"/>
          <p:nvPr/>
        </p:nvSpPr>
        <p:spPr>
          <a:xfrm>
            <a:off x="304800" y="990600"/>
            <a:ext cx="44081700" cy="239204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3484413"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</a:pPr>
            <a:r>
              <a:rPr lang="en-US" sz="11000" b="1" dirty="0" err="1">
                <a:solidFill>
                  <a:srgbClr val="1E293B"/>
                </a:solidFill>
                <a:latin typeface="+mj-lt"/>
                <a:cs typeface="Poppins"/>
              </a:rPr>
              <a:t>Mentori</a:t>
            </a:r>
            <a:r>
              <a:rPr lang="en-US" sz="11000" b="1" dirty="0">
                <a:solidFill>
                  <a:srgbClr val="1E293B"/>
                </a:solidFill>
                <a:latin typeface="+mj-lt"/>
                <a:cs typeface="Poppins"/>
              </a:rPr>
              <a:t> </a:t>
            </a:r>
            <a:r>
              <a:rPr lang="en-US" sz="11000" b="1" dirty="0" err="1">
                <a:solidFill>
                  <a:srgbClr val="1E293B"/>
                </a:solidFill>
                <a:latin typeface="+mj-lt"/>
                <a:cs typeface="Poppins"/>
              </a:rPr>
              <a:t>teljesítményértékelési</a:t>
            </a:r>
            <a:r>
              <a:rPr lang="en-US" sz="11000" b="1" dirty="0">
                <a:solidFill>
                  <a:srgbClr val="1E293B"/>
                </a:solidFill>
                <a:latin typeface="+mj-lt"/>
                <a:cs typeface="Poppins"/>
              </a:rPr>
              <a:t> </a:t>
            </a:r>
            <a:r>
              <a:rPr lang="en-US" sz="11000" b="1" dirty="0" err="1">
                <a:solidFill>
                  <a:srgbClr val="1E293B"/>
                </a:solidFill>
                <a:latin typeface="+mj-lt"/>
                <a:cs typeface="Poppins"/>
              </a:rPr>
              <a:t>és</a:t>
            </a:r>
            <a:r>
              <a:rPr lang="en-US" sz="11000" b="1" dirty="0">
                <a:solidFill>
                  <a:srgbClr val="1E293B"/>
                </a:solidFill>
                <a:latin typeface="+mj-lt"/>
                <a:cs typeface="Poppins"/>
              </a:rPr>
              <a:t> </a:t>
            </a:r>
            <a:r>
              <a:rPr lang="en-US" sz="11000" b="1" dirty="0" err="1">
                <a:solidFill>
                  <a:srgbClr val="1E293B"/>
                </a:solidFill>
                <a:latin typeface="+mj-lt"/>
                <a:cs typeface="Poppins"/>
              </a:rPr>
              <a:t>nyomonkövetései</a:t>
            </a:r>
            <a:r>
              <a:rPr lang="en-US" sz="11000" b="1" dirty="0">
                <a:solidFill>
                  <a:srgbClr val="1E293B"/>
                </a:solidFill>
                <a:latin typeface="+mj-lt"/>
                <a:cs typeface="Poppins"/>
              </a:rPr>
              <a:t> </a:t>
            </a:r>
            <a:r>
              <a:rPr lang="en-US" sz="11000" b="1" dirty="0" err="1">
                <a:solidFill>
                  <a:srgbClr val="1E293B"/>
                </a:solidFill>
                <a:latin typeface="+mj-lt"/>
                <a:cs typeface="Poppins"/>
              </a:rPr>
              <a:t>rendszer</a:t>
            </a:r>
            <a:endParaRPr lang="hu-HU" sz="11000" b="1" dirty="0">
              <a:solidFill>
                <a:srgbClr val="1E293B"/>
              </a:solidFill>
              <a:latin typeface="+mj-lt"/>
              <a:cs typeface="Poppins"/>
            </a:endParaRPr>
          </a:p>
          <a:p>
            <a:pPr defTabSz="3484413"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</a:pPr>
            <a:endParaRPr lang="en-US" sz="9600" b="1" dirty="0">
              <a:solidFill>
                <a:srgbClr val="1E293B"/>
              </a:solidFill>
              <a:latin typeface="Poppins"/>
              <a:cs typeface="Poppins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6600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6600" b="1" dirty="0" err="1"/>
              <a:t>Alapja</a:t>
            </a:r>
            <a:r>
              <a:rPr lang="en-US" sz="6600" b="1" dirty="0"/>
              <a:t>: </a:t>
            </a:r>
            <a:r>
              <a:rPr lang="en-US" sz="6600" dirty="0" err="1"/>
              <a:t>Mentori</a:t>
            </a:r>
            <a:r>
              <a:rPr lang="en-US" sz="6600" dirty="0"/>
              <a:t> </a:t>
            </a:r>
            <a:r>
              <a:rPr lang="en-US" sz="6600" dirty="0" err="1"/>
              <a:t>heti</a:t>
            </a:r>
            <a:r>
              <a:rPr lang="en-US" sz="6600" dirty="0"/>
              <a:t> </a:t>
            </a:r>
            <a:r>
              <a:rPr lang="en-US" sz="6600" dirty="0" err="1"/>
              <a:t>beszámoló</a:t>
            </a:r>
            <a:r>
              <a:rPr lang="en-US" sz="6600" dirty="0"/>
              <a:t> – Havi </a:t>
            </a:r>
            <a:r>
              <a:rPr lang="en-US" sz="6600" dirty="0" err="1"/>
              <a:t>mentori</a:t>
            </a:r>
            <a:r>
              <a:rPr lang="en-US" sz="6600" dirty="0"/>
              <a:t> </a:t>
            </a:r>
            <a:r>
              <a:rPr lang="en-US" sz="6600" dirty="0" err="1"/>
              <a:t>tevékenység</a:t>
            </a:r>
            <a:r>
              <a:rPr lang="en-US" sz="6600" dirty="0"/>
              <a:t> </a:t>
            </a:r>
            <a:r>
              <a:rPr lang="en-US" sz="6600" dirty="0" err="1"/>
              <a:t>összesítő</a:t>
            </a:r>
            <a:r>
              <a:rPr lang="hu-HU" sz="6600" dirty="0"/>
              <a:t> </a:t>
            </a:r>
            <a:r>
              <a:rPr lang="en-US" sz="6600" dirty="0"/>
              <a:t>-</a:t>
            </a:r>
            <a:r>
              <a:rPr lang="hu-HU" sz="6600" dirty="0"/>
              <a:t> </a:t>
            </a:r>
            <a:r>
              <a:rPr lang="en-US" sz="6600" dirty="0" err="1"/>
              <a:t>Negyedéves</a:t>
            </a:r>
            <a:r>
              <a:rPr lang="en-US" sz="6600" dirty="0"/>
              <a:t> </a:t>
            </a:r>
            <a:r>
              <a:rPr lang="en-US" sz="6600" dirty="0" err="1"/>
              <a:t>jelentés</a:t>
            </a:r>
            <a:endParaRPr lang="en-US" sz="66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6600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6600" b="1" dirty="0"/>
              <a:t>MUTATÓSZÁMOK</a:t>
            </a:r>
          </a:p>
          <a:p>
            <a:pPr marL="1771650" indent="-857250" defTabSz="9144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6600" dirty="0" err="1"/>
              <a:t>Ügyfélforgalom</a:t>
            </a:r>
            <a:r>
              <a:rPr lang="en-US" sz="6600" dirty="0"/>
              <a:t> </a:t>
            </a:r>
            <a:r>
              <a:rPr lang="en-US" sz="6600" dirty="0" err="1"/>
              <a:t>száma</a:t>
            </a:r>
            <a:endParaRPr lang="en-US" sz="6600" dirty="0"/>
          </a:p>
          <a:p>
            <a:pPr marL="1771650" lvl="0" indent="-857250" defTabSz="9144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6600" dirty="0" err="1"/>
              <a:t>Munkaerő-piaci</a:t>
            </a:r>
            <a:r>
              <a:rPr lang="en-US" sz="6600" dirty="0"/>
              <a:t> </a:t>
            </a:r>
            <a:r>
              <a:rPr lang="en-US" sz="6600" dirty="0" err="1"/>
              <a:t>szolgáltatásokba</a:t>
            </a:r>
            <a:r>
              <a:rPr lang="en-US" sz="6600" dirty="0"/>
              <a:t> </a:t>
            </a:r>
            <a:r>
              <a:rPr lang="en-US" sz="6600" dirty="0" err="1"/>
              <a:t>bevont</a:t>
            </a:r>
            <a:r>
              <a:rPr lang="en-US" sz="6600" dirty="0"/>
              <a:t> </a:t>
            </a:r>
            <a:r>
              <a:rPr lang="en-US" sz="6600" dirty="0" err="1"/>
              <a:t>új</a:t>
            </a:r>
            <a:r>
              <a:rPr lang="en-US" sz="6600" dirty="0"/>
              <a:t> </a:t>
            </a:r>
            <a:r>
              <a:rPr lang="en-US" sz="6600" dirty="0" err="1"/>
              <a:t>ügyfelek</a:t>
            </a:r>
            <a:r>
              <a:rPr lang="en-US" sz="6600" dirty="0"/>
              <a:t> </a:t>
            </a:r>
            <a:r>
              <a:rPr lang="en-US" sz="6600" dirty="0" err="1"/>
              <a:t>száma</a:t>
            </a:r>
            <a:endParaRPr lang="en-US" sz="6600" dirty="0"/>
          </a:p>
          <a:p>
            <a:pPr marL="1771650" lvl="0" indent="-857250" defTabSz="9144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6600" dirty="0" err="1"/>
              <a:t>Megkeresett</a:t>
            </a:r>
            <a:r>
              <a:rPr lang="en-US" sz="6600" dirty="0"/>
              <a:t> </a:t>
            </a:r>
            <a:r>
              <a:rPr lang="en-US" sz="6600" dirty="0" err="1"/>
              <a:t>munkáltatók</a:t>
            </a:r>
            <a:r>
              <a:rPr lang="en-US" sz="6600" dirty="0"/>
              <a:t>/</a:t>
            </a:r>
            <a:r>
              <a:rPr lang="en-US" sz="6600" dirty="0" err="1"/>
              <a:t>partnerek</a:t>
            </a:r>
            <a:r>
              <a:rPr lang="en-US" sz="6600" dirty="0"/>
              <a:t> </a:t>
            </a:r>
            <a:r>
              <a:rPr lang="en-US" sz="6600" dirty="0" err="1"/>
              <a:t>száma</a:t>
            </a:r>
            <a:endParaRPr lang="en-US" sz="6600" dirty="0"/>
          </a:p>
          <a:p>
            <a:pPr marL="1771650" lvl="0" indent="-857250" defTabSz="9144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6600" dirty="0" err="1"/>
              <a:t>Munkahelyen</a:t>
            </a:r>
            <a:r>
              <a:rPr lang="en-US" sz="6600" dirty="0"/>
              <a:t> </a:t>
            </a:r>
            <a:r>
              <a:rPr lang="en-US" sz="6600" dirty="0" err="1"/>
              <a:t>elhelyezett</a:t>
            </a:r>
            <a:r>
              <a:rPr lang="en-US" sz="6600" dirty="0"/>
              <a:t> </a:t>
            </a:r>
            <a:r>
              <a:rPr lang="en-US" sz="6600" dirty="0" err="1"/>
              <a:t>ügyfelek</a:t>
            </a:r>
            <a:r>
              <a:rPr lang="en-US" sz="6600" dirty="0"/>
              <a:t> </a:t>
            </a:r>
            <a:r>
              <a:rPr lang="en-US" sz="6600" dirty="0" err="1"/>
              <a:t>száma</a:t>
            </a:r>
            <a:r>
              <a:rPr lang="en-US" sz="6600" dirty="0"/>
              <a:t> (</a:t>
            </a:r>
            <a:r>
              <a:rPr lang="en-US" sz="6600" dirty="0" err="1"/>
              <a:t>alkalmazotti</a:t>
            </a:r>
            <a:r>
              <a:rPr lang="en-US" sz="6600" dirty="0"/>
              <a:t> </a:t>
            </a:r>
            <a:r>
              <a:rPr lang="en-US" sz="6600" dirty="0" err="1"/>
              <a:t>jogviszonyban</a:t>
            </a:r>
            <a:r>
              <a:rPr lang="en-US" sz="6600" dirty="0"/>
              <a:t>)</a:t>
            </a:r>
          </a:p>
          <a:p>
            <a:pPr marL="1771650" lvl="0" indent="-857250" defTabSz="9144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6600" dirty="0" err="1"/>
              <a:t>Munkahelyen</a:t>
            </a:r>
            <a:r>
              <a:rPr lang="en-US" sz="6600" dirty="0"/>
              <a:t> </a:t>
            </a:r>
            <a:r>
              <a:rPr lang="en-US" sz="6600" dirty="0" err="1"/>
              <a:t>elhelyezett</a:t>
            </a:r>
            <a:r>
              <a:rPr lang="en-US" sz="6600" dirty="0"/>
              <a:t> </a:t>
            </a:r>
            <a:r>
              <a:rPr lang="en-US" sz="6600" dirty="0" err="1"/>
              <a:t>ügyfelek</a:t>
            </a:r>
            <a:r>
              <a:rPr lang="en-US" sz="6600" dirty="0"/>
              <a:t> </a:t>
            </a:r>
            <a:r>
              <a:rPr lang="en-US" sz="6600" dirty="0" err="1"/>
              <a:t>száma</a:t>
            </a:r>
            <a:r>
              <a:rPr lang="en-US" sz="6600" dirty="0"/>
              <a:t> (EFO-</a:t>
            </a:r>
            <a:r>
              <a:rPr lang="en-US" sz="6600" dirty="0" err="1"/>
              <a:t>val</a:t>
            </a:r>
            <a:r>
              <a:rPr lang="en-US" sz="6600" dirty="0"/>
              <a:t>)</a:t>
            </a:r>
          </a:p>
          <a:p>
            <a:pPr marL="1771650" lvl="0" indent="-857250" defTabSz="9144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6600" dirty="0" err="1"/>
              <a:t>Munkahelyen</a:t>
            </a:r>
            <a:r>
              <a:rPr lang="en-US" sz="6600" dirty="0"/>
              <a:t> </a:t>
            </a:r>
            <a:r>
              <a:rPr lang="en-US" sz="6600" dirty="0" err="1"/>
              <a:t>elhelyezett</a:t>
            </a:r>
            <a:r>
              <a:rPr lang="en-US" sz="6600" dirty="0"/>
              <a:t> </a:t>
            </a:r>
            <a:r>
              <a:rPr lang="en-US" sz="6600" dirty="0" err="1"/>
              <a:t>ügyfelek</a:t>
            </a:r>
            <a:r>
              <a:rPr lang="en-US" sz="6600" dirty="0"/>
              <a:t> </a:t>
            </a:r>
            <a:r>
              <a:rPr lang="en-US" sz="6600" dirty="0" err="1"/>
              <a:t>száma</a:t>
            </a:r>
            <a:r>
              <a:rPr lang="en-US" sz="6600" dirty="0"/>
              <a:t> (</a:t>
            </a:r>
            <a:r>
              <a:rPr lang="en-US" sz="6600" dirty="0" err="1"/>
              <a:t>közfoglalkoztatottként</a:t>
            </a:r>
            <a:r>
              <a:rPr lang="en-US" sz="6600" dirty="0"/>
              <a:t>)</a:t>
            </a:r>
          </a:p>
          <a:p>
            <a:pPr marL="1771650" lvl="0" indent="-857250" defTabSz="9144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6600" dirty="0" err="1"/>
              <a:t>Munkahelyen</a:t>
            </a:r>
            <a:r>
              <a:rPr lang="en-US" sz="6600" dirty="0"/>
              <a:t> </a:t>
            </a:r>
            <a:r>
              <a:rPr lang="en-US" sz="6600" dirty="0" err="1"/>
              <a:t>tartósan</a:t>
            </a:r>
            <a:r>
              <a:rPr lang="en-US" sz="6600" dirty="0"/>
              <a:t> (6 </a:t>
            </a:r>
            <a:r>
              <a:rPr lang="en-US" sz="6600" dirty="0" err="1"/>
              <a:t>hó</a:t>
            </a:r>
            <a:r>
              <a:rPr lang="en-US" sz="6600" dirty="0"/>
              <a:t>) </a:t>
            </a:r>
            <a:r>
              <a:rPr lang="en-US" sz="6600" dirty="0" err="1"/>
              <a:t>elhelyezett</a:t>
            </a:r>
            <a:r>
              <a:rPr lang="en-US" sz="6600" dirty="0"/>
              <a:t> </a:t>
            </a:r>
            <a:r>
              <a:rPr lang="en-US" sz="6600" dirty="0" err="1"/>
              <a:t>ügyfelek</a:t>
            </a:r>
            <a:r>
              <a:rPr lang="en-US" sz="6600" dirty="0"/>
              <a:t> </a:t>
            </a:r>
            <a:r>
              <a:rPr lang="en-US" sz="6600" dirty="0" err="1"/>
              <a:t>száma</a:t>
            </a:r>
            <a:r>
              <a:rPr lang="en-US" sz="6600" dirty="0"/>
              <a:t> (</a:t>
            </a:r>
            <a:r>
              <a:rPr lang="en-US" sz="6600" dirty="0" err="1"/>
              <a:t>alkalmazotti</a:t>
            </a:r>
            <a:r>
              <a:rPr lang="en-US" sz="6600" dirty="0"/>
              <a:t> </a:t>
            </a:r>
            <a:r>
              <a:rPr lang="en-US" sz="6600" dirty="0" err="1"/>
              <a:t>jogviszonyban</a:t>
            </a:r>
            <a:r>
              <a:rPr lang="en-US" sz="6600" dirty="0"/>
              <a:t>) </a:t>
            </a:r>
          </a:p>
          <a:p>
            <a:pPr marL="1143000" lvl="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6600" b="1" dirty="0"/>
          </a:p>
          <a:p>
            <a:pPr lvl="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6600" b="1" dirty="0"/>
          </a:p>
          <a:p>
            <a:pPr lvl="0" defTabSz="914400">
              <a:lnSpc>
                <a:spcPct val="90000"/>
              </a:lnSpc>
              <a:spcAft>
                <a:spcPts val="600"/>
              </a:spcAft>
            </a:pPr>
            <a:r>
              <a:rPr lang="hu-HU" sz="6600" b="1" dirty="0"/>
              <a:t>TELJESÍTMÉNYÉRTÉKELÉS </a:t>
            </a:r>
            <a:r>
              <a:rPr lang="en-US" sz="6600" b="1" dirty="0"/>
              <a:t>FELHASZNÁLÁSA:</a:t>
            </a:r>
          </a:p>
          <a:p>
            <a:pPr marL="1771650" indent="-857250" defTabSz="9144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6600" dirty="0" err="1"/>
              <a:t>Visszajelzés-visszacsatolás</a:t>
            </a:r>
            <a:r>
              <a:rPr lang="en-US" sz="6600" dirty="0"/>
              <a:t> a mun</a:t>
            </a:r>
            <a:r>
              <a:rPr lang="hu-HU" sz="6600" dirty="0"/>
              <a:t>toroknak</a:t>
            </a:r>
            <a:endParaRPr lang="en-US" sz="6600" dirty="0"/>
          </a:p>
          <a:p>
            <a:pPr marL="1771650" indent="-857250" defTabSz="9144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6600" dirty="0" err="1"/>
              <a:t>Motiválás</a:t>
            </a:r>
            <a:endParaRPr lang="en-US" sz="6600" dirty="0"/>
          </a:p>
          <a:p>
            <a:pPr marL="1771650" indent="-857250" defTabSz="9144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6600" dirty="0" err="1"/>
              <a:t>Premizálás</a:t>
            </a:r>
            <a:r>
              <a:rPr lang="en-US" sz="6600" dirty="0"/>
              <a:t> (</a:t>
            </a:r>
            <a:r>
              <a:rPr lang="en-US" sz="6600" dirty="0" err="1"/>
              <a:t>év</a:t>
            </a:r>
            <a:r>
              <a:rPr lang="en-US" sz="6600" dirty="0"/>
              <a:t> </a:t>
            </a:r>
            <a:r>
              <a:rPr lang="en-US" sz="6600" dirty="0" err="1"/>
              <a:t>végi</a:t>
            </a:r>
            <a:r>
              <a:rPr lang="en-US" sz="6600" dirty="0"/>
              <a:t> </a:t>
            </a:r>
            <a:r>
              <a:rPr lang="en-US" sz="6600" dirty="0" err="1"/>
              <a:t>bónusz</a:t>
            </a:r>
            <a:r>
              <a:rPr lang="en-US" sz="6600" dirty="0"/>
              <a:t>)</a:t>
            </a:r>
          </a:p>
          <a:p>
            <a:pPr marL="1771650" indent="-857250" defTabSz="9144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6600" dirty="0" err="1"/>
              <a:t>Szükség</a:t>
            </a:r>
            <a:r>
              <a:rPr lang="en-US" sz="6600" dirty="0"/>
              <a:t> </a:t>
            </a:r>
            <a:r>
              <a:rPr lang="en-US" sz="6600" dirty="0" err="1"/>
              <a:t>esetén</a:t>
            </a:r>
            <a:r>
              <a:rPr lang="en-US" sz="6600" dirty="0"/>
              <a:t> </a:t>
            </a:r>
            <a:r>
              <a:rPr lang="en-US" sz="6600" dirty="0" err="1"/>
              <a:t>beavatkozás</a:t>
            </a:r>
            <a:endParaRPr lang="en-US" sz="6600" dirty="0"/>
          </a:p>
          <a:p>
            <a:pPr marL="1771650" indent="-857250" defTabSz="9144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6600" dirty="0" err="1"/>
              <a:t>Tervezés</a:t>
            </a:r>
            <a:endParaRPr lang="en-US" sz="6600" dirty="0"/>
          </a:p>
          <a:p>
            <a:pPr marL="1771650" indent="-857250" defTabSz="9144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6600" dirty="0" err="1"/>
              <a:t>Fejlesztés</a:t>
            </a:r>
            <a:endParaRPr lang="en-US" sz="6600" dirty="0"/>
          </a:p>
          <a:p>
            <a:pPr marL="1143000" lvl="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dirty="0"/>
          </a:p>
          <a:p>
            <a:pPr lvl="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dirty="0"/>
          </a:p>
          <a:p>
            <a:pPr lvl="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dirty="0"/>
          </a:p>
        </p:txBody>
      </p:sp>
      <p:pic>
        <p:nvPicPr>
          <p:cNvPr id="1026" name="Picture 2" descr="Diagramme interpretieren - de.bettermarks.com">
            <a:extLst>
              <a:ext uri="{FF2B5EF4-FFF2-40B4-BE49-F238E27FC236}">
                <a16:creationId xmlns:a16="http://schemas.microsoft.com/office/drawing/2014/main" id="{EE9245DC-EFF0-7F58-9099-D9C6EDCEF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621417" y="12909103"/>
            <a:ext cx="15869187" cy="13224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1FD67D68-9B83-C338-8342-3348D8F22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9145" y="25675072"/>
            <a:ext cx="46509749" cy="470093"/>
            <a:chOff x="-5025" y="6737718"/>
            <a:chExt cx="12207200" cy="123363"/>
          </a:xfrm>
        </p:grpSpPr>
        <p:sp>
          <p:nvSpPr>
            <p:cNvPr id="1032" name="Rectangle 1031">
              <a:extLst>
                <a:ext uri="{FF2B5EF4-FFF2-40B4-BE49-F238E27FC236}">
                  <a16:creationId xmlns:a16="http://schemas.microsoft.com/office/drawing/2014/main" id="{1E397F34-6B84-0D3B-0F29-B1D134B3B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3" name="Rectangle 1032">
              <a:extLst>
                <a:ext uri="{FF2B5EF4-FFF2-40B4-BE49-F238E27FC236}">
                  <a16:creationId xmlns:a16="http://schemas.microsoft.com/office/drawing/2014/main" id="{9BD98075-BFC1-BE9C-7FB7-23FE55E433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Google Shape;152;p17">
            <a:extLst>
              <a:ext uri="{FF2B5EF4-FFF2-40B4-BE49-F238E27FC236}">
                <a16:creationId xmlns:a16="http://schemas.microsoft.com/office/drawing/2014/main" id="{62C46D01-5E3C-77C4-8A15-C3498DE52521}"/>
              </a:ext>
            </a:extLst>
          </p:cNvPr>
          <p:cNvSpPr/>
          <p:nvPr/>
        </p:nvSpPr>
        <p:spPr>
          <a:xfrm>
            <a:off x="304800" y="2703398"/>
            <a:ext cx="35547300" cy="588834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283066" tIns="141493" rIns="283066" bIns="141493" anchor="ctr" anchorCtr="0">
            <a:noAutofit/>
          </a:bodyPr>
          <a:lstStyle/>
          <a:p>
            <a:pPr algn="ctr" defTabSz="3484413">
              <a:buClr>
                <a:srgbClr val="000000"/>
              </a:buClr>
            </a:pPr>
            <a:endParaRPr sz="5575" kern="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72871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57F4D-E10C-319D-8ECC-503C859BB9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zövegdoboz 10">
            <a:extLst>
              <a:ext uri="{FF2B5EF4-FFF2-40B4-BE49-F238E27FC236}">
                <a16:creationId xmlns:a16="http://schemas.microsoft.com/office/drawing/2014/main" id="{778E709A-1D7C-2919-45F5-97FC6FF43C82}"/>
              </a:ext>
            </a:extLst>
          </p:cNvPr>
          <p:cNvSpPr txBox="1"/>
          <p:nvPr/>
        </p:nvSpPr>
        <p:spPr>
          <a:xfrm>
            <a:off x="5905500" y="2500153"/>
            <a:ext cx="39221215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84413">
              <a:buClr>
                <a:srgbClr val="000000"/>
              </a:buClr>
            </a:pPr>
            <a:r>
              <a:rPr lang="hu-HU" sz="11000" b="1" dirty="0">
                <a:solidFill>
                  <a:srgbClr val="1E293B"/>
                </a:solidFill>
                <a:latin typeface="+mj-lt"/>
                <a:cs typeface="Poppins"/>
              </a:rPr>
              <a:t>KIHÍVÁSOK                       ÉS                 MEGOLDÁSI LEHETŐSÉGEK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C1B8F2AA-6054-B256-3583-6597AB3D956D}"/>
              </a:ext>
            </a:extLst>
          </p:cNvPr>
          <p:cNvSpPr txBox="1"/>
          <p:nvPr/>
        </p:nvSpPr>
        <p:spPr>
          <a:xfrm>
            <a:off x="4560401" y="6594515"/>
            <a:ext cx="14494168" cy="2379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7431" b="1" dirty="0">
                <a:highlight>
                  <a:srgbClr val="F2F2F2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Nagyfokú adminisztrációs teher </a:t>
            </a:r>
            <a:br>
              <a:rPr lang="hu-HU" sz="743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hu-HU" sz="743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folyamatok dokumentációija</a:t>
            </a:r>
            <a:endParaRPr lang="en-GB" sz="743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4ACD17B6-17A7-A7AF-D14F-5BA32D98E74F}"/>
              </a:ext>
            </a:extLst>
          </p:cNvPr>
          <p:cNvSpPr txBox="1"/>
          <p:nvPr/>
        </p:nvSpPr>
        <p:spPr>
          <a:xfrm>
            <a:off x="23984832" y="6594514"/>
            <a:ext cx="21141883" cy="2379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indent="-1143000">
              <a:buFont typeface="Wingdings" panose="05000000000000000000" pitchFamily="2" charset="2"/>
              <a:buChar char="q"/>
            </a:pPr>
            <a:r>
              <a:rPr lang="hu-HU" sz="7431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Digitalizáció </a:t>
            </a:r>
          </a:p>
          <a:p>
            <a:pPr marL="1143000" indent="-1143000">
              <a:buFont typeface="Wingdings" panose="05000000000000000000" pitchFamily="2" charset="2"/>
              <a:buChar char="q"/>
            </a:pPr>
            <a:r>
              <a:rPr lang="hu-HU" sz="743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Egyszerűbb, összevont dokumentumok használata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FBFFC187-6F79-5B64-5540-4BD368564E23}"/>
              </a:ext>
            </a:extLst>
          </p:cNvPr>
          <p:cNvSpPr txBox="1"/>
          <p:nvPr/>
        </p:nvSpPr>
        <p:spPr>
          <a:xfrm>
            <a:off x="6367270" y="11323225"/>
            <a:ext cx="10667999" cy="3522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7431" b="1" dirty="0">
                <a:highlight>
                  <a:srgbClr val="F2F2F2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Lassú információáramlás</a:t>
            </a:r>
            <a:r>
              <a:rPr lang="hu-HU" sz="743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álláslehetőségek, képzési lehetőségek megosztása</a:t>
            </a:r>
            <a:endParaRPr lang="en-GB" sz="743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69D85087-1858-E0F2-6E3B-4151A59F125B}"/>
              </a:ext>
            </a:extLst>
          </p:cNvPr>
          <p:cNvSpPr txBox="1"/>
          <p:nvPr/>
        </p:nvSpPr>
        <p:spPr>
          <a:xfrm>
            <a:off x="23904990" y="11024539"/>
            <a:ext cx="20627181" cy="3522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indent="-1143000">
              <a:buFont typeface="Wingdings" panose="05000000000000000000" pitchFamily="2" charset="2"/>
              <a:buChar char="q"/>
            </a:pPr>
            <a:r>
              <a:rPr lang="hu-HU" sz="7431" dirty="0">
                <a:solidFill>
                  <a:srgbClr val="D228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Állásközvetítő weboldal/Ügyféladatbázis létrehozása</a:t>
            </a:r>
          </a:p>
          <a:p>
            <a:pPr marL="1143000" indent="-1143000">
              <a:buFont typeface="Wingdings" panose="05000000000000000000" pitchFamily="2" charset="2"/>
              <a:buChar char="q"/>
            </a:pPr>
            <a:r>
              <a:rPr lang="hu-HU" sz="7431" dirty="0">
                <a:solidFill>
                  <a:srgbClr val="D228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Jelenlétpontokon digitális hirdetőfal kihelyezése</a:t>
            </a:r>
          </a:p>
        </p:txBody>
      </p:sp>
      <p:pic>
        <p:nvPicPr>
          <p:cNvPr id="16" name="Ábra 15" descr="Világító villanykörte egyszínű kitöltéssel">
            <a:extLst>
              <a:ext uri="{FF2B5EF4-FFF2-40B4-BE49-F238E27FC236}">
                <a16:creationId xmlns:a16="http://schemas.microsoft.com/office/drawing/2014/main" id="{FF8790F6-22ED-E819-CC6E-FB29DDC756F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9054569" y="11370423"/>
            <a:ext cx="2831121" cy="2831121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99F02966-233A-B99D-AD2D-AD53CF8C1900}"/>
              </a:ext>
            </a:extLst>
          </p:cNvPr>
          <p:cNvSpPr txBox="1"/>
          <p:nvPr/>
        </p:nvSpPr>
        <p:spPr>
          <a:xfrm>
            <a:off x="15492133" y="24269133"/>
            <a:ext cx="216921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84413">
              <a:buClr>
                <a:srgbClr val="000000"/>
              </a:buClr>
            </a:pPr>
            <a:r>
              <a:rPr lang="hu-HU" sz="8800" b="1" dirty="0">
                <a:solidFill>
                  <a:srgbClr val="1E293B"/>
                </a:solidFill>
                <a:latin typeface="Poppins"/>
                <a:cs typeface="Poppins"/>
              </a:rPr>
              <a:t>a megvalósításban 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E6B631EB-DF45-298B-9BFA-AACD41B35D65}"/>
              </a:ext>
            </a:extLst>
          </p:cNvPr>
          <p:cNvSpPr txBox="1"/>
          <p:nvPr/>
        </p:nvSpPr>
        <p:spPr>
          <a:xfrm>
            <a:off x="5463835" y="17360002"/>
            <a:ext cx="12687299" cy="580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7431" b="1" dirty="0">
                <a:highlight>
                  <a:srgbClr val="F2F2F2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Hatékonyabb munkáltatói kapcsolatépítés és kapcsolattartás</a:t>
            </a:r>
            <a:r>
              <a:rPr lang="hu-HU" sz="743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nagyobb fokú elhelyezési, munkában maradási képzési ráta</a:t>
            </a:r>
            <a:endParaRPr lang="en-GB" sz="743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85BD56E4-0FF1-10C0-89C6-CF4A6D8ED61F}"/>
              </a:ext>
            </a:extLst>
          </p:cNvPr>
          <p:cNvSpPr txBox="1"/>
          <p:nvPr/>
        </p:nvSpPr>
        <p:spPr>
          <a:xfrm>
            <a:off x="23926800" y="17349703"/>
            <a:ext cx="21141883" cy="4410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indent="-1143000">
              <a:buFont typeface="Wingdings" panose="05000000000000000000" pitchFamily="2" charset="2"/>
              <a:buChar char="q"/>
            </a:pPr>
            <a:r>
              <a:rPr lang="hu-HU" sz="7431" dirty="0">
                <a:solidFill>
                  <a:srgbClr val="D228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Regionálisan 1 fő munkáltatói kapcsolattartó/HR szakértő alkalmazása </a:t>
            </a:r>
            <a:r>
              <a:rPr lang="hu-HU" sz="6600" dirty="0">
                <a:solidFill>
                  <a:srgbClr val="D228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a mentori felkészítés után „</a:t>
            </a:r>
            <a:r>
              <a:rPr lang="hu-HU" sz="6600" dirty="0" err="1">
                <a:solidFill>
                  <a:srgbClr val="D228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összemetcseli”az</a:t>
            </a:r>
            <a:r>
              <a:rPr lang="hu-HU" sz="6600" dirty="0">
                <a:solidFill>
                  <a:srgbClr val="D228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ügyfelet  munkáltatóval és </a:t>
            </a:r>
            <a:r>
              <a:rPr lang="hu-HU" sz="6600" dirty="0" err="1">
                <a:solidFill>
                  <a:srgbClr val="D228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nyomonköveti</a:t>
            </a:r>
            <a:r>
              <a:rPr lang="hu-HU" sz="6600" dirty="0">
                <a:solidFill>
                  <a:srgbClr val="D228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munkában maradást</a:t>
            </a:r>
          </a:p>
        </p:txBody>
      </p:sp>
      <p:sp>
        <p:nvSpPr>
          <p:cNvPr id="2" name="Google Shape;152;p17">
            <a:extLst>
              <a:ext uri="{FF2B5EF4-FFF2-40B4-BE49-F238E27FC236}">
                <a16:creationId xmlns:a16="http://schemas.microsoft.com/office/drawing/2014/main" id="{49C4C957-ED1E-A6D9-9DED-3690694B8637}"/>
              </a:ext>
            </a:extLst>
          </p:cNvPr>
          <p:cNvSpPr/>
          <p:nvPr/>
        </p:nvSpPr>
        <p:spPr>
          <a:xfrm>
            <a:off x="5905500" y="4285257"/>
            <a:ext cx="36042600" cy="684458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283066" tIns="141493" rIns="283066" bIns="141493" anchor="ctr" anchorCtr="0">
            <a:noAutofit/>
          </a:bodyPr>
          <a:lstStyle/>
          <a:p>
            <a:pPr algn="ctr" defTabSz="3484413">
              <a:buClr>
                <a:srgbClr val="000000"/>
              </a:buClr>
            </a:pPr>
            <a:endParaRPr sz="5575" kern="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16511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zövegdoboz 10">
            <a:extLst>
              <a:ext uri="{FF2B5EF4-FFF2-40B4-BE49-F238E27FC236}">
                <a16:creationId xmlns:a16="http://schemas.microsoft.com/office/drawing/2014/main" id="{D2AE5303-EFC1-8700-3697-9C56FFD0694A}"/>
              </a:ext>
            </a:extLst>
          </p:cNvPr>
          <p:cNvSpPr txBox="1"/>
          <p:nvPr/>
        </p:nvSpPr>
        <p:spPr>
          <a:xfrm>
            <a:off x="8614112" y="3987034"/>
            <a:ext cx="36516114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84413">
              <a:buClr>
                <a:srgbClr val="000000"/>
              </a:buClr>
            </a:pPr>
            <a:r>
              <a:rPr lang="hu-HU" sz="11000" b="1" dirty="0">
                <a:solidFill>
                  <a:srgbClr val="1E293B"/>
                </a:solidFill>
                <a:latin typeface="Poppins"/>
                <a:cs typeface="Poppins"/>
              </a:rPr>
              <a:t>KIHÍVÁSOK                ÉS        MEGOLDÁSI LEHETŐSÉGEK 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06CDD00B-2848-4F7A-0742-5DDF6A3B3ABC}"/>
              </a:ext>
            </a:extLst>
          </p:cNvPr>
          <p:cNvSpPr txBox="1"/>
          <p:nvPr/>
        </p:nvSpPr>
        <p:spPr>
          <a:xfrm>
            <a:off x="8066687" y="9303692"/>
            <a:ext cx="8741067" cy="4666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7431" b="1" dirty="0">
                <a:highlight>
                  <a:srgbClr val="F2F2F2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MOBILITÁS HIÁNYA </a:t>
            </a:r>
            <a:br>
              <a:rPr lang="hu-HU" sz="743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hu-HU" sz="743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települések rossz infrastrukturális ellátottsága miatt</a:t>
            </a:r>
            <a:endParaRPr lang="en-GB" sz="743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93B2B5B5-A8F7-5B3E-F079-260EB9B4D654}"/>
              </a:ext>
            </a:extLst>
          </p:cNvPr>
          <p:cNvSpPr txBox="1"/>
          <p:nvPr/>
        </p:nvSpPr>
        <p:spPr>
          <a:xfrm>
            <a:off x="25237747" y="8470315"/>
            <a:ext cx="19892479" cy="580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indent="-1143000">
              <a:buFont typeface="Wingdings" panose="05000000000000000000" pitchFamily="2" charset="2"/>
              <a:buChar char="q"/>
            </a:pPr>
            <a:r>
              <a:rPr lang="hu-HU" sz="743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Céges buszjárat , céges autó</a:t>
            </a:r>
          </a:p>
          <a:p>
            <a:pPr marL="1143000" indent="-1143000">
              <a:buFont typeface="Wingdings" panose="05000000000000000000" pitchFamily="2" charset="2"/>
              <a:buChar char="q"/>
            </a:pPr>
            <a:r>
              <a:rPr lang="hu-HU" sz="743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Csoportos felvétel</a:t>
            </a:r>
          </a:p>
          <a:p>
            <a:pPr marL="1143000" indent="-1143000">
              <a:buFont typeface="Wingdings" panose="05000000000000000000" pitchFamily="2" charset="2"/>
              <a:buChar char="q"/>
            </a:pPr>
            <a:r>
              <a:rPr lang="hu-HU" sz="743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Részmunkaidő, osztott munkakör</a:t>
            </a:r>
            <a:endParaRPr lang="en-GB" sz="743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143000" indent="-1143000">
              <a:buFont typeface="Wingdings" panose="05000000000000000000" pitchFamily="2" charset="2"/>
              <a:buChar char="q"/>
            </a:pPr>
            <a:r>
              <a:rPr lang="hu-HU" sz="7431" dirty="0">
                <a:solidFill>
                  <a:srgbClr val="D228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Mobilitási ingatlan program</a:t>
            </a:r>
          </a:p>
          <a:p>
            <a:pPr marL="1143000" indent="-1143000">
              <a:buFont typeface="Wingdings" panose="05000000000000000000" pitchFamily="2" charset="2"/>
              <a:buChar char="q"/>
            </a:pPr>
            <a:r>
              <a:rPr lang="hu-HU" sz="743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Tevékenység kiszervezés (bérmunka) </a:t>
            </a:r>
            <a:endParaRPr lang="hu-HU" sz="7431" dirty="0">
              <a:solidFill>
                <a:srgbClr val="D2282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8B5A9881-08B6-C134-1023-AC4508E62857}"/>
              </a:ext>
            </a:extLst>
          </p:cNvPr>
          <p:cNvSpPr txBox="1"/>
          <p:nvPr/>
        </p:nvSpPr>
        <p:spPr>
          <a:xfrm>
            <a:off x="8347412" y="17490653"/>
            <a:ext cx="8741067" cy="3522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7431" b="1" dirty="0">
                <a:highlight>
                  <a:srgbClr val="F2F2F2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BIZALMATLANSÁG</a:t>
            </a:r>
            <a:r>
              <a:rPr lang="hu-HU" sz="743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rossz tapasztalatok mindkét oldalon</a:t>
            </a:r>
            <a:endParaRPr lang="en-GB" sz="743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C91D65FB-959A-5E72-23DF-B40C5DB1C129}"/>
              </a:ext>
            </a:extLst>
          </p:cNvPr>
          <p:cNvSpPr txBox="1"/>
          <p:nvPr/>
        </p:nvSpPr>
        <p:spPr>
          <a:xfrm>
            <a:off x="25341302" y="16371918"/>
            <a:ext cx="13886025" cy="580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indent="-1143000">
              <a:buFont typeface="Wingdings" panose="05000000000000000000" pitchFamily="2" charset="2"/>
              <a:buChar char="q"/>
            </a:pPr>
            <a:r>
              <a:rPr lang="hu-HU" sz="7431" dirty="0">
                <a:solidFill>
                  <a:srgbClr val="D228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Csoportos toborzás, felvétel</a:t>
            </a:r>
          </a:p>
          <a:p>
            <a:pPr marL="1143000" indent="-1143000">
              <a:buFont typeface="Wingdings" panose="05000000000000000000" pitchFamily="2" charset="2"/>
              <a:buChar char="q"/>
            </a:pPr>
            <a:r>
              <a:rPr lang="hu-HU" sz="7431" dirty="0">
                <a:solidFill>
                  <a:srgbClr val="D228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Vállalati munkatársak érzékenyítése</a:t>
            </a:r>
            <a:endParaRPr lang="en-GB" sz="7431" dirty="0">
              <a:solidFill>
                <a:srgbClr val="D2282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143000" indent="-1143000">
              <a:buFont typeface="Wingdings" panose="05000000000000000000" pitchFamily="2" charset="2"/>
              <a:buChar char="q"/>
            </a:pPr>
            <a:r>
              <a:rPr lang="hu-HU" sz="743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Üzemlátogatás, tesztírás</a:t>
            </a:r>
          </a:p>
          <a:p>
            <a:pPr marL="1143000" indent="-1143000">
              <a:buFont typeface="Wingdings" panose="05000000000000000000" pitchFamily="2" charset="2"/>
              <a:buChar char="q"/>
            </a:pPr>
            <a:r>
              <a:rPr lang="hu-HU" sz="743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Próbamunka lehetőség</a:t>
            </a:r>
          </a:p>
        </p:txBody>
      </p:sp>
      <p:pic>
        <p:nvPicPr>
          <p:cNvPr id="16" name="Ábra 15" descr="Világító villanykörte egyszínű kitöltéssel">
            <a:extLst>
              <a:ext uri="{FF2B5EF4-FFF2-40B4-BE49-F238E27FC236}">
                <a16:creationId xmlns:a16="http://schemas.microsoft.com/office/drawing/2014/main" id="{B8A7DCBF-FC7B-A354-7AD6-B953FF50FD4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9326117" y="13535399"/>
            <a:ext cx="2831121" cy="2831121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1B9D751D-8FB4-ED24-1B3D-6E86E8B49144}"/>
              </a:ext>
            </a:extLst>
          </p:cNvPr>
          <p:cNvSpPr txBox="1"/>
          <p:nvPr/>
        </p:nvSpPr>
        <p:spPr>
          <a:xfrm>
            <a:off x="14699735" y="24578410"/>
            <a:ext cx="1578026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84413">
              <a:buClr>
                <a:srgbClr val="000000"/>
              </a:buClr>
            </a:pPr>
            <a:r>
              <a:rPr lang="hu-HU" sz="9600" b="1" dirty="0">
                <a:solidFill>
                  <a:srgbClr val="1E293B"/>
                </a:solidFill>
                <a:latin typeface="Poppins"/>
                <a:cs typeface="Poppins"/>
              </a:rPr>
              <a:t>az ügyfelek körében </a:t>
            </a:r>
          </a:p>
        </p:txBody>
      </p:sp>
      <p:sp>
        <p:nvSpPr>
          <p:cNvPr id="3" name="Google Shape;152;p17">
            <a:extLst>
              <a:ext uri="{FF2B5EF4-FFF2-40B4-BE49-F238E27FC236}">
                <a16:creationId xmlns:a16="http://schemas.microsoft.com/office/drawing/2014/main" id="{8D0A6A46-AAF8-F3FD-8F9D-330E3389E043}"/>
              </a:ext>
            </a:extLst>
          </p:cNvPr>
          <p:cNvSpPr/>
          <p:nvPr/>
        </p:nvSpPr>
        <p:spPr>
          <a:xfrm>
            <a:off x="6654301" y="5874904"/>
            <a:ext cx="36042600" cy="684458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283066" tIns="141493" rIns="283066" bIns="141493" anchor="ctr" anchorCtr="0">
            <a:noAutofit/>
          </a:bodyPr>
          <a:lstStyle/>
          <a:p>
            <a:pPr algn="ctr" defTabSz="3484413">
              <a:buClr>
                <a:srgbClr val="000000"/>
              </a:buClr>
            </a:pPr>
            <a:endParaRPr sz="5575" kern="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04671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zövegdoboz 9">
            <a:extLst>
              <a:ext uri="{FF2B5EF4-FFF2-40B4-BE49-F238E27FC236}">
                <a16:creationId xmlns:a16="http://schemas.microsoft.com/office/drawing/2014/main" id="{9A68BFB6-AEF4-662C-49AD-98B5904640C3}"/>
              </a:ext>
            </a:extLst>
          </p:cNvPr>
          <p:cNvSpPr txBox="1"/>
          <p:nvPr/>
        </p:nvSpPr>
        <p:spPr>
          <a:xfrm>
            <a:off x="7750872" y="6574176"/>
            <a:ext cx="10515163" cy="2379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7431" b="1" dirty="0">
                <a:highlight>
                  <a:srgbClr val="F2F2F2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KÉSZSÉGEK, KÉPESSÉGEK </a:t>
            </a:r>
            <a:br>
              <a:rPr lang="hu-HU" sz="7431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hu-HU" sz="743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hiánya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053DAC19-5CC3-0AAB-0F52-E82E6D0A8BFB}"/>
              </a:ext>
            </a:extLst>
          </p:cNvPr>
          <p:cNvSpPr txBox="1"/>
          <p:nvPr/>
        </p:nvSpPr>
        <p:spPr>
          <a:xfrm>
            <a:off x="22472473" y="3920178"/>
            <a:ext cx="20156347" cy="6953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indent="-1143000">
              <a:buFont typeface="Wingdings" panose="05000000000000000000" pitchFamily="2" charset="2"/>
              <a:buChar char="q"/>
            </a:pPr>
            <a:r>
              <a:rPr lang="hu-HU" sz="7431" dirty="0">
                <a:solidFill>
                  <a:srgbClr val="D228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Célzott készségfelmérés és készségfejlesztés + </a:t>
            </a:r>
            <a:r>
              <a:rPr lang="hu-HU" sz="743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kompetencia alapú felvételi folyamat</a:t>
            </a:r>
          </a:p>
          <a:p>
            <a:pPr marL="1143000" indent="-1143000">
              <a:buFont typeface="Wingdings" panose="05000000000000000000" pitchFamily="2" charset="2"/>
              <a:buChar char="q"/>
            </a:pPr>
            <a:r>
              <a:rPr lang="hu-HU" sz="7431" dirty="0">
                <a:solidFill>
                  <a:srgbClr val="D228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Célzott képzések</a:t>
            </a:r>
          </a:p>
          <a:p>
            <a:pPr marL="1143000" indent="-1143000">
              <a:buFont typeface="Wingdings" panose="05000000000000000000" pitchFamily="2" charset="2"/>
              <a:buChar char="q"/>
            </a:pPr>
            <a:r>
              <a:rPr lang="hu-HU" sz="743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Cégek mint duális képzőhely</a:t>
            </a:r>
          </a:p>
          <a:p>
            <a:pPr marL="1143000" indent="-1143000">
              <a:buFont typeface="Wingdings" panose="05000000000000000000" pitchFamily="2" charset="2"/>
              <a:buChar char="q"/>
            </a:pPr>
            <a:r>
              <a:rPr lang="hu-HU" sz="7431" dirty="0">
                <a:solidFill>
                  <a:srgbClr val="D228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Pályaorientáció</a:t>
            </a:r>
          </a:p>
          <a:p>
            <a:pPr marL="1143000" indent="-1143000">
              <a:buFont typeface="Wingdings" panose="05000000000000000000" pitchFamily="2" charset="2"/>
              <a:buChar char="q"/>
            </a:pPr>
            <a:r>
              <a:rPr lang="hu-HU" sz="7431" dirty="0">
                <a:solidFill>
                  <a:srgbClr val="D228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Duális képzőhelyek, duális képzések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5ABB7A07-2CF6-85FE-23C9-D09C99155724}"/>
              </a:ext>
            </a:extLst>
          </p:cNvPr>
          <p:cNvSpPr txBox="1"/>
          <p:nvPr/>
        </p:nvSpPr>
        <p:spPr>
          <a:xfrm>
            <a:off x="7236821" y="12519371"/>
            <a:ext cx="11011862" cy="3522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7431" b="1" dirty="0">
                <a:highlight>
                  <a:srgbClr val="F2F2F2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JAVADALMAZÁSI RENDSZER</a:t>
            </a:r>
            <a:r>
              <a:rPr lang="hu-HU" sz="7431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743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nem vonzó a célcsoport számára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C1E51D0A-09A6-CABD-E01E-36D4082A7657}"/>
              </a:ext>
            </a:extLst>
          </p:cNvPr>
          <p:cNvSpPr txBox="1"/>
          <p:nvPr/>
        </p:nvSpPr>
        <p:spPr>
          <a:xfrm>
            <a:off x="22513080" y="12017138"/>
            <a:ext cx="20156351" cy="4666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indent="-1143000">
              <a:buFont typeface="Wingdings" panose="05000000000000000000" pitchFamily="2" charset="2"/>
              <a:buChar char="q"/>
            </a:pPr>
            <a:r>
              <a:rPr lang="hu-HU" sz="743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Heti bér</a:t>
            </a:r>
          </a:p>
          <a:p>
            <a:pPr marL="1143000" indent="-1143000">
              <a:buFont typeface="Wingdings" panose="05000000000000000000" pitchFamily="2" charset="2"/>
              <a:buChar char="q"/>
            </a:pPr>
            <a:r>
              <a:rPr lang="hu-HU" sz="743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Vállalati étkezést, tisztálkodási lehetőséget biztosítani</a:t>
            </a:r>
          </a:p>
          <a:p>
            <a:pPr marL="1143000" indent="-1143000">
              <a:buFont typeface="Wingdings" panose="05000000000000000000" pitchFamily="2" charset="2"/>
              <a:buChar char="q"/>
            </a:pPr>
            <a:r>
              <a:rPr lang="hu-HU" sz="7431" dirty="0">
                <a:solidFill>
                  <a:srgbClr val="D228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Adósságkezelés, pénzügyi tudatosság fejlesztése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E6AE04EE-460D-0393-AF2B-42387ACC0699}"/>
              </a:ext>
            </a:extLst>
          </p:cNvPr>
          <p:cNvSpPr txBox="1"/>
          <p:nvPr/>
        </p:nvSpPr>
        <p:spPr>
          <a:xfrm>
            <a:off x="7236821" y="18970580"/>
            <a:ext cx="10772718" cy="2379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7431" b="1" dirty="0">
                <a:highlight>
                  <a:srgbClr val="F2F2F2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MUNKASZOCIALIZÁCIÓ</a:t>
            </a:r>
            <a:r>
              <a:rPr lang="hu-HU" sz="7431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743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hiánya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760171CE-DDD8-730C-2A22-54E6034A296B}"/>
              </a:ext>
            </a:extLst>
          </p:cNvPr>
          <p:cNvSpPr txBox="1"/>
          <p:nvPr/>
        </p:nvSpPr>
        <p:spPr>
          <a:xfrm>
            <a:off x="22472474" y="17827062"/>
            <a:ext cx="20156347" cy="580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indent="-1143000">
              <a:buFont typeface="Wingdings" panose="05000000000000000000" pitchFamily="2" charset="2"/>
              <a:buChar char="q"/>
            </a:pPr>
            <a:r>
              <a:rPr lang="hu-HU" sz="7431" dirty="0">
                <a:solidFill>
                  <a:srgbClr val="D228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Helyi munkaszocializációs programok / tanodák</a:t>
            </a:r>
          </a:p>
          <a:p>
            <a:pPr marL="1143000" indent="-1143000">
              <a:buFont typeface="Wingdings" panose="05000000000000000000" pitchFamily="2" charset="2"/>
              <a:buChar char="q"/>
            </a:pPr>
            <a:r>
              <a:rPr lang="hu-HU" sz="7431" dirty="0">
                <a:solidFill>
                  <a:srgbClr val="D228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Céges mentor, koordinátor és a helyi mentor együttműködése</a:t>
            </a:r>
          </a:p>
          <a:p>
            <a:pPr marL="1143000" indent="-1143000">
              <a:buFont typeface="Wingdings" panose="05000000000000000000" pitchFamily="2" charset="2"/>
              <a:buChar char="q"/>
            </a:pPr>
            <a:r>
              <a:rPr lang="hu-HU" sz="743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célcsoportból kikerülő csoportvezetők, példaképek</a:t>
            </a:r>
          </a:p>
        </p:txBody>
      </p:sp>
      <p:pic>
        <p:nvPicPr>
          <p:cNvPr id="18" name="Ábra 17" descr="Világító villanykörte egyszínű kitöltéssel">
            <a:extLst>
              <a:ext uri="{FF2B5EF4-FFF2-40B4-BE49-F238E27FC236}">
                <a16:creationId xmlns:a16="http://schemas.microsoft.com/office/drawing/2014/main" id="{C2D4D823-C61F-0B68-D124-10D7504D475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7986285" y="12379896"/>
            <a:ext cx="2831121" cy="283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0556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18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07932" y="-533399"/>
            <a:ext cx="47013752" cy="2564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8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03242" y="10453798"/>
            <a:ext cx="9344801" cy="3810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8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973853" y="10453798"/>
            <a:ext cx="9344801" cy="3810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8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03242" y="14990110"/>
            <a:ext cx="9344801" cy="3810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8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973853" y="14990110"/>
            <a:ext cx="9344801" cy="3810502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18"/>
          <p:cNvSpPr txBox="1"/>
          <p:nvPr/>
        </p:nvSpPr>
        <p:spPr>
          <a:xfrm>
            <a:off x="24133182" y="10453796"/>
            <a:ext cx="20386184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7200" b="1" dirty="0" err="1">
                <a:solidFill>
                  <a:srgbClr val="1E293B"/>
                </a:solidFill>
                <a:ea typeface="Merriweather"/>
                <a:cs typeface="Merriweather"/>
                <a:sym typeface="Merriweather"/>
              </a:rPr>
              <a:t>Bizonyított</a:t>
            </a:r>
            <a:r>
              <a:rPr lang="en-US" sz="7200" b="1" dirty="0">
                <a:solidFill>
                  <a:srgbClr val="1E293B"/>
                </a:solidFill>
                <a:ea typeface="Merriweather"/>
                <a:cs typeface="Merriweather"/>
                <a:sym typeface="Merriweather"/>
              </a:rPr>
              <a:t> </a:t>
            </a:r>
            <a:r>
              <a:rPr lang="en-US" sz="7200" b="1" dirty="0" err="1">
                <a:solidFill>
                  <a:srgbClr val="1E293B"/>
                </a:solidFill>
                <a:ea typeface="Merriweather"/>
                <a:cs typeface="Merriweather"/>
                <a:sym typeface="Merriweather"/>
              </a:rPr>
              <a:t>integráció</a:t>
            </a:r>
            <a:endParaRPr sz="7200" dirty="0"/>
          </a:p>
        </p:txBody>
      </p:sp>
      <p:sp>
        <p:nvSpPr>
          <p:cNvPr id="165" name="Google Shape;165;p18"/>
          <p:cNvSpPr txBox="1"/>
          <p:nvPr/>
        </p:nvSpPr>
        <p:spPr>
          <a:xfrm>
            <a:off x="24133184" y="12014287"/>
            <a:ext cx="19415416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A </a:t>
            </a:r>
            <a:r>
              <a:rPr lang="en-US" sz="4800" dirty="0" err="1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projekt</a:t>
            </a:r>
            <a:r>
              <a:rPr lang="en-US" sz="4800" dirty="0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 2026. </a:t>
            </a:r>
            <a:r>
              <a:rPr lang="en-US" sz="4800" dirty="0" err="1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március</a:t>
            </a:r>
            <a:r>
              <a:rPr lang="en-US" sz="4800" dirty="0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 31-i </a:t>
            </a:r>
            <a:r>
              <a:rPr lang="en-US" sz="4800" dirty="0" err="1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mérföldkövéig</a:t>
            </a:r>
            <a:r>
              <a:rPr lang="en-US" sz="4800" dirty="0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 </a:t>
            </a:r>
            <a:r>
              <a:rPr lang="en-US" sz="4800" dirty="0" err="1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elért</a:t>
            </a:r>
            <a:r>
              <a:rPr lang="en-US" sz="4800" dirty="0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 </a:t>
            </a:r>
            <a:r>
              <a:rPr lang="en-US" sz="4800" dirty="0" err="1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eredményei</a:t>
            </a:r>
            <a:r>
              <a:rPr lang="en-US" sz="4800" dirty="0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 </a:t>
            </a:r>
            <a:r>
              <a:rPr lang="en-US" sz="4800" dirty="0" err="1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egyértelműen</a:t>
            </a:r>
            <a:r>
              <a:rPr lang="en-US" sz="4800" dirty="0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 </a:t>
            </a:r>
            <a:r>
              <a:rPr lang="en-US" sz="4800" dirty="0" err="1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igazolják</a:t>
            </a:r>
            <a:r>
              <a:rPr lang="en-US" sz="4800" dirty="0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 a program </a:t>
            </a:r>
            <a:r>
              <a:rPr lang="en-US" sz="4800" dirty="0" err="1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hatékonyságát</a:t>
            </a:r>
            <a:r>
              <a:rPr lang="en-US" sz="4800" dirty="0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 a </a:t>
            </a:r>
            <a:r>
              <a:rPr lang="en-US" sz="4800" dirty="0" err="1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hátrányos</a:t>
            </a:r>
            <a:r>
              <a:rPr lang="en-US" sz="4800" dirty="0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 </a:t>
            </a:r>
            <a:r>
              <a:rPr lang="en-US" sz="4800" dirty="0" err="1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helyzetű</a:t>
            </a:r>
            <a:r>
              <a:rPr lang="en-US" sz="4800" dirty="0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 </a:t>
            </a:r>
            <a:r>
              <a:rPr lang="en-US" sz="4800" dirty="0" err="1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inaktívak</a:t>
            </a:r>
            <a:r>
              <a:rPr lang="en-US" sz="4800" dirty="0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 </a:t>
            </a:r>
            <a:r>
              <a:rPr lang="en-US" sz="4800" dirty="0" err="1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segítésében</a:t>
            </a:r>
            <a:r>
              <a:rPr lang="en-US" sz="4800" dirty="0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.</a:t>
            </a:r>
            <a:endParaRPr sz="4800" dirty="0">
              <a:latin typeface="+mj-lt"/>
            </a:endParaRPr>
          </a:p>
        </p:txBody>
      </p:sp>
      <p:sp>
        <p:nvSpPr>
          <p:cNvPr id="166" name="Google Shape;166;p18"/>
          <p:cNvSpPr txBox="1"/>
          <p:nvPr/>
        </p:nvSpPr>
        <p:spPr>
          <a:xfrm>
            <a:off x="24072864" y="14779501"/>
            <a:ext cx="19415416" cy="3739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dirty="0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A </a:t>
            </a:r>
            <a:r>
              <a:rPr lang="en-US" sz="5400" dirty="0" err="1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mentorált</a:t>
            </a:r>
            <a:r>
              <a:rPr lang="en-US" sz="5400" dirty="0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 </a:t>
            </a:r>
            <a:r>
              <a:rPr lang="en-US" sz="5400" dirty="0" err="1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ügyfelek</a:t>
            </a:r>
            <a:r>
              <a:rPr lang="en-US" sz="5400" dirty="0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 </a:t>
            </a:r>
            <a:r>
              <a:rPr lang="en-US" sz="5400" b="1" dirty="0" err="1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több</a:t>
            </a:r>
            <a:r>
              <a:rPr lang="en-US" sz="5400" b="1" dirty="0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 mint 21%-a</a:t>
            </a:r>
            <a:r>
              <a:rPr lang="en-US" sz="5400" dirty="0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 </a:t>
            </a:r>
            <a:r>
              <a:rPr lang="en-US" sz="5400" dirty="0" err="1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tudott</a:t>
            </a:r>
            <a:r>
              <a:rPr lang="en-US" sz="5400" dirty="0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 </a:t>
            </a:r>
            <a:r>
              <a:rPr lang="en-US" sz="5400" dirty="0" err="1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sikeresen</a:t>
            </a:r>
            <a:r>
              <a:rPr lang="en-US" sz="5400" dirty="0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 </a:t>
            </a:r>
            <a:r>
              <a:rPr lang="en-US" sz="5400" dirty="0" err="1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elhelyezkedni</a:t>
            </a:r>
            <a:r>
              <a:rPr lang="en-US" sz="5400" dirty="0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 a </a:t>
            </a:r>
            <a:r>
              <a:rPr lang="en-US" sz="5400" dirty="0" err="1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nyílt</a:t>
            </a:r>
            <a:r>
              <a:rPr lang="en-US" sz="5400" dirty="0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 </a:t>
            </a:r>
            <a:r>
              <a:rPr lang="en-US" sz="5400" dirty="0" err="1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piacon</a:t>
            </a:r>
            <a:r>
              <a:rPr lang="en-US" sz="5400" dirty="0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, </a:t>
            </a:r>
            <a:r>
              <a:rPr lang="en-US" sz="5400" dirty="0" err="1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és</a:t>
            </a:r>
            <a:r>
              <a:rPr lang="en-US" sz="5400" dirty="0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 </a:t>
            </a:r>
            <a:r>
              <a:rPr lang="en-US" sz="5400" dirty="0" err="1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közülük</a:t>
            </a:r>
            <a:r>
              <a:rPr lang="en-US" sz="5400" dirty="0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 </a:t>
            </a:r>
            <a:r>
              <a:rPr lang="en-US" sz="5400" b="1" dirty="0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60-an</a:t>
            </a:r>
            <a:r>
              <a:rPr lang="en-US" sz="5400" dirty="0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 </a:t>
            </a:r>
            <a:r>
              <a:rPr lang="en-US" sz="5400" dirty="0" err="1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léptek</a:t>
            </a:r>
            <a:r>
              <a:rPr lang="en-US" sz="5400" dirty="0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 ki </a:t>
            </a:r>
            <a:r>
              <a:rPr lang="en-US" sz="5400" dirty="0" err="1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sikeresen</a:t>
            </a:r>
            <a:r>
              <a:rPr lang="en-US" sz="5400" dirty="0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 a </a:t>
            </a:r>
            <a:r>
              <a:rPr lang="en-US" sz="5400" dirty="0" err="1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közfoglalkoztatás</a:t>
            </a:r>
            <a:r>
              <a:rPr lang="en-US" sz="5400" dirty="0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 </a:t>
            </a:r>
            <a:r>
              <a:rPr lang="en-US" sz="5400" dirty="0" err="1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zárt</a:t>
            </a:r>
            <a:r>
              <a:rPr lang="en-US" sz="5400" dirty="0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 </a:t>
            </a:r>
            <a:r>
              <a:rPr lang="en-US" sz="5400" dirty="0" err="1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világából</a:t>
            </a:r>
            <a:r>
              <a:rPr lang="en-US" sz="4800" dirty="0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.</a:t>
            </a:r>
            <a:endParaRPr sz="4800" dirty="0">
              <a:latin typeface="+mj-lt"/>
            </a:endParaRPr>
          </a:p>
        </p:txBody>
      </p:sp>
      <p:sp>
        <p:nvSpPr>
          <p:cNvPr id="167" name="Google Shape;167;p18"/>
          <p:cNvSpPr txBox="1"/>
          <p:nvPr/>
        </p:nvSpPr>
        <p:spPr>
          <a:xfrm>
            <a:off x="3447600" y="11143316"/>
            <a:ext cx="8256086" cy="2110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US" sz="13716" b="1" dirty="0">
                <a:solidFill>
                  <a:srgbClr val="C8102E"/>
                </a:solidFill>
                <a:latin typeface="Merriweather"/>
                <a:ea typeface="Merriweather"/>
                <a:cs typeface="Merriweather"/>
                <a:sym typeface="Merriweather"/>
              </a:rPr>
              <a:t>6017</a:t>
            </a:r>
            <a:endParaRPr sz="34671" dirty="0"/>
          </a:p>
        </p:txBody>
      </p:sp>
      <p:sp>
        <p:nvSpPr>
          <p:cNvPr id="168" name="Google Shape;168;p18"/>
          <p:cNvSpPr txBox="1"/>
          <p:nvPr/>
        </p:nvSpPr>
        <p:spPr>
          <a:xfrm>
            <a:off x="3447600" y="13066714"/>
            <a:ext cx="8256086" cy="615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US" sz="4001" b="1">
                <a:solidFill>
                  <a:srgbClr val="475569"/>
                </a:solidFill>
                <a:latin typeface="DM Sans"/>
                <a:ea typeface="DM Sans"/>
                <a:cs typeface="DM Sans"/>
                <a:sym typeface="DM Sans"/>
              </a:rPr>
              <a:t>Programba bevont személy</a:t>
            </a:r>
            <a:endParaRPr sz="34671"/>
          </a:p>
        </p:txBody>
      </p:sp>
      <p:sp>
        <p:nvSpPr>
          <p:cNvPr id="169" name="Google Shape;169;p18"/>
          <p:cNvSpPr txBox="1"/>
          <p:nvPr/>
        </p:nvSpPr>
        <p:spPr>
          <a:xfrm>
            <a:off x="13518211" y="11143316"/>
            <a:ext cx="8256086" cy="2110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US" sz="13716" b="1">
                <a:solidFill>
                  <a:srgbClr val="C8102E"/>
                </a:solidFill>
                <a:latin typeface="Merriweather"/>
                <a:ea typeface="Merriweather"/>
                <a:cs typeface="Merriweather"/>
                <a:sym typeface="Merriweather"/>
              </a:rPr>
              <a:t>2946</a:t>
            </a:r>
            <a:endParaRPr sz="34671"/>
          </a:p>
        </p:txBody>
      </p:sp>
      <p:sp>
        <p:nvSpPr>
          <p:cNvPr id="170" name="Google Shape;170;p18"/>
          <p:cNvSpPr txBox="1"/>
          <p:nvPr/>
        </p:nvSpPr>
        <p:spPr>
          <a:xfrm>
            <a:off x="13518211" y="13066714"/>
            <a:ext cx="8256086" cy="615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US" sz="4001" b="1">
                <a:solidFill>
                  <a:srgbClr val="475569"/>
                </a:solidFill>
                <a:latin typeface="DM Sans"/>
                <a:ea typeface="DM Sans"/>
                <a:cs typeface="DM Sans"/>
                <a:sym typeface="DM Sans"/>
              </a:rPr>
              <a:t>Személyre szabott szolgáltatás</a:t>
            </a:r>
            <a:endParaRPr sz="34671"/>
          </a:p>
        </p:txBody>
      </p:sp>
      <p:sp>
        <p:nvSpPr>
          <p:cNvPr id="171" name="Google Shape;171;p18"/>
          <p:cNvSpPr txBox="1"/>
          <p:nvPr/>
        </p:nvSpPr>
        <p:spPr>
          <a:xfrm>
            <a:off x="3447600" y="15679628"/>
            <a:ext cx="8256086" cy="2110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US" sz="13716" b="1" dirty="0">
                <a:solidFill>
                  <a:srgbClr val="C8102E"/>
                </a:solidFill>
                <a:latin typeface="Merriweather"/>
                <a:ea typeface="Merriweather"/>
                <a:cs typeface="Merriweather"/>
                <a:sym typeface="Merriweather"/>
              </a:rPr>
              <a:t>637</a:t>
            </a:r>
            <a:endParaRPr sz="34671" dirty="0"/>
          </a:p>
        </p:txBody>
      </p:sp>
      <p:sp>
        <p:nvSpPr>
          <p:cNvPr id="172" name="Google Shape;172;p18"/>
          <p:cNvSpPr txBox="1"/>
          <p:nvPr/>
        </p:nvSpPr>
        <p:spPr>
          <a:xfrm>
            <a:off x="3447600" y="17603026"/>
            <a:ext cx="8256086" cy="615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US" sz="4001" b="1">
                <a:solidFill>
                  <a:srgbClr val="475569"/>
                </a:solidFill>
                <a:latin typeface="DM Sans"/>
                <a:ea typeface="DM Sans"/>
                <a:cs typeface="DM Sans"/>
                <a:sym typeface="DM Sans"/>
              </a:rPr>
              <a:t>Sikeresen elhelyezett személy</a:t>
            </a:r>
            <a:endParaRPr sz="34671"/>
          </a:p>
        </p:txBody>
      </p:sp>
      <p:sp>
        <p:nvSpPr>
          <p:cNvPr id="173" name="Google Shape;173;p18"/>
          <p:cNvSpPr txBox="1"/>
          <p:nvPr/>
        </p:nvSpPr>
        <p:spPr>
          <a:xfrm>
            <a:off x="13518211" y="15679628"/>
            <a:ext cx="8256086" cy="2110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US" sz="13716" b="1">
                <a:solidFill>
                  <a:srgbClr val="C8102E"/>
                </a:solidFill>
                <a:latin typeface="Merriweather"/>
                <a:ea typeface="Merriweather"/>
                <a:cs typeface="Merriweather"/>
                <a:sym typeface="Merriweather"/>
              </a:rPr>
              <a:t>330</a:t>
            </a:r>
            <a:endParaRPr sz="34671"/>
          </a:p>
        </p:txBody>
      </p:sp>
      <p:sp>
        <p:nvSpPr>
          <p:cNvPr id="174" name="Google Shape;174;p18"/>
          <p:cNvSpPr txBox="1"/>
          <p:nvPr/>
        </p:nvSpPr>
        <p:spPr>
          <a:xfrm>
            <a:off x="13518211" y="17603026"/>
            <a:ext cx="8256086" cy="615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US" sz="4001" b="1">
                <a:solidFill>
                  <a:srgbClr val="475569"/>
                </a:solidFill>
                <a:latin typeface="DM Sans"/>
                <a:ea typeface="DM Sans"/>
                <a:cs typeface="DM Sans"/>
                <a:sym typeface="DM Sans"/>
              </a:rPr>
              <a:t>6 hónapon túli tartós állás</a:t>
            </a:r>
            <a:endParaRPr sz="34671"/>
          </a:p>
        </p:txBody>
      </p:sp>
      <p:sp>
        <p:nvSpPr>
          <p:cNvPr id="175" name="Google Shape;175;p18"/>
          <p:cNvSpPr txBox="1"/>
          <p:nvPr/>
        </p:nvSpPr>
        <p:spPr>
          <a:xfrm>
            <a:off x="2903240" y="5371873"/>
            <a:ext cx="42677626" cy="1692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hu-HU" sz="9716" b="1" dirty="0">
                <a:solidFill>
                  <a:srgbClr val="C8102E"/>
                </a:solidFill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r>
              <a:rPr lang="hu-HU" sz="11000" b="1" dirty="0">
                <a:solidFill>
                  <a:srgbClr val="1E293B"/>
                </a:solidFill>
                <a:latin typeface="+mj-lt"/>
                <a:cs typeface="Poppins"/>
              </a:rPr>
              <a:t>EREDMÉNYEK - </a:t>
            </a:r>
            <a:r>
              <a:rPr lang="en-US" sz="11000" b="1" dirty="0">
                <a:solidFill>
                  <a:srgbClr val="C8102E"/>
                </a:solidFill>
                <a:latin typeface="+mj-lt"/>
                <a:ea typeface="Merriweather"/>
                <a:cs typeface="Merriweather"/>
                <a:sym typeface="Merriweather"/>
              </a:rPr>
              <a:t>A mentor</a:t>
            </a:r>
            <a:r>
              <a:rPr lang="hu-HU" sz="11000" b="1" dirty="0">
                <a:solidFill>
                  <a:srgbClr val="C8102E"/>
                </a:solidFill>
                <a:latin typeface="+mj-lt"/>
                <a:ea typeface="Merriweather"/>
                <a:cs typeface="Merriweather"/>
                <a:sym typeface="Merriweather"/>
              </a:rPr>
              <a:t> </a:t>
            </a:r>
            <a:r>
              <a:rPr lang="en-US" sz="11000" b="1" dirty="0">
                <a:solidFill>
                  <a:srgbClr val="C8102E"/>
                </a:solidFill>
                <a:latin typeface="+mj-lt"/>
                <a:ea typeface="Merriweather"/>
                <a:cs typeface="Merriweather"/>
                <a:sym typeface="Merriweather"/>
              </a:rPr>
              <a:t>program </a:t>
            </a:r>
            <a:r>
              <a:rPr lang="en-US" sz="11000" b="1" dirty="0" err="1">
                <a:solidFill>
                  <a:srgbClr val="C8102E"/>
                </a:solidFill>
                <a:latin typeface="+mj-lt"/>
                <a:ea typeface="Merriweather"/>
                <a:cs typeface="Merriweather"/>
                <a:sym typeface="Merriweather"/>
              </a:rPr>
              <a:t>számszerű</a:t>
            </a:r>
            <a:r>
              <a:rPr lang="en-US" sz="11000" b="1" dirty="0">
                <a:solidFill>
                  <a:srgbClr val="C8102E"/>
                </a:solidFill>
                <a:latin typeface="+mj-lt"/>
                <a:ea typeface="Merriweather"/>
                <a:cs typeface="Merriweather"/>
                <a:sym typeface="Merriweather"/>
              </a:rPr>
              <a:t> </a:t>
            </a:r>
            <a:r>
              <a:rPr lang="en-US" sz="11000" b="1" dirty="0" err="1">
                <a:solidFill>
                  <a:srgbClr val="C8102E"/>
                </a:solidFill>
                <a:latin typeface="+mj-lt"/>
                <a:ea typeface="Merriweather"/>
                <a:cs typeface="Merriweather"/>
                <a:sym typeface="Merriweather"/>
              </a:rPr>
              <a:t>mérlege</a:t>
            </a:r>
            <a:endParaRPr sz="11000" dirty="0">
              <a:latin typeface="+mj-lt"/>
            </a:endParaRPr>
          </a:p>
        </p:txBody>
      </p:sp>
      <p:sp>
        <p:nvSpPr>
          <p:cNvPr id="2" name="Google Shape;152;p17">
            <a:extLst>
              <a:ext uri="{FF2B5EF4-FFF2-40B4-BE49-F238E27FC236}">
                <a16:creationId xmlns:a16="http://schemas.microsoft.com/office/drawing/2014/main" id="{76FB42C8-98D0-0F8A-F06A-E2D8BBCD6C14}"/>
              </a:ext>
            </a:extLst>
          </p:cNvPr>
          <p:cNvSpPr/>
          <p:nvPr/>
        </p:nvSpPr>
        <p:spPr>
          <a:xfrm>
            <a:off x="2903240" y="7105996"/>
            <a:ext cx="31805860" cy="684458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283066" tIns="141493" rIns="283066" bIns="141493" anchor="ctr" anchorCtr="0">
            <a:noAutofit/>
          </a:bodyPr>
          <a:lstStyle/>
          <a:p>
            <a:pPr algn="ctr" defTabSz="3484413">
              <a:buClr>
                <a:srgbClr val="000000"/>
              </a:buClr>
            </a:pPr>
            <a:endParaRPr sz="5575" kern="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21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"/>
            <a:ext cx="46832838" cy="2651229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21" name="Google Shape;221;p21"/>
          <p:cNvGraphicFramePr/>
          <p:nvPr>
            <p:extLst>
              <p:ext uri="{D42A27DB-BD31-4B8C-83A1-F6EECF244321}">
                <p14:modId xmlns:p14="http://schemas.microsoft.com/office/powerpoint/2010/main" val="148576104"/>
              </p:ext>
            </p:extLst>
          </p:nvPr>
        </p:nvGraphicFramePr>
        <p:xfrm>
          <a:off x="2331740" y="5476595"/>
          <a:ext cx="40645357" cy="950801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225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25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36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7698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0" b="1" i="0" u="none" strike="noStrike" cap="none" dirty="0" err="1">
                          <a:solidFill>
                            <a:srgbClr val="C8102E"/>
                          </a:solidFill>
                          <a:latin typeface="+mj-lt"/>
                          <a:ea typeface="DM Sans"/>
                          <a:cs typeface="DM Sans"/>
                          <a:sym typeface="DM Sans"/>
                        </a:rPr>
                        <a:t>Kiemelt</a:t>
                      </a:r>
                      <a:r>
                        <a:rPr lang="en-US" sz="6000" b="1" i="0" u="none" strike="noStrike" cap="none" dirty="0">
                          <a:solidFill>
                            <a:srgbClr val="C8102E"/>
                          </a:solidFill>
                          <a:latin typeface="+mj-lt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6000" b="1" i="0" u="none" strike="noStrike" cap="none" dirty="0" err="1">
                          <a:solidFill>
                            <a:srgbClr val="C8102E"/>
                          </a:solidFill>
                          <a:latin typeface="+mj-lt"/>
                          <a:ea typeface="DM Sans"/>
                          <a:cs typeface="DM Sans"/>
                          <a:sym typeface="DM Sans"/>
                        </a:rPr>
                        <a:t>partnereink</a:t>
                      </a:r>
                      <a:endParaRPr sz="6000" dirty="0">
                        <a:latin typeface="+mj-lt"/>
                      </a:endParaRPr>
                    </a:p>
                  </a:txBody>
                  <a:tcPr marL="241937" marR="241937" marT="96775" marB="967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322713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0" b="1" i="0" u="none" strike="noStrike" kern="1200" cap="none" dirty="0" err="1">
                          <a:solidFill>
                            <a:srgbClr val="C8102E"/>
                          </a:solidFill>
                          <a:latin typeface="+mj-lt"/>
                          <a:ea typeface="DM Sans"/>
                          <a:cs typeface="DM Sans"/>
                          <a:sym typeface="DM Sans"/>
                        </a:rPr>
                        <a:t>Leggyakoribb</a:t>
                      </a:r>
                      <a:r>
                        <a:rPr lang="en-US" sz="6000" b="1" i="0" u="none" strike="noStrike" kern="1200" cap="none" dirty="0">
                          <a:solidFill>
                            <a:srgbClr val="C8102E"/>
                          </a:solidFill>
                          <a:latin typeface="+mj-lt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6000" b="1" i="0" u="none" strike="noStrike" kern="1200" cap="none" dirty="0" err="1">
                          <a:solidFill>
                            <a:srgbClr val="C8102E"/>
                          </a:solidFill>
                          <a:latin typeface="+mj-lt"/>
                          <a:ea typeface="DM Sans"/>
                          <a:cs typeface="DM Sans"/>
                          <a:sym typeface="DM Sans"/>
                        </a:rPr>
                        <a:t>munkakörök</a:t>
                      </a:r>
                      <a:endParaRPr sz="6000" b="1" i="0" u="none" strike="noStrike" kern="1200" cap="none" dirty="0">
                        <a:solidFill>
                          <a:srgbClr val="C8102E"/>
                        </a:solidFill>
                        <a:latin typeface="+mj-lt"/>
                      </a:endParaRPr>
                    </a:p>
                  </a:txBody>
                  <a:tcPr marL="241937" marR="241937" marT="96775" marB="967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0" b="1" i="0" u="none" strike="noStrike" cap="none" dirty="0" err="1">
                          <a:solidFill>
                            <a:srgbClr val="C8102E"/>
                          </a:solidFill>
                          <a:latin typeface="+mj-lt"/>
                          <a:ea typeface="DM Sans"/>
                          <a:cs typeface="DM Sans"/>
                          <a:sym typeface="DM Sans"/>
                        </a:rPr>
                        <a:t>Eredmények</a:t>
                      </a:r>
                      <a:endParaRPr sz="6000" dirty="0">
                        <a:latin typeface="+mj-lt"/>
                      </a:endParaRPr>
                    </a:p>
                  </a:txBody>
                  <a:tcPr marL="241937" marR="241937" marT="96775" marB="967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A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698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800" b="1" i="0" u="none" strike="noStrike" cap="none">
                          <a:solidFill>
                            <a:srgbClr val="000000"/>
                          </a:solidFill>
                          <a:latin typeface="+mj-lt"/>
                          <a:ea typeface="DM Sans"/>
                          <a:cs typeface="DM Sans"/>
                          <a:sym typeface="DM Sans"/>
                        </a:rPr>
                        <a:t>Rosenberger Magyarország Kft.</a:t>
                      </a:r>
                      <a:r>
                        <a:rPr lang="en-US" sz="4800" b="0" i="0" u="none" strike="noStrike" cap="none">
                          <a:solidFill>
                            <a:srgbClr val="000000"/>
                          </a:solidFill>
                          <a:latin typeface="+mj-lt"/>
                          <a:ea typeface="DM Sans"/>
                          <a:cs typeface="DM Sans"/>
                          <a:sym typeface="DM Sans"/>
                        </a:rPr>
                        <a:t>, HONSA Kft., Trenkwalder Kft.</a:t>
                      </a:r>
                      <a:endParaRPr sz="4800">
                        <a:latin typeface="+mj-lt"/>
                      </a:endParaRPr>
                    </a:p>
                  </a:txBody>
                  <a:tcPr marL="241937" marR="241937" marT="96775" marB="967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800" b="0" i="0" u="none" strike="noStrike" cap="none" dirty="0" err="1">
                          <a:solidFill>
                            <a:srgbClr val="000000"/>
                          </a:solidFill>
                          <a:latin typeface="+mj-lt"/>
                          <a:ea typeface="DM Sans"/>
                          <a:cs typeface="DM Sans"/>
                          <a:sym typeface="DM Sans"/>
                        </a:rPr>
                        <a:t>Operátor</a:t>
                      </a:r>
                      <a:r>
                        <a:rPr lang="en-US" sz="4800" b="0" i="0" u="none" strike="noStrike" cap="none" dirty="0">
                          <a:solidFill>
                            <a:srgbClr val="000000"/>
                          </a:solidFill>
                          <a:latin typeface="+mj-lt"/>
                          <a:ea typeface="DM Sans"/>
                          <a:cs typeface="DM Sans"/>
                          <a:sym typeface="DM Sans"/>
                        </a:rPr>
                        <a:t>, </a:t>
                      </a:r>
                      <a:r>
                        <a:rPr lang="en-US" sz="4800" b="0" i="0" u="none" strike="noStrike" cap="none" dirty="0" err="1">
                          <a:solidFill>
                            <a:srgbClr val="000000"/>
                          </a:solidFill>
                          <a:latin typeface="+mj-lt"/>
                          <a:ea typeface="DM Sans"/>
                          <a:cs typeface="DM Sans"/>
                          <a:sym typeface="DM Sans"/>
                        </a:rPr>
                        <a:t>gyártósori</a:t>
                      </a:r>
                      <a:r>
                        <a:rPr lang="en-US" sz="4800" b="0" i="0" u="none" strike="noStrike" cap="none" dirty="0">
                          <a:solidFill>
                            <a:srgbClr val="000000"/>
                          </a:solidFill>
                          <a:latin typeface="+mj-lt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4800" b="0" i="0" u="none" strike="noStrike" cap="none" dirty="0" err="1">
                          <a:solidFill>
                            <a:srgbClr val="000000"/>
                          </a:solidFill>
                          <a:latin typeface="+mj-lt"/>
                          <a:ea typeface="DM Sans"/>
                          <a:cs typeface="DM Sans"/>
                          <a:sym typeface="DM Sans"/>
                        </a:rPr>
                        <a:t>összeszerelő</a:t>
                      </a:r>
                      <a:r>
                        <a:rPr lang="en-US" sz="4800" b="0" i="0" u="none" strike="noStrike" cap="none" dirty="0">
                          <a:solidFill>
                            <a:srgbClr val="000000"/>
                          </a:solidFill>
                          <a:latin typeface="+mj-lt"/>
                          <a:ea typeface="DM Sans"/>
                          <a:cs typeface="DM Sans"/>
                          <a:sym typeface="DM Sans"/>
                        </a:rPr>
                        <a:t>, </a:t>
                      </a:r>
                      <a:r>
                        <a:rPr lang="en-US" sz="4800" b="0" i="0" u="none" strike="noStrike" cap="none" dirty="0" err="1">
                          <a:solidFill>
                            <a:srgbClr val="000000"/>
                          </a:solidFill>
                          <a:latin typeface="+mj-lt"/>
                          <a:ea typeface="DM Sans"/>
                          <a:cs typeface="DM Sans"/>
                          <a:sym typeface="DM Sans"/>
                        </a:rPr>
                        <a:t>betanított</a:t>
                      </a:r>
                      <a:r>
                        <a:rPr lang="en-US" sz="4800" b="0" i="0" u="none" strike="noStrike" cap="none" dirty="0">
                          <a:solidFill>
                            <a:srgbClr val="000000"/>
                          </a:solidFill>
                          <a:latin typeface="+mj-lt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4800" b="0" i="0" u="none" strike="noStrike" cap="none" dirty="0" err="1">
                          <a:solidFill>
                            <a:srgbClr val="000000"/>
                          </a:solidFill>
                          <a:latin typeface="+mj-lt"/>
                          <a:ea typeface="DM Sans"/>
                          <a:cs typeface="DM Sans"/>
                          <a:sym typeface="DM Sans"/>
                        </a:rPr>
                        <a:t>gépkezelő</a:t>
                      </a:r>
                      <a:endParaRPr sz="4800" dirty="0">
                        <a:latin typeface="+mj-lt"/>
                      </a:endParaRPr>
                    </a:p>
                  </a:txBody>
                  <a:tcPr marL="241937" marR="241937" marT="96775" marB="967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800" b="0" i="0" u="none" strike="noStrike" cap="none">
                          <a:solidFill>
                            <a:srgbClr val="000000"/>
                          </a:solidFill>
                          <a:latin typeface="+mj-lt"/>
                          <a:ea typeface="DM Sans"/>
                          <a:cs typeface="DM Sans"/>
                          <a:sym typeface="DM Sans"/>
                        </a:rPr>
                        <a:t>Közel </a:t>
                      </a:r>
                      <a:r>
                        <a:rPr lang="en-US" sz="4800" b="1" i="0" u="none" strike="noStrike" cap="none">
                          <a:solidFill>
                            <a:srgbClr val="000000"/>
                          </a:solidFill>
                          <a:latin typeface="+mj-lt"/>
                          <a:ea typeface="DM Sans"/>
                          <a:cs typeface="DM Sans"/>
                          <a:sym typeface="DM Sans"/>
                        </a:rPr>
                        <a:t>700 szervezet</a:t>
                      </a:r>
                      <a:r>
                        <a:rPr lang="en-US" sz="4800" b="0" i="0" u="none" strike="noStrike" cap="none">
                          <a:solidFill>
                            <a:srgbClr val="000000"/>
                          </a:solidFill>
                          <a:latin typeface="+mj-lt"/>
                          <a:ea typeface="DM Sans"/>
                          <a:cs typeface="DM Sans"/>
                          <a:sym typeface="DM Sans"/>
                        </a:rPr>
                        <a:t> országos felkeresése</a:t>
                      </a:r>
                      <a:endParaRPr sz="4800">
                        <a:latin typeface="+mj-lt"/>
                      </a:endParaRPr>
                    </a:p>
                  </a:txBody>
                  <a:tcPr marL="241937" marR="241937" marT="96775" marB="967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698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800" b="1" i="0" u="none" strike="noStrike" cap="none" dirty="0">
                          <a:solidFill>
                            <a:srgbClr val="000000"/>
                          </a:solidFill>
                          <a:latin typeface="+mj-lt"/>
                          <a:ea typeface="DM Sans"/>
                          <a:cs typeface="DM Sans"/>
                          <a:sym typeface="DM Sans"/>
                        </a:rPr>
                        <a:t>B+N </a:t>
                      </a:r>
                      <a:r>
                        <a:rPr lang="en-US" sz="4800" b="1" i="0" u="none" strike="noStrike" cap="none" dirty="0" err="1">
                          <a:solidFill>
                            <a:srgbClr val="000000"/>
                          </a:solidFill>
                          <a:latin typeface="+mj-lt"/>
                          <a:ea typeface="DM Sans"/>
                          <a:cs typeface="DM Sans"/>
                          <a:sym typeface="DM Sans"/>
                        </a:rPr>
                        <a:t>Referencia</a:t>
                      </a:r>
                      <a:r>
                        <a:rPr lang="en-US" sz="4800" b="1" i="0" u="none" strike="noStrike" cap="none" dirty="0">
                          <a:solidFill>
                            <a:srgbClr val="000000"/>
                          </a:solidFill>
                          <a:latin typeface="+mj-lt"/>
                          <a:ea typeface="DM Sans"/>
                          <a:cs typeface="DM Sans"/>
                          <a:sym typeface="DM Sans"/>
                        </a:rPr>
                        <a:t> Zrt.</a:t>
                      </a:r>
                      <a:r>
                        <a:rPr lang="en-US" sz="4800" b="0" i="0" u="none" strike="noStrike" cap="none" dirty="0">
                          <a:solidFill>
                            <a:srgbClr val="000000"/>
                          </a:solidFill>
                          <a:latin typeface="+mj-lt"/>
                          <a:ea typeface="DM Sans"/>
                          <a:cs typeface="DM Sans"/>
                          <a:sym typeface="DM Sans"/>
                        </a:rPr>
                        <a:t>, Samsung SDI Zrt., </a:t>
                      </a:r>
                      <a:r>
                        <a:rPr lang="en-US" sz="4800" b="0" i="0" u="none" strike="noStrike" cap="none" dirty="0" err="1">
                          <a:solidFill>
                            <a:srgbClr val="000000"/>
                          </a:solidFill>
                          <a:latin typeface="+mj-lt"/>
                          <a:ea typeface="DM Sans"/>
                          <a:cs typeface="DM Sans"/>
                          <a:sym typeface="DM Sans"/>
                        </a:rPr>
                        <a:t>Farmol</a:t>
                      </a:r>
                      <a:r>
                        <a:rPr lang="en-US" sz="4800" b="0" i="0" u="none" strike="noStrike" cap="none" dirty="0">
                          <a:solidFill>
                            <a:srgbClr val="000000"/>
                          </a:solidFill>
                          <a:latin typeface="+mj-lt"/>
                          <a:ea typeface="DM Sans"/>
                          <a:cs typeface="DM Sans"/>
                          <a:sym typeface="DM Sans"/>
                        </a:rPr>
                        <a:t> Kft.</a:t>
                      </a:r>
                      <a:endParaRPr sz="4800" dirty="0">
                        <a:latin typeface="+mj-lt"/>
                      </a:endParaRPr>
                    </a:p>
                  </a:txBody>
                  <a:tcPr marL="241937" marR="241937" marT="96775" marB="967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800" b="0" i="0" u="none" strike="noStrike" cap="none" dirty="0" err="1">
                          <a:solidFill>
                            <a:srgbClr val="000000"/>
                          </a:solidFill>
                          <a:latin typeface="+mj-lt"/>
                          <a:ea typeface="DM Sans"/>
                          <a:cs typeface="DM Sans"/>
                          <a:sym typeface="DM Sans"/>
                        </a:rPr>
                        <a:t>Takarító</a:t>
                      </a:r>
                      <a:r>
                        <a:rPr lang="en-US" sz="4800" b="0" i="0" u="none" strike="noStrike" cap="none" dirty="0">
                          <a:solidFill>
                            <a:srgbClr val="000000"/>
                          </a:solidFill>
                          <a:latin typeface="+mj-lt"/>
                          <a:ea typeface="DM Sans"/>
                          <a:cs typeface="DM Sans"/>
                          <a:sym typeface="DM Sans"/>
                        </a:rPr>
                        <a:t>, </a:t>
                      </a:r>
                      <a:r>
                        <a:rPr lang="en-US" sz="4800" b="0" i="0" u="none" strike="noStrike" cap="none" dirty="0" err="1">
                          <a:solidFill>
                            <a:srgbClr val="000000"/>
                          </a:solidFill>
                          <a:latin typeface="+mj-lt"/>
                          <a:ea typeface="DM Sans"/>
                          <a:cs typeface="DM Sans"/>
                          <a:sym typeface="DM Sans"/>
                        </a:rPr>
                        <a:t>anyagmozgató</a:t>
                      </a:r>
                      <a:r>
                        <a:rPr lang="en-US" sz="4800" b="0" i="0" u="none" strike="noStrike" cap="none" dirty="0">
                          <a:solidFill>
                            <a:srgbClr val="000000"/>
                          </a:solidFill>
                          <a:latin typeface="+mj-lt"/>
                          <a:ea typeface="DM Sans"/>
                          <a:cs typeface="DM Sans"/>
                          <a:sym typeface="DM Sans"/>
                        </a:rPr>
                        <a:t>, </a:t>
                      </a:r>
                      <a:r>
                        <a:rPr lang="en-US" sz="4800" b="0" i="0" u="none" strike="noStrike" cap="none" dirty="0" err="1">
                          <a:solidFill>
                            <a:srgbClr val="000000"/>
                          </a:solidFill>
                          <a:latin typeface="+mj-lt"/>
                          <a:ea typeface="DM Sans"/>
                          <a:cs typeface="DM Sans"/>
                          <a:sym typeface="DM Sans"/>
                        </a:rPr>
                        <a:t>csomagoló</a:t>
                      </a:r>
                      <a:r>
                        <a:rPr lang="en-US" sz="4800" b="0" i="0" u="none" strike="noStrike" cap="none" dirty="0">
                          <a:solidFill>
                            <a:srgbClr val="000000"/>
                          </a:solidFill>
                          <a:latin typeface="+mj-lt"/>
                          <a:ea typeface="DM Sans"/>
                          <a:cs typeface="DM Sans"/>
                          <a:sym typeface="DM Sans"/>
                        </a:rPr>
                        <a:t>, </a:t>
                      </a:r>
                      <a:r>
                        <a:rPr lang="en-US" sz="4800" b="0" i="0" u="none" strike="noStrike" cap="none" dirty="0" err="1">
                          <a:solidFill>
                            <a:srgbClr val="000000"/>
                          </a:solidFill>
                          <a:latin typeface="+mj-lt"/>
                          <a:ea typeface="DM Sans"/>
                          <a:cs typeface="DM Sans"/>
                          <a:sym typeface="DM Sans"/>
                        </a:rPr>
                        <a:t>raktári</a:t>
                      </a:r>
                      <a:r>
                        <a:rPr lang="en-US" sz="4800" b="0" i="0" u="none" strike="noStrike" cap="none" dirty="0">
                          <a:solidFill>
                            <a:srgbClr val="000000"/>
                          </a:solidFill>
                          <a:latin typeface="+mj-lt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4800" b="0" i="0" u="none" strike="noStrike" cap="none" dirty="0" err="1">
                          <a:solidFill>
                            <a:srgbClr val="000000"/>
                          </a:solidFill>
                          <a:latin typeface="+mj-lt"/>
                          <a:ea typeface="DM Sans"/>
                          <a:cs typeface="DM Sans"/>
                          <a:sym typeface="DM Sans"/>
                        </a:rPr>
                        <a:t>dolgozó</a:t>
                      </a:r>
                      <a:endParaRPr sz="4800" dirty="0">
                        <a:latin typeface="+mj-lt"/>
                      </a:endParaRPr>
                    </a:p>
                  </a:txBody>
                  <a:tcPr marL="241937" marR="241937" marT="96775" marB="967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800" b="0" i="0" u="none" strike="noStrike" cap="none" dirty="0" err="1">
                          <a:solidFill>
                            <a:srgbClr val="000000"/>
                          </a:solidFill>
                          <a:latin typeface="+mj-lt"/>
                          <a:ea typeface="DM Sans"/>
                          <a:cs typeface="DM Sans"/>
                          <a:sym typeface="DM Sans"/>
                        </a:rPr>
                        <a:t>Közel</a:t>
                      </a:r>
                      <a:r>
                        <a:rPr lang="en-US" sz="4800" b="0" i="0" u="none" strike="noStrike" cap="none" dirty="0">
                          <a:solidFill>
                            <a:srgbClr val="000000"/>
                          </a:solidFill>
                          <a:latin typeface="+mj-lt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4800" b="1" i="0" u="none" strike="noStrike" cap="none" dirty="0">
                          <a:solidFill>
                            <a:srgbClr val="000000"/>
                          </a:solidFill>
                          <a:latin typeface="+mj-lt"/>
                          <a:ea typeface="DM Sans"/>
                          <a:cs typeface="DM Sans"/>
                          <a:sym typeface="DM Sans"/>
                        </a:rPr>
                        <a:t>100 </a:t>
                      </a:r>
                      <a:r>
                        <a:rPr lang="en-US" sz="4800" b="1" i="0" u="none" strike="noStrike" cap="none" dirty="0" err="1">
                          <a:solidFill>
                            <a:srgbClr val="000000"/>
                          </a:solidFill>
                          <a:latin typeface="+mj-lt"/>
                          <a:ea typeface="DM Sans"/>
                          <a:cs typeface="DM Sans"/>
                          <a:sym typeface="DM Sans"/>
                        </a:rPr>
                        <a:t>munkáltatónál</a:t>
                      </a:r>
                      <a:r>
                        <a:rPr lang="en-US" sz="4800" b="0" i="0" u="none" strike="noStrike" cap="none" dirty="0">
                          <a:solidFill>
                            <a:srgbClr val="000000"/>
                          </a:solidFill>
                          <a:latin typeface="+mj-lt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4800" b="0" i="0" u="none" strike="noStrike" cap="none" dirty="0" err="1">
                          <a:solidFill>
                            <a:srgbClr val="000000"/>
                          </a:solidFill>
                          <a:latin typeface="+mj-lt"/>
                          <a:ea typeface="DM Sans"/>
                          <a:cs typeface="DM Sans"/>
                          <a:sym typeface="DM Sans"/>
                        </a:rPr>
                        <a:t>elhelyezett</a:t>
                      </a:r>
                      <a:r>
                        <a:rPr lang="en-US" sz="4800" b="0" i="0" u="none" strike="noStrike" cap="none" dirty="0">
                          <a:solidFill>
                            <a:srgbClr val="000000"/>
                          </a:solidFill>
                          <a:latin typeface="+mj-lt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4800" b="0" i="0" u="none" strike="noStrike" cap="none" dirty="0" err="1">
                          <a:solidFill>
                            <a:srgbClr val="000000"/>
                          </a:solidFill>
                          <a:latin typeface="+mj-lt"/>
                          <a:ea typeface="DM Sans"/>
                          <a:cs typeface="DM Sans"/>
                          <a:sym typeface="DM Sans"/>
                        </a:rPr>
                        <a:t>ügyf</a:t>
                      </a:r>
                      <a:r>
                        <a:rPr lang="hu-HU" sz="4800" b="0" i="0" u="none" strike="noStrike" cap="none" dirty="0">
                          <a:solidFill>
                            <a:srgbClr val="000000"/>
                          </a:solidFill>
                          <a:latin typeface="+mj-lt"/>
                          <a:ea typeface="DM Sans"/>
                          <a:cs typeface="DM Sans"/>
                          <a:sym typeface="DM Sans"/>
                        </a:rPr>
                        <a:t>él</a:t>
                      </a:r>
                      <a:endParaRPr sz="4800" dirty="0">
                        <a:latin typeface="+mj-lt"/>
                      </a:endParaRPr>
                    </a:p>
                  </a:txBody>
                  <a:tcPr marL="241937" marR="241937" marT="96775" marB="967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770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800" b="1" i="0" u="none" strike="noStrike" cap="none" dirty="0" err="1">
                          <a:solidFill>
                            <a:srgbClr val="000000"/>
                          </a:solidFill>
                          <a:latin typeface="+mj-lt"/>
                          <a:ea typeface="DM Sans"/>
                          <a:cs typeface="DM Sans"/>
                          <a:sym typeface="DM Sans"/>
                        </a:rPr>
                        <a:t>Tranzit</a:t>
                      </a:r>
                      <a:r>
                        <a:rPr lang="en-US" sz="4800" b="1" i="0" u="none" strike="noStrike" cap="none" dirty="0">
                          <a:solidFill>
                            <a:srgbClr val="000000"/>
                          </a:solidFill>
                          <a:latin typeface="+mj-lt"/>
                          <a:ea typeface="DM Sans"/>
                          <a:cs typeface="DM Sans"/>
                          <a:sym typeface="DM Sans"/>
                        </a:rPr>
                        <a:t>-Food Kft.</a:t>
                      </a:r>
                      <a:r>
                        <a:rPr lang="en-US" sz="4800" b="0" i="0" u="none" strike="noStrike" cap="none" dirty="0">
                          <a:solidFill>
                            <a:srgbClr val="000000"/>
                          </a:solidFill>
                          <a:latin typeface="+mj-lt"/>
                          <a:ea typeface="DM Sans"/>
                          <a:cs typeface="DM Sans"/>
                          <a:sym typeface="DM Sans"/>
                        </a:rPr>
                        <a:t>, ASIAFOOD Kft., </a:t>
                      </a:r>
                      <a:r>
                        <a:rPr lang="en-US" sz="4800" b="0" i="0" u="none" strike="noStrike" cap="none" dirty="0" err="1">
                          <a:solidFill>
                            <a:srgbClr val="000000"/>
                          </a:solidFill>
                          <a:latin typeface="+mj-lt"/>
                          <a:ea typeface="DM Sans"/>
                          <a:cs typeface="DM Sans"/>
                          <a:sym typeface="DM Sans"/>
                        </a:rPr>
                        <a:t>Kormányzati</a:t>
                      </a:r>
                      <a:r>
                        <a:rPr lang="en-US" sz="4800" b="0" i="0" u="none" strike="noStrike" cap="none" dirty="0">
                          <a:solidFill>
                            <a:srgbClr val="000000"/>
                          </a:solidFill>
                          <a:latin typeface="+mj-lt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4800" b="0" i="0" u="none" strike="noStrike" cap="none" dirty="0" err="1">
                          <a:solidFill>
                            <a:srgbClr val="000000"/>
                          </a:solidFill>
                          <a:latin typeface="+mj-lt"/>
                          <a:ea typeface="DM Sans"/>
                          <a:cs typeface="DM Sans"/>
                          <a:sym typeface="DM Sans"/>
                        </a:rPr>
                        <a:t>szervek</a:t>
                      </a:r>
                      <a:endParaRPr sz="4800" dirty="0">
                        <a:latin typeface="+mj-lt"/>
                      </a:endParaRPr>
                    </a:p>
                  </a:txBody>
                  <a:tcPr marL="241937" marR="241937" marT="96775" marB="967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800" b="0" i="0" u="none" strike="noStrike" cap="none" dirty="0" err="1">
                          <a:solidFill>
                            <a:srgbClr val="000000"/>
                          </a:solidFill>
                          <a:latin typeface="+mj-lt"/>
                          <a:ea typeface="DM Sans"/>
                          <a:cs typeface="DM Sans"/>
                          <a:sym typeface="DM Sans"/>
                        </a:rPr>
                        <a:t>Baromfifeldolgozó</a:t>
                      </a:r>
                      <a:r>
                        <a:rPr lang="en-US" sz="4800" b="0" i="0" u="none" strike="noStrike" cap="none" dirty="0">
                          <a:solidFill>
                            <a:srgbClr val="000000"/>
                          </a:solidFill>
                          <a:latin typeface="+mj-lt"/>
                          <a:ea typeface="DM Sans"/>
                          <a:cs typeface="DM Sans"/>
                          <a:sym typeface="DM Sans"/>
                        </a:rPr>
                        <a:t>, </a:t>
                      </a:r>
                      <a:r>
                        <a:rPr lang="en-US" sz="4800" b="0" i="0" u="none" strike="noStrike" cap="none" dirty="0" err="1">
                          <a:solidFill>
                            <a:srgbClr val="000000"/>
                          </a:solidFill>
                          <a:latin typeface="+mj-lt"/>
                          <a:ea typeface="DM Sans"/>
                          <a:cs typeface="DM Sans"/>
                          <a:sym typeface="DM Sans"/>
                        </a:rPr>
                        <a:t>konyhai</a:t>
                      </a:r>
                      <a:r>
                        <a:rPr lang="en-US" sz="4800" b="0" i="0" u="none" strike="noStrike" cap="none" dirty="0">
                          <a:solidFill>
                            <a:srgbClr val="000000"/>
                          </a:solidFill>
                          <a:latin typeface="+mj-lt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4800" b="0" i="0" u="none" strike="noStrike" cap="none" dirty="0" err="1">
                          <a:solidFill>
                            <a:srgbClr val="000000"/>
                          </a:solidFill>
                          <a:latin typeface="+mj-lt"/>
                          <a:ea typeface="DM Sans"/>
                          <a:cs typeface="DM Sans"/>
                          <a:sym typeface="DM Sans"/>
                        </a:rPr>
                        <a:t>kisegítő</a:t>
                      </a:r>
                      <a:endParaRPr sz="4800" dirty="0">
                        <a:latin typeface="+mj-lt"/>
                      </a:endParaRPr>
                    </a:p>
                  </a:txBody>
                  <a:tcPr marL="241937" marR="241937" marT="96775" marB="967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800" b="0" i="0" u="none" strike="noStrike" cap="none" dirty="0" err="1">
                          <a:solidFill>
                            <a:srgbClr val="000000"/>
                          </a:solidFill>
                          <a:latin typeface="+mj-lt"/>
                          <a:ea typeface="DM Sans"/>
                          <a:cs typeface="DM Sans"/>
                          <a:sym typeface="DM Sans"/>
                        </a:rPr>
                        <a:t>Garantált</a:t>
                      </a:r>
                      <a:r>
                        <a:rPr lang="en-US" sz="4800" b="0" i="0" u="none" strike="noStrike" cap="none" dirty="0">
                          <a:solidFill>
                            <a:srgbClr val="000000"/>
                          </a:solidFill>
                          <a:latin typeface="+mj-lt"/>
                          <a:ea typeface="DM Sans"/>
                          <a:cs typeface="DM Sans"/>
                          <a:sym typeface="DM Sans"/>
                        </a:rPr>
                        <a:t>, </a:t>
                      </a:r>
                      <a:r>
                        <a:rPr lang="en-US" sz="4800" b="0" i="0" u="none" strike="noStrike" cap="none" dirty="0" err="1">
                          <a:solidFill>
                            <a:srgbClr val="000000"/>
                          </a:solidFill>
                          <a:latin typeface="+mj-lt"/>
                          <a:ea typeface="DM Sans"/>
                          <a:cs typeface="DM Sans"/>
                          <a:sym typeface="DM Sans"/>
                        </a:rPr>
                        <a:t>mentorok</a:t>
                      </a:r>
                      <a:r>
                        <a:rPr lang="en-US" sz="4800" b="0" i="0" u="none" strike="noStrike" cap="none" dirty="0">
                          <a:solidFill>
                            <a:srgbClr val="000000"/>
                          </a:solidFill>
                          <a:latin typeface="+mj-lt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4800" b="0" i="0" u="none" strike="noStrike" cap="none" dirty="0" err="1">
                          <a:solidFill>
                            <a:srgbClr val="000000"/>
                          </a:solidFill>
                          <a:latin typeface="+mj-lt"/>
                          <a:ea typeface="DM Sans"/>
                          <a:cs typeface="DM Sans"/>
                          <a:sym typeface="DM Sans"/>
                        </a:rPr>
                        <a:t>által</a:t>
                      </a:r>
                      <a:r>
                        <a:rPr lang="en-US" sz="4800" b="0" i="0" u="none" strike="noStrike" cap="none" dirty="0">
                          <a:solidFill>
                            <a:srgbClr val="000000"/>
                          </a:solidFill>
                          <a:latin typeface="+mj-lt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4800" b="0" i="0" u="none" strike="noStrike" cap="none" dirty="0" err="1">
                          <a:solidFill>
                            <a:srgbClr val="000000"/>
                          </a:solidFill>
                          <a:latin typeface="+mj-lt"/>
                          <a:ea typeface="DM Sans"/>
                          <a:cs typeface="DM Sans"/>
                          <a:sym typeface="DM Sans"/>
                        </a:rPr>
                        <a:t>előszűrt</a:t>
                      </a:r>
                      <a:r>
                        <a:rPr lang="en-US" sz="4800" b="0" i="0" u="none" strike="noStrike" cap="none" dirty="0">
                          <a:solidFill>
                            <a:srgbClr val="000000"/>
                          </a:solidFill>
                          <a:latin typeface="+mj-lt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4800" b="0" i="0" u="none" strike="noStrike" cap="none" dirty="0" err="1">
                          <a:solidFill>
                            <a:srgbClr val="000000"/>
                          </a:solidFill>
                          <a:latin typeface="+mj-lt"/>
                          <a:ea typeface="DM Sans"/>
                          <a:cs typeface="DM Sans"/>
                          <a:sym typeface="DM Sans"/>
                        </a:rPr>
                        <a:t>és</a:t>
                      </a:r>
                      <a:r>
                        <a:rPr lang="en-US" sz="4800" b="0" i="0" u="none" strike="noStrike" cap="none" dirty="0">
                          <a:solidFill>
                            <a:srgbClr val="000000"/>
                          </a:solidFill>
                          <a:latin typeface="+mj-lt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4800" b="0" i="0" u="none" strike="noStrike" cap="none" dirty="0" err="1">
                          <a:solidFill>
                            <a:srgbClr val="000000"/>
                          </a:solidFill>
                          <a:latin typeface="+mj-lt"/>
                          <a:ea typeface="DM Sans"/>
                          <a:cs typeface="DM Sans"/>
                          <a:sym typeface="DM Sans"/>
                        </a:rPr>
                        <a:t>kísért</a:t>
                      </a:r>
                      <a:r>
                        <a:rPr lang="en-US" sz="4800" b="0" i="0" u="none" strike="noStrike" cap="none" dirty="0">
                          <a:solidFill>
                            <a:srgbClr val="000000"/>
                          </a:solidFill>
                          <a:latin typeface="+mj-lt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4800" b="0" i="0" u="none" strike="noStrike" cap="none" dirty="0" err="1">
                          <a:solidFill>
                            <a:srgbClr val="000000"/>
                          </a:solidFill>
                          <a:latin typeface="+mj-lt"/>
                          <a:ea typeface="DM Sans"/>
                          <a:cs typeface="DM Sans"/>
                          <a:sym typeface="DM Sans"/>
                        </a:rPr>
                        <a:t>munkaerő</a:t>
                      </a:r>
                      <a:endParaRPr sz="4800" dirty="0">
                        <a:latin typeface="+mj-lt"/>
                      </a:endParaRPr>
                    </a:p>
                  </a:txBody>
                  <a:tcPr marL="241937" marR="241937" marT="96775" marB="967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22" name="Google Shape;222;p21"/>
          <p:cNvSpPr/>
          <p:nvPr/>
        </p:nvSpPr>
        <p:spPr>
          <a:xfrm>
            <a:off x="2903240" y="11633238"/>
            <a:ext cx="14225875" cy="36290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348332" tIns="174118" rIns="348332" bIns="174118" anchor="ctr" anchorCtr="0">
            <a:noAutofit/>
          </a:bodyPr>
          <a:lstStyle/>
          <a:p>
            <a:pPr algn="ctr"/>
            <a:endParaRPr sz="68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21"/>
          <p:cNvSpPr/>
          <p:nvPr/>
        </p:nvSpPr>
        <p:spPr>
          <a:xfrm>
            <a:off x="17129115" y="11633238"/>
            <a:ext cx="14225875" cy="36290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348332" tIns="174118" rIns="348332" bIns="174118" anchor="ctr" anchorCtr="0">
            <a:noAutofit/>
          </a:bodyPr>
          <a:lstStyle/>
          <a:p>
            <a:pPr algn="ctr"/>
            <a:endParaRPr sz="68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21"/>
          <p:cNvSpPr/>
          <p:nvPr/>
        </p:nvSpPr>
        <p:spPr>
          <a:xfrm>
            <a:off x="31354991" y="11633238"/>
            <a:ext cx="12193607" cy="36290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348332" tIns="174118" rIns="348332" bIns="174118" anchor="ctr" anchorCtr="0">
            <a:noAutofit/>
          </a:bodyPr>
          <a:lstStyle/>
          <a:p>
            <a:pPr algn="ctr"/>
            <a:endParaRPr sz="68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21"/>
          <p:cNvSpPr/>
          <p:nvPr/>
        </p:nvSpPr>
        <p:spPr>
          <a:xfrm>
            <a:off x="2903240" y="14209863"/>
            <a:ext cx="14225875" cy="36290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348332" tIns="174118" rIns="348332" bIns="174118" anchor="ctr" anchorCtr="0">
            <a:noAutofit/>
          </a:bodyPr>
          <a:lstStyle/>
          <a:p>
            <a:pPr algn="ctr"/>
            <a:endParaRPr sz="68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21"/>
          <p:cNvSpPr/>
          <p:nvPr/>
        </p:nvSpPr>
        <p:spPr>
          <a:xfrm>
            <a:off x="17129115" y="14209863"/>
            <a:ext cx="14225875" cy="36290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348332" tIns="174118" rIns="348332" bIns="174118" anchor="ctr" anchorCtr="0">
            <a:noAutofit/>
          </a:bodyPr>
          <a:lstStyle/>
          <a:p>
            <a:pPr algn="ctr"/>
            <a:endParaRPr sz="68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21"/>
          <p:cNvSpPr/>
          <p:nvPr/>
        </p:nvSpPr>
        <p:spPr>
          <a:xfrm>
            <a:off x="31354991" y="14209863"/>
            <a:ext cx="12193607" cy="36290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348332" tIns="174118" rIns="348332" bIns="174118" anchor="ctr" anchorCtr="0">
            <a:noAutofit/>
          </a:bodyPr>
          <a:lstStyle/>
          <a:p>
            <a:pPr algn="ctr"/>
            <a:endParaRPr sz="68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21"/>
          <p:cNvSpPr/>
          <p:nvPr/>
        </p:nvSpPr>
        <p:spPr>
          <a:xfrm>
            <a:off x="2903240" y="16786488"/>
            <a:ext cx="14225875" cy="36290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348332" tIns="174118" rIns="348332" bIns="174118" anchor="ctr" anchorCtr="0">
            <a:noAutofit/>
          </a:bodyPr>
          <a:lstStyle/>
          <a:p>
            <a:pPr algn="ctr"/>
            <a:endParaRPr sz="68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21"/>
          <p:cNvSpPr/>
          <p:nvPr/>
        </p:nvSpPr>
        <p:spPr>
          <a:xfrm>
            <a:off x="17129115" y="16786488"/>
            <a:ext cx="14225875" cy="36290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348332" tIns="174118" rIns="348332" bIns="174118" anchor="ctr" anchorCtr="0">
            <a:noAutofit/>
          </a:bodyPr>
          <a:lstStyle/>
          <a:p>
            <a:pPr algn="ctr"/>
            <a:endParaRPr sz="68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21"/>
          <p:cNvSpPr/>
          <p:nvPr/>
        </p:nvSpPr>
        <p:spPr>
          <a:xfrm>
            <a:off x="31354991" y="16786488"/>
            <a:ext cx="12193607" cy="36290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348332" tIns="174118" rIns="348332" bIns="174118" anchor="ctr" anchorCtr="0">
            <a:noAutofit/>
          </a:bodyPr>
          <a:lstStyle/>
          <a:p>
            <a:pPr algn="ctr"/>
            <a:endParaRPr sz="68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21"/>
          <p:cNvSpPr txBox="1"/>
          <p:nvPr/>
        </p:nvSpPr>
        <p:spPr>
          <a:xfrm>
            <a:off x="2331740" y="2959473"/>
            <a:ext cx="42677626" cy="1692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11000" b="1" dirty="0" err="1">
                <a:solidFill>
                  <a:srgbClr val="C8102E"/>
                </a:solidFill>
                <a:latin typeface="+mj-lt"/>
                <a:sym typeface="Merriweather"/>
              </a:rPr>
              <a:t>Munkáltatói</a:t>
            </a:r>
            <a:r>
              <a:rPr lang="en-US" sz="11000" b="1" dirty="0">
                <a:solidFill>
                  <a:srgbClr val="C8102E"/>
                </a:solidFill>
                <a:latin typeface="+mj-lt"/>
                <a:sym typeface="Merriweather"/>
              </a:rPr>
              <a:t> </a:t>
            </a:r>
            <a:r>
              <a:rPr lang="hu-HU" sz="11000" b="1" dirty="0">
                <a:solidFill>
                  <a:srgbClr val="C8102E"/>
                </a:solidFill>
                <a:latin typeface="+mj-lt"/>
                <a:sym typeface="Merriweather"/>
              </a:rPr>
              <a:t>kapcsolatok</a:t>
            </a:r>
            <a:endParaRPr sz="11000" b="1" dirty="0">
              <a:solidFill>
                <a:srgbClr val="C8102E"/>
              </a:solidFill>
              <a:latin typeface="+mj-lt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680ADD99-95EF-54ED-B52F-168A116EB3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29115" y="15830275"/>
            <a:ext cx="11201042" cy="8400782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58F6B48C-2596-0173-40E4-EA82AD49D7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99101" y="16155435"/>
            <a:ext cx="11029156" cy="8494722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73012271-8045-C7F2-8E2C-BAC644A78E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1740" y="15987109"/>
            <a:ext cx="12338800" cy="796675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0"/>
          <p:cNvSpPr txBox="1"/>
          <p:nvPr/>
        </p:nvSpPr>
        <p:spPr>
          <a:xfrm>
            <a:off x="1887106" y="1206161"/>
            <a:ext cx="21338813" cy="1692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11000" b="1" dirty="0" err="1">
                <a:solidFill>
                  <a:srgbClr val="C8102E"/>
                </a:solidFill>
                <a:latin typeface="+mj-lt"/>
                <a:ea typeface="Merriweather"/>
                <a:cs typeface="Merriweather"/>
                <a:sym typeface="Merriweather"/>
              </a:rPr>
              <a:t>Kompetenciafejlesztés</a:t>
            </a:r>
            <a:r>
              <a:rPr lang="en-US" sz="11000" b="1" dirty="0">
                <a:solidFill>
                  <a:srgbClr val="C8102E"/>
                </a:solidFill>
                <a:latin typeface="+mj-lt"/>
                <a:ea typeface="Merriweather"/>
                <a:cs typeface="Merriweather"/>
                <a:sym typeface="Merriweather"/>
              </a:rPr>
              <a:t> </a:t>
            </a:r>
            <a:r>
              <a:rPr lang="en-US" sz="11000" b="1" dirty="0" err="1">
                <a:solidFill>
                  <a:srgbClr val="C8102E"/>
                </a:solidFill>
                <a:latin typeface="+mj-lt"/>
                <a:ea typeface="Merriweather"/>
                <a:cs typeface="Merriweather"/>
                <a:sym typeface="Merriweather"/>
              </a:rPr>
              <a:t>és</a:t>
            </a:r>
            <a:r>
              <a:rPr lang="en-US" sz="11000" b="1" dirty="0">
                <a:solidFill>
                  <a:srgbClr val="C8102E"/>
                </a:solidFill>
                <a:latin typeface="+mj-lt"/>
                <a:ea typeface="Merriweather"/>
                <a:cs typeface="Merriweather"/>
                <a:sym typeface="Merriweather"/>
              </a:rPr>
              <a:t> </a:t>
            </a:r>
            <a:r>
              <a:rPr lang="en-US" sz="11000" b="1" dirty="0" err="1">
                <a:solidFill>
                  <a:srgbClr val="C8102E"/>
                </a:solidFill>
                <a:latin typeface="+mj-lt"/>
                <a:ea typeface="Merriweather"/>
                <a:cs typeface="Merriweather"/>
                <a:sym typeface="Merriweather"/>
              </a:rPr>
              <a:t>képzések</a:t>
            </a:r>
            <a:endParaRPr sz="11000" dirty="0">
              <a:latin typeface="+mj-lt"/>
            </a:endParaRPr>
          </a:p>
        </p:txBody>
      </p:sp>
      <p:sp>
        <p:nvSpPr>
          <p:cNvPr id="213" name="Google Shape;213;p20"/>
          <p:cNvSpPr/>
          <p:nvPr/>
        </p:nvSpPr>
        <p:spPr>
          <a:xfrm>
            <a:off x="2903240" y="4139249"/>
            <a:ext cx="40645358" cy="72581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348332" tIns="174118" rIns="348332" bIns="174118" anchor="ctr" anchorCtr="0">
            <a:noAutofit/>
          </a:bodyPr>
          <a:lstStyle/>
          <a:p>
            <a:pPr algn="ctr"/>
            <a:endParaRPr sz="68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41BF5B77-0C2C-A9A9-D040-F49DC750EC39}"/>
              </a:ext>
            </a:extLst>
          </p:cNvPr>
          <p:cNvSpPr txBox="1"/>
          <p:nvPr/>
        </p:nvSpPr>
        <p:spPr>
          <a:xfrm>
            <a:off x="1887106" y="4783477"/>
            <a:ext cx="15864879" cy="1235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7431" b="1" dirty="0">
                <a:highlight>
                  <a:srgbClr val="F2F2F2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RFF KÉPZÉSBE VONTAK SZÁMA </a:t>
            </a:r>
            <a:endParaRPr lang="hu-HU" sz="743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80035271-F114-D878-060A-53F1B7F86D85}"/>
              </a:ext>
            </a:extLst>
          </p:cNvPr>
          <p:cNvSpPr/>
          <p:nvPr/>
        </p:nvSpPr>
        <p:spPr>
          <a:xfrm>
            <a:off x="14439900" y="4418466"/>
            <a:ext cx="24231600" cy="16394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hu-HU" dirty="0"/>
              <a:t>957 fő 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D18A404D-BAFE-B79A-FB73-6BC5C221CC8D}"/>
              </a:ext>
            </a:extLst>
          </p:cNvPr>
          <p:cNvSpPr txBox="1"/>
          <p:nvPr/>
        </p:nvSpPr>
        <p:spPr>
          <a:xfrm>
            <a:off x="1887106" y="7458475"/>
            <a:ext cx="15560076" cy="1235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7431" b="1" dirty="0">
                <a:highlight>
                  <a:srgbClr val="F2F2F2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NEM RFF  KÉPZÉSBE VONTAK SZÁMA </a:t>
            </a:r>
            <a:endParaRPr lang="hu-HU" sz="743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18B52129-D9D5-349A-F857-E7CDF6F36C2B}"/>
              </a:ext>
            </a:extLst>
          </p:cNvPr>
          <p:cNvSpPr/>
          <p:nvPr/>
        </p:nvSpPr>
        <p:spPr>
          <a:xfrm>
            <a:off x="25260300" y="6638756"/>
            <a:ext cx="13411200" cy="16394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hu-HU" dirty="0"/>
              <a:t>219 fő 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C6289D23-B2D5-16E8-C90A-107E3BD0A199}"/>
              </a:ext>
            </a:extLst>
          </p:cNvPr>
          <p:cNvSpPr txBox="1"/>
          <p:nvPr/>
        </p:nvSpPr>
        <p:spPr>
          <a:xfrm>
            <a:off x="1887106" y="9902638"/>
            <a:ext cx="15864878" cy="1235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7431" b="1" dirty="0">
                <a:highlight>
                  <a:srgbClr val="F2F2F2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KÉPZÉSI CSOPORTOK SZÁMA </a:t>
            </a:r>
            <a:endParaRPr lang="hu-HU" sz="743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F13F2CEA-76E3-B429-59DE-95511646F8DC}"/>
              </a:ext>
            </a:extLst>
          </p:cNvPr>
          <p:cNvSpPr txBox="1"/>
          <p:nvPr/>
        </p:nvSpPr>
        <p:spPr>
          <a:xfrm>
            <a:off x="1887107" y="12448786"/>
            <a:ext cx="14112276" cy="1235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7431" b="1" dirty="0">
                <a:highlight>
                  <a:srgbClr val="F2F2F2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KÉPZÉSI  SZÁMA FAJTÁK SZÁMA</a:t>
            </a:r>
            <a:endParaRPr lang="hu-HU" sz="743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6EBD0182-E7D3-0B0D-1718-5202692ACB4C}"/>
              </a:ext>
            </a:extLst>
          </p:cNvPr>
          <p:cNvSpPr/>
          <p:nvPr/>
        </p:nvSpPr>
        <p:spPr>
          <a:xfrm>
            <a:off x="33870900" y="8881126"/>
            <a:ext cx="4800600" cy="16394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hu-HU" dirty="0"/>
              <a:t>56 </a:t>
            </a:r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A4F3FAD2-7956-F9F3-B457-909194647F74}"/>
              </a:ext>
            </a:extLst>
          </p:cNvPr>
          <p:cNvSpPr/>
          <p:nvPr/>
        </p:nvSpPr>
        <p:spPr>
          <a:xfrm>
            <a:off x="36537900" y="11629067"/>
            <a:ext cx="2286000" cy="16394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hu-HU" dirty="0"/>
              <a:t>19 </a:t>
            </a:r>
          </a:p>
        </p:txBody>
      </p:sp>
      <p:pic>
        <p:nvPicPr>
          <p:cNvPr id="10" name="Google Shape;258;p24">
            <a:extLst>
              <a:ext uri="{FF2B5EF4-FFF2-40B4-BE49-F238E27FC236}">
                <a16:creationId xmlns:a16="http://schemas.microsoft.com/office/drawing/2014/main" id="{BF1A05F0-CEF0-8320-8503-721141729F5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09838" y="14489363"/>
            <a:ext cx="31242000" cy="1293061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id="{8BFC4EB3-7C47-DE3C-B7A0-FBCC2097AB5B}"/>
              </a:ext>
            </a:extLst>
          </p:cNvPr>
          <p:cNvSpPr txBox="1"/>
          <p:nvPr/>
        </p:nvSpPr>
        <p:spPr>
          <a:xfrm>
            <a:off x="1887107" y="19146498"/>
            <a:ext cx="22011118" cy="1235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431" b="1" dirty="0">
                <a:highlight>
                  <a:srgbClr val="F2F2F2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oppins"/>
              </a:rPr>
              <a:t>RÉSZTVEVŐK ARÁNYA RÉGIÓNKÉNT</a:t>
            </a:r>
            <a:endParaRPr lang="en-US" sz="7431" b="1" dirty="0">
              <a:highlight>
                <a:srgbClr val="F2F2F2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4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133"/>
            <a:ext cx="46451838" cy="26129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4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13721" y="7387247"/>
            <a:ext cx="13354903" cy="6532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4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548468" y="7387247"/>
            <a:ext cx="13354903" cy="6532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4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883214" y="7387247"/>
            <a:ext cx="13354903" cy="6532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4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39533" y="14645349"/>
            <a:ext cx="2197840" cy="834681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4"/>
          <p:cNvSpPr txBox="1"/>
          <p:nvPr/>
        </p:nvSpPr>
        <p:spPr>
          <a:xfrm>
            <a:off x="2939530" y="15842935"/>
            <a:ext cx="12498448" cy="879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3483864">
              <a:buClr>
                <a:srgbClr val="000000"/>
              </a:buClr>
            </a:pPr>
            <a:r>
              <a:rPr lang="en-US" sz="5715" b="1" kern="0">
                <a:solidFill>
                  <a:srgbClr val="C41230"/>
                </a:solidFill>
                <a:latin typeface="Poppins"/>
                <a:ea typeface="Poppins"/>
                <a:cs typeface="Poppins"/>
                <a:sym typeface="Poppins"/>
              </a:rPr>
              <a:t>Targoncás Képzés</a:t>
            </a:r>
            <a:endParaRPr sz="533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2939531" y="17584879"/>
            <a:ext cx="11903283" cy="3562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3483864">
              <a:lnSpc>
                <a:spcPct val="150000"/>
              </a:lnSpc>
              <a:buClr>
                <a:srgbClr val="000000"/>
              </a:buClr>
            </a:pPr>
            <a:r>
              <a:rPr lang="en-US" sz="5144" kern="0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Gyalogkíséretű, vezetőállásos és vezetőüléses gépek szakszerű, biztonságos kezelése.</a:t>
            </a:r>
            <a:endParaRPr sz="533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00" name="Google Shape;100;p14" descr="imag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274279" y="14645349"/>
            <a:ext cx="2197840" cy="834681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4"/>
          <p:cNvSpPr txBox="1"/>
          <p:nvPr/>
        </p:nvSpPr>
        <p:spPr>
          <a:xfrm>
            <a:off x="17274277" y="15842935"/>
            <a:ext cx="12498448" cy="879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3483864">
              <a:buClr>
                <a:srgbClr val="000000"/>
              </a:buClr>
            </a:pPr>
            <a:r>
              <a:rPr lang="en-US" sz="5715" b="1" kern="0">
                <a:solidFill>
                  <a:srgbClr val="C41230"/>
                </a:solidFill>
                <a:latin typeface="Poppins"/>
                <a:ea typeface="Poppins"/>
                <a:cs typeface="Poppins"/>
                <a:sym typeface="Poppins"/>
              </a:rPr>
              <a:t>Kisgépkezelő</a:t>
            </a:r>
            <a:endParaRPr sz="533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102;p14"/>
          <p:cNvSpPr txBox="1"/>
          <p:nvPr/>
        </p:nvSpPr>
        <p:spPr>
          <a:xfrm>
            <a:off x="17274278" y="17584879"/>
            <a:ext cx="11903283" cy="3562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3483864">
              <a:lnSpc>
                <a:spcPct val="150000"/>
              </a:lnSpc>
              <a:buClr>
                <a:srgbClr val="000000"/>
              </a:buClr>
            </a:pPr>
            <a:r>
              <a:rPr lang="en-US" sz="5144" kern="0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Kert- és parkgondozásban használt motoros kisgépek karbantartása és működtetése.</a:t>
            </a:r>
            <a:endParaRPr sz="533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03" name="Google Shape;103;p14" descr="image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1609026" y="14645349"/>
            <a:ext cx="1907516" cy="834681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4"/>
          <p:cNvSpPr txBox="1"/>
          <p:nvPr/>
        </p:nvSpPr>
        <p:spPr>
          <a:xfrm>
            <a:off x="31609024" y="15842935"/>
            <a:ext cx="12498448" cy="879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3483864">
              <a:buClr>
                <a:srgbClr val="000000"/>
              </a:buClr>
            </a:pPr>
            <a:r>
              <a:rPr lang="en-US" sz="5715" b="1" kern="0">
                <a:solidFill>
                  <a:srgbClr val="C41230"/>
                </a:solidFill>
                <a:latin typeface="Poppins"/>
                <a:ea typeface="Poppins"/>
                <a:cs typeface="Poppins"/>
                <a:sym typeface="Poppins"/>
              </a:rPr>
              <a:t>Földmunkagép Kezelő</a:t>
            </a:r>
            <a:endParaRPr sz="533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14"/>
          <p:cNvSpPr txBox="1"/>
          <p:nvPr/>
        </p:nvSpPr>
        <p:spPr>
          <a:xfrm>
            <a:off x="31609024" y="17584879"/>
            <a:ext cx="11903283" cy="3562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3483864">
              <a:lnSpc>
                <a:spcPct val="150000"/>
              </a:lnSpc>
              <a:buClr>
                <a:srgbClr val="000000"/>
              </a:buClr>
            </a:pPr>
            <a:r>
              <a:rPr lang="en-US" sz="5144" kern="0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Nehézgépek, hidraulikus rakodók és lánctalpas kotrógépek professzionális irányítása.</a:t>
            </a:r>
            <a:endParaRPr sz="533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106;p14"/>
          <p:cNvSpPr txBox="1"/>
          <p:nvPr/>
        </p:nvSpPr>
        <p:spPr>
          <a:xfrm>
            <a:off x="2903242" y="1816659"/>
            <a:ext cx="43439726" cy="167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3483864">
              <a:buClr>
                <a:srgbClr val="000000"/>
              </a:buClr>
            </a:pPr>
            <a:r>
              <a:rPr lang="en-US" sz="10859" b="1" kern="0" dirty="0" err="1">
                <a:solidFill>
                  <a:srgbClr val="1F2937"/>
                </a:solidFill>
                <a:latin typeface="Poppins"/>
                <a:ea typeface="Calibri" panose="020F0502020204030204" pitchFamily="34" charset="0"/>
                <a:cs typeface="Poppins"/>
                <a:sym typeface="Poppins"/>
              </a:rPr>
              <a:t>Műszaki</a:t>
            </a:r>
            <a:r>
              <a:rPr lang="en-US" sz="10859" b="1" kern="0" dirty="0">
                <a:solidFill>
                  <a:srgbClr val="1F2937"/>
                </a:solidFill>
                <a:latin typeface="Poppins"/>
                <a:ea typeface="Calibri" panose="020F0502020204030204" pitchFamily="34" charset="0"/>
                <a:cs typeface="Poppins"/>
                <a:sym typeface="Poppins"/>
              </a:rPr>
              <a:t> </a:t>
            </a:r>
            <a:r>
              <a:rPr lang="en-US" sz="10859" b="1" kern="0" dirty="0" err="1">
                <a:solidFill>
                  <a:srgbClr val="1F2937"/>
                </a:solidFill>
                <a:latin typeface="Poppins"/>
                <a:ea typeface="Calibri" panose="020F0502020204030204" pitchFamily="34" charset="0"/>
                <a:cs typeface="Poppins"/>
                <a:sym typeface="Poppins"/>
              </a:rPr>
              <a:t>és</a:t>
            </a:r>
            <a:r>
              <a:rPr lang="en-US" sz="10859" b="1" kern="0" dirty="0">
                <a:solidFill>
                  <a:srgbClr val="1F2937"/>
                </a:solidFill>
                <a:latin typeface="Poppins"/>
                <a:ea typeface="Calibri" panose="020F0502020204030204" pitchFamily="34" charset="0"/>
                <a:cs typeface="Poppins"/>
                <a:sym typeface="Poppins"/>
              </a:rPr>
              <a:t> </a:t>
            </a:r>
            <a:r>
              <a:rPr lang="en-US" sz="10859" b="1" kern="0" dirty="0" err="1">
                <a:solidFill>
                  <a:srgbClr val="1F2937"/>
                </a:solidFill>
                <a:latin typeface="Poppins"/>
                <a:ea typeface="Calibri" panose="020F0502020204030204" pitchFamily="34" charset="0"/>
                <a:cs typeface="Poppins"/>
                <a:sym typeface="Poppins"/>
              </a:rPr>
              <a:t>Logisztikai</a:t>
            </a:r>
            <a:r>
              <a:rPr lang="en-US" sz="10859" b="1" kern="0" dirty="0">
                <a:solidFill>
                  <a:srgbClr val="1F2937"/>
                </a:solidFill>
                <a:latin typeface="Poppins"/>
                <a:ea typeface="Calibri" panose="020F0502020204030204" pitchFamily="34" charset="0"/>
                <a:cs typeface="Poppins"/>
                <a:sym typeface="Poppins"/>
              </a:rPr>
              <a:t> </a:t>
            </a:r>
            <a:r>
              <a:rPr lang="en-US" sz="10859" b="1" kern="0" dirty="0" err="1">
                <a:solidFill>
                  <a:srgbClr val="1F2937"/>
                </a:solidFill>
                <a:latin typeface="Poppins"/>
                <a:ea typeface="Calibri" panose="020F0502020204030204" pitchFamily="34" charset="0"/>
                <a:cs typeface="Poppins"/>
                <a:sym typeface="Poppins"/>
              </a:rPr>
              <a:t>Képzések</a:t>
            </a:r>
            <a:endParaRPr sz="5334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7" name="Google Shape;107;p14"/>
          <p:cNvSpPr/>
          <p:nvPr/>
        </p:nvSpPr>
        <p:spPr>
          <a:xfrm>
            <a:off x="2177430" y="1816660"/>
            <a:ext cx="290324" cy="2068558"/>
          </a:xfrm>
          <a:prstGeom prst="rect">
            <a:avLst/>
          </a:prstGeom>
          <a:solidFill>
            <a:srgbClr val="C41230"/>
          </a:solidFill>
          <a:ln>
            <a:noFill/>
          </a:ln>
        </p:spPr>
        <p:txBody>
          <a:bodyPr spcFirstLastPara="1" wrap="square" lIns="348332" tIns="174118" rIns="348332" bIns="174118" anchor="ctr" anchorCtr="0">
            <a:noAutofit/>
          </a:bodyPr>
          <a:lstStyle/>
          <a:p>
            <a:pPr algn="ctr" defTabSz="3483864">
              <a:buClr>
                <a:srgbClr val="000000"/>
              </a:buClr>
            </a:pPr>
            <a:endParaRPr sz="6858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7C73C975-625D-81AE-3565-6E9F1986CB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22590" y="7422284"/>
            <a:ext cx="13246032" cy="6497253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7CD4B025-C1B9-8E6B-E3AA-FADB6E0BF7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548462" y="7422288"/>
            <a:ext cx="13354899" cy="6573987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A5F9FA45-5FAB-6910-FE10-8FF49F28446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206737" y="7334172"/>
            <a:ext cx="13031383" cy="653517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5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133"/>
            <a:ext cx="46451838" cy="26129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5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39533" y="14645349"/>
            <a:ext cx="2197840" cy="834681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5"/>
          <p:cNvSpPr txBox="1"/>
          <p:nvPr/>
        </p:nvSpPr>
        <p:spPr>
          <a:xfrm>
            <a:off x="2939530" y="15842935"/>
            <a:ext cx="12498448" cy="879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5715" b="1">
                <a:solidFill>
                  <a:srgbClr val="C41230"/>
                </a:solidFill>
                <a:latin typeface="Poppins"/>
                <a:ea typeface="Poppins"/>
                <a:cs typeface="Poppins"/>
                <a:sym typeface="Poppins"/>
              </a:rPr>
              <a:t>Barber (Férfi fodrász)</a:t>
            </a:r>
            <a:endParaRPr sz="34671"/>
          </a:p>
        </p:txBody>
      </p:sp>
      <p:sp>
        <p:nvSpPr>
          <p:cNvPr id="118" name="Google Shape;118;p15"/>
          <p:cNvSpPr txBox="1"/>
          <p:nvPr/>
        </p:nvSpPr>
        <p:spPr>
          <a:xfrm>
            <a:off x="2939531" y="17584879"/>
            <a:ext cx="11903283" cy="3562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144" dirty="0" err="1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Klasszikus</a:t>
            </a:r>
            <a:r>
              <a:rPr lang="en-US" sz="5144" dirty="0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5144" dirty="0" err="1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és</a:t>
            </a:r>
            <a:r>
              <a:rPr lang="en-US" sz="5144" dirty="0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 modern </a:t>
            </a:r>
            <a:r>
              <a:rPr lang="en-US" sz="5144" dirty="0" err="1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hajvágási</a:t>
            </a:r>
            <a:r>
              <a:rPr lang="en-US" sz="5144" dirty="0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5144" dirty="0" err="1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trendek</a:t>
            </a:r>
            <a:r>
              <a:rPr lang="en-US" sz="5144" dirty="0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n-US" sz="5144" dirty="0" err="1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valamint</a:t>
            </a:r>
            <a:r>
              <a:rPr lang="en-US" sz="5144" dirty="0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5144" dirty="0" err="1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professzionális</a:t>
            </a:r>
            <a:r>
              <a:rPr lang="en-US" sz="5144" dirty="0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5144" dirty="0" err="1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borotválási</a:t>
            </a:r>
            <a:r>
              <a:rPr lang="en-US" sz="5144" dirty="0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5144" dirty="0" err="1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technikák</a:t>
            </a:r>
            <a:r>
              <a:rPr lang="en-US" sz="5144" dirty="0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sz="34671" dirty="0"/>
          </a:p>
        </p:txBody>
      </p:sp>
      <p:pic>
        <p:nvPicPr>
          <p:cNvPr id="119" name="Google Shape;119;p15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274279" y="14645349"/>
            <a:ext cx="1907516" cy="834681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5"/>
          <p:cNvSpPr txBox="1"/>
          <p:nvPr/>
        </p:nvSpPr>
        <p:spPr>
          <a:xfrm>
            <a:off x="17274277" y="15842935"/>
            <a:ext cx="12498448" cy="879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5715" b="1" dirty="0" err="1">
                <a:solidFill>
                  <a:srgbClr val="C41230"/>
                </a:solidFill>
                <a:latin typeface="Poppins"/>
                <a:ea typeface="Poppins"/>
                <a:cs typeface="Poppins"/>
                <a:sym typeface="Poppins"/>
              </a:rPr>
              <a:t>Szempillaépítő</a:t>
            </a:r>
            <a:endParaRPr sz="34671" dirty="0"/>
          </a:p>
        </p:txBody>
      </p:sp>
      <p:sp>
        <p:nvSpPr>
          <p:cNvPr id="121" name="Google Shape;121;p15"/>
          <p:cNvSpPr txBox="1"/>
          <p:nvPr/>
        </p:nvSpPr>
        <p:spPr>
          <a:xfrm>
            <a:off x="17274278" y="17584879"/>
            <a:ext cx="11903283" cy="3562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144" dirty="0" err="1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Dúsító</a:t>
            </a:r>
            <a:r>
              <a:rPr lang="en-US" sz="5144" dirty="0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5144" dirty="0" err="1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technikák</a:t>
            </a:r>
            <a:r>
              <a:rPr lang="en-US" sz="5144" dirty="0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 1D-től 3D-ig, </a:t>
            </a:r>
            <a:r>
              <a:rPr lang="en-US" sz="5144" dirty="0" err="1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precíziós</a:t>
            </a:r>
            <a:r>
              <a:rPr lang="en-US" sz="5144" dirty="0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5144" dirty="0" err="1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ragasztás</a:t>
            </a:r>
            <a:r>
              <a:rPr lang="en-US" sz="5144" dirty="0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5144" dirty="0" err="1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és</a:t>
            </a:r>
            <a:r>
              <a:rPr lang="en-US" sz="5144" dirty="0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 modern UV-</a:t>
            </a:r>
            <a:r>
              <a:rPr lang="en-US" sz="5144" dirty="0" err="1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fényes</a:t>
            </a:r>
            <a:r>
              <a:rPr lang="en-US" sz="5144" dirty="0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5144" dirty="0" err="1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technológia</a:t>
            </a:r>
            <a:r>
              <a:rPr lang="en-US" sz="5144" dirty="0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sz="34671" dirty="0"/>
          </a:p>
        </p:txBody>
      </p:sp>
      <p:pic>
        <p:nvPicPr>
          <p:cNvPr id="122" name="Google Shape;122;p15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609026" y="14645349"/>
            <a:ext cx="1907516" cy="834681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5"/>
          <p:cNvSpPr txBox="1"/>
          <p:nvPr/>
        </p:nvSpPr>
        <p:spPr>
          <a:xfrm>
            <a:off x="31609024" y="15842933"/>
            <a:ext cx="12498448" cy="879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5715" b="1">
                <a:solidFill>
                  <a:srgbClr val="C41230"/>
                </a:solidFill>
                <a:latin typeface="Poppins"/>
                <a:ea typeface="Poppins"/>
                <a:cs typeface="Poppins"/>
                <a:sym typeface="Poppins"/>
              </a:rPr>
              <a:t>Körmös és Manikűrös</a:t>
            </a:r>
            <a:endParaRPr sz="34671"/>
          </a:p>
        </p:txBody>
      </p:sp>
      <p:sp>
        <p:nvSpPr>
          <p:cNvPr id="124" name="Google Shape;124;p15"/>
          <p:cNvSpPr txBox="1"/>
          <p:nvPr/>
        </p:nvSpPr>
        <p:spPr>
          <a:xfrm>
            <a:off x="31609024" y="17584879"/>
            <a:ext cx="11903283" cy="3562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144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Kéz- és körömápolási alapismeretek, valamint tartós műkörömépítés akril géllel.</a:t>
            </a:r>
            <a:endParaRPr sz="34671"/>
          </a:p>
        </p:txBody>
      </p:sp>
      <p:sp>
        <p:nvSpPr>
          <p:cNvPr id="125" name="Google Shape;125;p15"/>
          <p:cNvSpPr txBox="1"/>
          <p:nvPr/>
        </p:nvSpPr>
        <p:spPr>
          <a:xfrm>
            <a:off x="2903242" y="1816659"/>
            <a:ext cx="43439726" cy="167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10859" b="1" dirty="0">
                <a:solidFill>
                  <a:srgbClr val="1F2937"/>
                </a:solidFill>
                <a:latin typeface="Poppins"/>
                <a:ea typeface="Poppins"/>
                <a:cs typeface="Poppins"/>
                <a:sym typeface="Poppins"/>
              </a:rPr>
              <a:t>Modern </a:t>
            </a:r>
            <a:r>
              <a:rPr lang="hu-HU" sz="10859" b="1" dirty="0">
                <a:solidFill>
                  <a:srgbClr val="1F2937"/>
                </a:solidFill>
                <a:latin typeface="Poppins"/>
                <a:ea typeface="Poppins"/>
                <a:cs typeface="Poppins"/>
                <a:sym typeface="Poppins"/>
              </a:rPr>
              <a:t>s</a:t>
            </a:r>
            <a:r>
              <a:rPr lang="en-US" sz="10859" b="1" dirty="0" err="1">
                <a:solidFill>
                  <a:srgbClr val="1F2937"/>
                </a:solidFill>
                <a:latin typeface="Poppins"/>
                <a:ea typeface="Poppins"/>
                <a:cs typeface="Poppins"/>
                <a:sym typeface="Poppins"/>
              </a:rPr>
              <a:t>zépészeti</a:t>
            </a:r>
            <a:r>
              <a:rPr lang="en-US" sz="10859" b="1" dirty="0">
                <a:solidFill>
                  <a:srgbClr val="1F2937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hu-HU" sz="10859" b="1" dirty="0">
                <a:solidFill>
                  <a:srgbClr val="1F2937"/>
                </a:solidFill>
                <a:latin typeface="Poppins"/>
                <a:ea typeface="Poppins"/>
                <a:cs typeface="Poppins"/>
                <a:sym typeface="Poppins"/>
              </a:rPr>
              <a:t>k</a:t>
            </a:r>
            <a:r>
              <a:rPr lang="en-US" sz="10859" b="1" dirty="0" err="1">
                <a:solidFill>
                  <a:srgbClr val="1F2937"/>
                </a:solidFill>
                <a:latin typeface="Poppins"/>
                <a:ea typeface="Poppins"/>
                <a:cs typeface="Poppins"/>
                <a:sym typeface="Poppins"/>
              </a:rPr>
              <a:t>épzések</a:t>
            </a:r>
            <a:endParaRPr sz="34671" dirty="0"/>
          </a:p>
        </p:txBody>
      </p:sp>
      <p:sp>
        <p:nvSpPr>
          <p:cNvPr id="126" name="Google Shape;126;p15"/>
          <p:cNvSpPr/>
          <p:nvPr/>
        </p:nvSpPr>
        <p:spPr>
          <a:xfrm>
            <a:off x="2177430" y="1816660"/>
            <a:ext cx="290324" cy="2068558"/>
          </a:xfrm>
          <a:prstGeom prst="rect">
            <a:avLst/>
          </a:prstGeom>
          <a:solidFill>
            <a:srgbClr val="C41230"/>
          </a:solidFill>
          <a:ln>
            <a:noFill/>
          </a:ln>
        </p:spPr>
        <p:txBody>
          <a:bodyPr spcFirstLastPara="1" wrap="square" lIns="348332" tIns="174118" rIns="348332" bIns="174118" anchor="ctr" anchorCtr="0">
            <a:noAutofit/>
          </a:bodyPr>
          <a:lstStyle/>
          <a:p>
            <a:pPr algn="ctr"/>
            <a:endParaRPr sz="68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CCF6A44E-7E4A-6C38-F161-FA8E75D5A1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3722" y="7419415"/>
            <a:ext cx="6684710" cy="6572706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858A86A9-DABA-A28A-0677-162CAE1215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56971" y="7387247"/>
            <a:ext cx="6211653" cy="6572706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5112A278-FD84-B4B1-B3F9-6836B4D763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548468" y="7336543"/>
            <a:ext cx="13354903" cy="6623410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78C3E84F-43B0-D32B-105C-385A0BAA90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905000" y="7336545"/>
            <a:ext cx="13354903" cy="670869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16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314634" y="7677571"/>
            <a:ext cx="19959774" cy="14516199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6"/>
          <p:cNvSpPr txBox="1"/>
          <p:nvPr/>
        </p:nvSpPr>
        <p:spPr>
          <a:xfrm>
            <a:off x="2177430" y="2821975"/>
            <a:ext cx="19959774" cy="1692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hu-HU" sz="11000" b="1" dirty="0">
                <a:solidFill>
                  <a:srgbClr val="1E293B"/>
                </a:solidFill>
                <a:cs typeface="Poppins"/>
                <a:sym typeface="Poppins"/>
              </a:rPr>
              <a:t>A szolgáltatás ügyfelei</a:t>
            </a:r>
            <a:endParaRPr sz="11000" dirty="0"/>
          </a:p>
        </p:txBody>
      </p:sp>
      <p:sp>
        <p:nvSpPr>
          <p:cNvPr id="123" name="Google Shape;123;p16"/>
          <p:cNvSpPr txBox="1"/>
          <p:nvPr/>
        </p:nvSpPr>
        <p:spPr>
          <a:xfrm>
            <a:off x="1958667" y="6110479"/>
            <a:ext cx="19959774" cy="3545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60000"/>
              </a:lnSpc>
            </a:pPr>
            <a:r>
              <a:rPr lang="en-US" sz="6600" dirty="0">
                <a:solidFill>
                  <a:srgbClr val="475569"/>
                </a:solidFill>
                <a:latin typeface="+mj-lt"/>
                <a:ea typeface="Lato"/>
                <a:cs typeface="Lato"/>
                <a:sym typeface="Lato"/>
              </a:rPr>
              <a:t>Az 1057/2021. (II.19.) </a:t>
            </a:r>
            <a:r>
              <a:rPr lang="en-US" sz="6600" dirty="0" err="1">
                <a:solidFill>
                  <a:srgbClr val="475569"/>
                </a:solidFill>
                <a:latin typeface="+mj-lt"/>
                <a:ea typeface="Lato"/>
                <a:cs typeface="Lato"/>
                <a:sym typeface="Lato"/>
              </a:rPr>
              <a:t>Korm</a:t>
            </a:r>
            <a:r>
              <a:rPr lang="en-US" sz="6600" dirty="0">
                <a:solidFill>
                  <a:srgbClr val="475569"/>
                </a:solidFill>
                <a:latin typeface="+mj-lt"/>
                <a:ea typeface="Lato"/>
                <a:cs typeface="Lato"/>
                <a:sym typeface="Lato"/>
              </a:rPr>
              <a:t>. </a:t>
            </a:r>
            <a:r>
              <a:rPr lang="en-US" sz="6600" dirty="0" err="1">
                <a:solidFill>
                  <a:srgbClr val="475569"/>
                </a:solidFill>
                <a:latin typeface="+mj-lt"/>
                <a:ea typeface="Lato"/>
                <a:cs typeface="Lato"/>
                <a:sym typeface="Lato"/>
              </a:rPr>
              <a:t>határozat</a:t>
            </a:r>
            <a:r>
              <a:rPr lang="en-US" sz="6600" dirty="0">
                <a:solidFill>
                  <a:srgbClr val="475569"/>
                </a:solidFill>
                <a:latin typeface="+mj-lt"/>
                <a:ea typeface="Lato"/>
                <a:cs typeface="Lato"/>
                <a:sym typeface="Lato"/>
              </a:rPr>
              <a:t> </a:t>
            </a:r>
            <a:r>
              <a:rPr lang="en-US" sz="6600" dirty="0" err="1">
                <a:solidFill>
                  <a:srgbClr val="475569"/>
                </a:solidFill>
                <a:latin typeface="+mj-lt"/>
                <a:ea typeface="Lato"/>
                <a:cs typeface="Lato"/>
                <a:sym typeface="Lato"/>
              </a:rPr>
              <a:t>szerinti</a:t>
            </a:r>
            <a:r>
              <a:rPr lang="en-US" sz="6600" dirty="0">
                <a:solidFill>
                  <a:srgbClr val="475569"/>
                </a:solidFill>
                <a:latin typeface="+mj-lt"/>
                <a:ea typeface="Lato"/>
                <a:cs typeface="Lato"/>
                <a:sym typeface="Lato"/>
              </a:rPr>
              <a:t> </a:t>
            </a:r>
            <a:r>
              <a:rPr lang="en-US" sz="7200" b="1" dirty="0" err="1">
                <a:solidFill>
                  <a:srgbClr val="475569"/>
                </a:solidFill>
                <a:highlight>
                  <a:srgbClr val="C0C0C0"/>
                </a:highlight>
                <a:latin typeface="+mj-lt"/>
                <a:ea typeface="Lato"/>
                <a:cs typeface="Lato"/>
                <a:sym typeface="Lato"/>
              </a:rPr>
              <a:t>felzárkózó</a:t>
            </a:r>
            <a:r>
              <a:rPr lang="en-US" sz="7200" b="1" dirty="0">
                <a:solidFill>
                  <a:srgbClr val="475569"/>
                </a:solidFill>
                <a:highlight>
                  <a:srgbClr val="C0C0C0"/>
                </a:highlight>
                <a:latin typeface="+mj-lt"/>
                <a:ea typeface="Lato"/>
                <a:cs typeface="Lato"/>
                <a:sym typeface="Lato"/>
              </a:rPr>
              <a:t> </a:t>
            </a:r>
            <a:r>
              <a:rPr lang="en-US" sz="7200" b="1" dirty="0" err="1">
                <a:solidFill>
                  <a:srgbClr val="475569"/>
                </a:solidFill>
                <a:highlight>
                  <a:srgbClr val="C0C0C0"/>
                </a:highlight>
                <a:latin typeface="+mj-lt"/>
                <a:ea typeface="Lato"/>
                <a:cs typeface="Lato"/>
                <a:sym typeface="Lato"/>
              </a:rPr>
              <a:t>településeken</a:t>
            </a:r>
            <a:r>
              <a:rPr lang="en-US" sz="7200" dirty="0">
                <a:solidFill>
                  <a:srgbClr val="475569"/>
                </a:solidFill>
                <a:highlight>
                  <a:srgbClr val="C0C0C0"/>
                </a:highlight>
                <a:latin typeface="+mj-lt"/>
                <a:ea typeface="Lato"/>
                <a:cs typeface="Lato"/>
                <a:sym typeface="Lato"/>
              </a:rPr>
              <a:t> </a:t>
            </a:r>
            <a:r>
              <a:rPr lang="en-US" sz="7200" dirty="0" err="1">
                <a:solidFill>
                  <a:srgbClr val="475569"/>
                </a:solidFill>
                <a:highlight>
                  <a:srgbClr val="C0C0C0"/>
                </a:highlight>
                <a:latin typeface="+mj-lt"/>
                <a:ea typeface="Lato"/>
                <a:cs typeface="Lato"/>
                <a:sym typeface="Lato"/>
              </a:rPr>
              <a:t>élő</a:t>
            </a:r>
            <a:r>
              <a:rPr lang="en-US" sz="7200" dirty="0">
                <a:solidFill>
                  <a:srgbClr val="475569"/>
                </a:solidFill>
                <a:highlight>
                  <a:srgbClr val="C0C0C0"/>
                </a:highlight>
                <a:latin typeface="+mj-lt"/>
                <a:ea typeface="Lato"/>
                <a:cs typeface="Lato"/>
                <a:sym typeface="Lato"/>
              </a:rPr>
              <a:t> </a:t>
            </a:r>
            <a:r>
              <a:rPr lang="en-US" sz="7200" dirty="0" err="1">
                <a:solidFill>
                  <a:srgbClr val="475569"/>
                </a:solidFill>
                <a:highlight>
                  <a:srgbClr val="C0C0C0"/>
                </a:highlight>
                <a:latin typeface="+mj-lt"/>
                <a:ea typeface="Lato"/>
                <a:cs typeface="Lato"/>
                <a:sym typeface="Lato"/>
              </a:rPr>
              <a:t>személyek</a:t>
            </a:r>
            <a:r>
              <a:rPr lang="en-US" sz="7200" dirty="0">
                <a:solidFill>
                  <a:srgbClr val="475569"/>
                </a:solidFill>
                <a:highlight>
                  <a:srgbClr val="C0C0C0"/>
                </a:highlight>
                <a:latin typeface="+mj-lt"/>
                <a:ea typeface="Lato"/>
                <a:cs typeface="Lato"/>
                <a:sym typeface="Lato"/>
              </a:rPr>
              <a:t>:</a:t>
            </a:r>
            <a:endParaRPr sz="7200" dirty="0">
              <a:highlight>
                <a:srgbClr val="C0C0C0"/>
              </a:highlight>
              <a:latin typeface="+mj-lt"/>
            </a:endParaRPr>
          </a:p>
        </p:txBody>
      </p:sp>
      <p:sp>
        <p:nvSpPr>
          <p:cNvPr id="126" name="Google Shape;126;p16"/>
          <p:cNvSpPr txBox="1"/>
          <p:nvPr/>
        </p:nvSpPr>
        <p:spPr>
          <a:xfrm>
            <a:off x="12847416" y="7978182"/>
            <a:ext cx="17782344" cy="4431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5486" tIns="0" rIns="0" bIns="0" anchor="t" anchorCtr="0">
            <a:spAutoFit/>
          </a:bodyPr>
          <a:lstStyle/>
          <a:p>
            <a:pPr marL="857250" indent="-857250">
              <a:lnSpc>
                <a:spcPct val="160000"/>
              </a:lnSpc>
              <a:buFont typeface="Wingdings" panose="05000000000000000000" pitchFamily="2" charset="2"/>
              <a:buChar char="q"/>
            </a:pPr>
            <a:r>
              <a:rPr lang="en-US" sz="6000" dirty="0">
                <a:solidFill>
                  <a:srgbClr val="475569"/>
                </a:solidFill>
                <a:latin typeface="+mj-lt"/>
                <a:ea typeface="Lato"/>
                <a:cs typeface="Lato"/>
                <a:sym typeface="Lato"/>
              </a:rPr>
              <a:t>16 </a:t>
            </a:r>
            <a:r>
              <a:rPr lang="en-US" sz="6000" dirty="0" err="1">
                <a:solidFill>
                  <a:srgbClr val="475569"/>
                </a:solidFill>
                <a:latin typeface="+mj-lt"/>
                <a:ea typeface="Lato"/>
                <a:cs typeface="Lato"/>
                <a:sym typeface="Lato"/>
              </a:rPr>
              <a:t>évesnél</a:t>
            </a:r>
            <a:r>
              <a:rPr lang="en-US" sz="6000" dirty="0">
                <a:solidFill>
                  <a:srgbClr val="475569"/>
                </a:solidFill>
                <a:latin typeface="+mj-lt"/>
                <a:ea typeface="Lato"/>
                <a:cs typeface="Lato"/>
                <a:sym typeface="Lato"/>
              </a:rPr>
              <a:t> </a:t>
            </a:r>
            <a:r>
              <a:rPr lang="en-US" sz="6000" dirty="0" err="1">
                <a:solidFill>
                  <a:srgbClr val="475569"/>
                </a:solidFill>
                <a:latin typeface="+mj-lt"/>
                <a:ea typeface="Lato"/>
                <a:cs typeface="Lato"/>
                <a:sym typeface="Lato"/>
              </a:rPr>
              <a:t>idősebb</a:t>
            </a:r>
            <a:r>
              <a:rPr lang="en-US" sz="6000" dirty="0">
                <a:solidFill>
                  <a:srgbClr val="475569"/>
                </a:solidFill>
                <a:latin typeface="+mj-lt"/>
                <a:ea typeface="Lato"/>
                <a:cs typeface="Lato"/>
                <a:sym typeface="Lato"/>
              </a:rPr>
              <a:t> </a:t>
            </a:r>
            <a:r>
              <a:rPr lang="en-US" sz="6000" dirty="0" err="1">
                <a:solidFill>
                  <a:srgbClr val="475569"/>
                </a:solidFill>
                <a:latin typeface="+mj-lt"/>
                <a:ea typeface="Lato"/>
                <a:cs typeface="Lato"/>
                <a:sym typeface="Lato"/>
              </a:rPr>
              <a:t>lakosok</a:t>
            </a:r>
            <a:endParaRPr lang="hu-HU" sz="6000" dirty="0">
              <a:solidFill>
                <a:srgbClr val="475569"/>
              </a:solidFill>
              <a:latin typeface="+mj-lt"/>
              <a:ea typeface="Lato"/>
              <a:cs typeface="Lato"/>
              <a:sym typeface="Lato"/>
            </a:endParaRPr>
          </a:p>
          <a:p>
            <a:pPr marL="857250" indent="-857250">
              <a:lnSpc>
                <a:spcPct val="160000"/>
              </a:lnSpc>
              <a:buFont typeface="Wingdings" panose="05000000000000000000" pitchFamily="2" charset="2"/>
              <a:buChar char="q"/>
            </a:pPr>
            <a:r>
              <a:rPr lang="hu-HU" sz="6000" dirty="0">
                <a:solidFill>
                  <a:srgbClr val="475569"/>
                </a:solidFill>
                <a:latin typeface="+mj-lt"/>
                <a:ea typeface="Lato"/>
                <a:cs typeface="Lato"/>
                <a:sym typeface="Lato"/>
              </a:rPr>
              <a:t>Munkaerő-piaci szempontból hátrányos helyzetűek</a:t>
            </a:r>
          </a:p>
          <a:p>
            <a:pPr marL="857250" indent="-857250">
              <a:lnSpc>
                <a:spcPct val="160000"/>
              </a:lnSpc>
              <a:buFont typeface="Wingdings" panose="05000000000000000000" pitchFamily="2" charset="2"/>
              <a:buChar char="q"/>
            </a:pPr>
            <a:r>
              <a:rPr lang="hu-HU" sz="6000" dirty="0">
                <a:solidFill>
                  <a:srgbClr val="475569"/>
                </a:solidFill>
                <a:latin typeface="+mj-lt"/>
                <a:ea typeface="Lato"/>
                <a:cs typeface="Lato"/>
                <a:sym typeface="Lato"/>
              </a:rPr>
              <a:t>Élethelyzeti okból segítségre szorulók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B58CB8B0-7362-58E3-53BD-3F56186894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29760" y="5227668"/>
            <a:ext cx="14171232" cy="10628426"/>
          </a:xfrm>
          <a:prstGeom prst="rect">
            <a:avLst/>
          </a:prstGeom>
        </p:spPr>
      </p:pic>
      <p:sp>
        <p:nvSpPr>
          <p:cNvPr id="3" name="Google Shape;121;p16">
            <a:extLst>
              <a:ext uri="{FF2B5EF4-FFF2-40B4-BE49-F238E27FC236}">
                <a16:creationId xmlns:a16="http://schemas.microsoft.com/office/drawing/2014/main" id="{6C2E4AB3-7399-FF0A-4E07-802BC8C654E6}"/>
              </a:ext>
            </a:extLst>
          </p:cNvPr>
          <p:cNvSpPr txBox="1"/>
          <p:nvPr/>
        </p:nvSpPr>
        <p:spPr>
          <a:xfrm>
            <a:off x="13246032" y="14239053"/>
            <a:ext cx="19959774" cy="7201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7200" dirty="0">
                <a:solidFill>
                  <a:srgbClr val="475569"/>
                </a:solidFill>
                <a:highlight>
                  <a:srgbClr val="C0C0C0"/>
                </a:highlight>
                <a:latin typeface="+mj-lt"/>
                <a:ea typeface="Lato"/>
                <a:cs typeface="Lato"/>
                <a:sym typeface="Poppins"/>
              </a:rPr>
              <a:t>Helyi, térségi munkáltatók</a:t>
            </a:r>
            <a:r>
              <a:rPr lang="hu-HU" sz="6000" dirty="0">
                <a:solidFill>
                  <a:srgbClr val="475569"/>
                </a:solidFill>
                <a:highlight>
                  <a:srgbClr val="C0C0C0"/>
                </a:highlight>
                <a:latin typeface="+mj-lt"/>
                <a:ea typeface="Lato"/>
                <a:cs typeface="Lato"/>
                <a:sym typeface="Poppins"/>
              </a:rPr>
              <a:t>: </a:t>
            </a:r>
          </a:p>
          <a:p>
            <a:pPr marL="857250" indent="-8572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hu-HU" sz="6000" dirty="0">
                <a:solidFill>
                  <a:srgbClr val="475569"/>
                </a:solidFill>
                <a:latin typeface="+mj-lt"/>
                <a:ea typeface="Lato"/>
                <a:cs typeface="Lato"/>
                <a:sym typeface="Poppins"/>
              </a:rPr>
              <a:t>egyéni vállalkozók,</a:t>
            </a:r>
          </a:p>
          <a:p>
            <a:pPr marL="857250" indent="-8572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hu-HU" sz="6000" dirty="0">
                <a:solidFill>
                  <a:srgbClr val="475569"/>
                </a:solidFill>
                <a:latin typeface="+mj-lt"/>
                <a:ea typeface="Lato"/>
                <a:cs typeface="Lato"/>
                <a:sym typeface="Poppins"/>
              </a:rPr>
              <a:t>önkormányzatok,</a:t>
            </a:r>
          </a:p>
          <a:p>
            <a:pPr marL="857250" indent="-8572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hu-HU" sz="6000" dirty="0">
                <a:solidFill>
                  <a:srgbClr val="475569"/>
                </a:solidFill>
                <a:latin typeface="+mj-lt"/>
                <a:ea typeface="Lato"/>
                <a:cs typeface="Lato"/>
                <a:sym typeface="Poppins"/>
              </a:rPr>
              <a:t> civil szervezetek, és egyházi szervezetek, </a:t>
            </a:r>
          </a:p>
          <a:p>
            <a:pPr marL="857250" indent="-8572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hu-HU" sz="6000" dirty="0">
                <a:solidFill>
                  <a:srgbClr val="475569"/>
                </a:solidFill>
                <a:latin typeface="+mj-lt"/>
                <a:ea typeface="Lato"/>
                <a:cs typeface="Lato"/>
                <a:sym typeface="Poppins"/>
              </a:rPr>
              <a:t>Kis és középvállalatok, multinacionális vállalatok</a:t>
            </a:r>
            <a:endParaRPr sz="6000" dirty="0">
              <a:solidFill>
                <a:srgbClr val="475569"/>
              </a:solidFill>
              <a:latin typeface="+mj-lt"/>
              <a:ea typeface="Lato"/>
              <a:cs typeface="Lato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A57E511C-04AF-5DE3-27F5-C0B86EE0AB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8667" y="11615093"/>
            <a:ext cx="10888749" cy="14518332"/>
          </a:xfrm>
          <a:prstGeom prst="rect">
            <a:avLst/>
          </a:prstGeom>
        </p:spPr>
      </p:pic>
      <p:sp>
        <p:nvSpPr>
          <p:cNvPr id="2" name="Google Shape;152;p17">
            <a:extLst>
              <a:ext uri="{FF2B5EF4-FFF2-40B4-BE49-F238E27FC236}">
                <a16:creationId xmlns:a16="http://schemas.microsoft.com/office/drawing/2014/main" id="{347A0BCA-C629-03B3-DE1A-D85BC5886732}"/>
              </a:ext>
            </a:extLst>
          </p:cNvPr>
          <p:cNvSpPr/>
          <p:nvPr/>
        </p:nvSpPr>
        <p:spPr>
          <a:xfrm>
            <a:off x="2171659" y="4486187"/>
            <a:ext cx="13411241" cy="588834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283066" tIns="141493" rIns="283066" bIns="141493" anchor="ctr" anchorCtr="0">
            <a:noAutofit/>
          </a:bodyPr>
          <a:lstStyle/>
          <a:p>
            <a:pPr algn="ctr" defTabSz="3484413">
              <a:buClr>
                <a:srgbClr val="000000"/>
              </a:buClr>
            </a:pPr>
            <a:endParaRPr sz="5575" kern="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16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133"/>
            <a:ext cx="46451838" cy="26129159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6"/>
          <p:cNvSpPr txBox="1"/>
          <p:nvPr/>
        </p:nvSpPr>
        <p:spPr>
          <a:xfrm>
            <a:off x="7838750" y="10090891"/>
            <a:ext cx="15165797" cy="791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5144" b="1">
                <a:solidFill>
                  <a:srgbClr val="C41230"/>
                </a:solidFill>
                <a:latin typeface="Poppins"/>
                <a:ea typeface="Poppins"/>
                <a:cs typeface="Poppins"/>
                <a:sym typeface="Poppins"/>
              </a:rPr>
              <a:t>Személy- és vagyonőr </a:t>
            </a:r>
            <a:r>
              <a:rPr lang="en-US" sz="5144" b="1">
                <a:solidFill>
                  <a:srgbClr val="6B7280"/>
                </a:solidFill>
                <a:latin typeface="Poppins"/>
                <a:ea typeface="Poppins"/>
                <a:cs typeface="Poppins"/>
                <a:sym typeface="Poppins"/>
              </a:rPr>
              <a:t>(37 fő)</a:t>
            </a:r>
            <a:endParaRPr sz="34671"/>
          </a:p>
        </p:txBody>
      </p:sp>
      <p:sp>
        <p:nvSpPr>
          <p:cNvPr id="137" name="Google Shape;137;p16"/>
          <p:cNvSpPr txBox="1"/>
          <p:nvPr/>
        </p:nvSpPr>
        <p:spPr>
          <a:xfrm>
            <a:off x="7838748" y="11869128"/>
            <a:ext cx="14443618" cy="2374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144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Objektumvédelem, rendezvénybiztosítás és vészhelyzeti protokollok.</a:t>
            </a:r>
            <a:endParaRPr sz="34671"/>
          </a:p>
        </p:txBody>
      </p:sp>
      <p:sp>
        <p:nvSpPr>
          <p:cNvPr id="138" name="Google Shape;138;p16"/>
          <p:cNvSpPr txBox="1"/>
          <p:nvPr/>
        </p:nvSpPr>
        <p:spPr>
          <a:xfrm>
            <a:off x="29250144" y="10090893"/>
            <a:ext cx="15165797" cy="791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5144" b="1" dirty="0" err="1">
                <a:solidFill>
                  <a:srgbClr val="C41230"/>
                </a:solidFill>
                <a:latin typeface="Poppins"/>
                <a:ea typeface="Poppins"/>
                <a:cs typeface="Poppins"/>
                <a:sym typeface="Poppins"/>
              </a:rPr>
              <a:t>Vályogos</a:t>
            </a:r>
            <a:r>
              <a:rPr lang="en-US" sz="5144" b="1" dirty="0">
                <a:solidFill>
                  <a:srgbClr val="C4123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5144" b="1" dirty="0" err="1">
                <a:solidFill>
                  <a:srgbClr val="C41230"/>
                </a:solidFill>
                <a:latin typeface="Poppins"/>
                <a:ea typeface="Poppins"/>
                <a:cs typeface="Poppins"/>
                <a:sym typeface="Poppins"/>
              </a:rPr>
              <a:t>alaptechnikák</a:t>
            </a:r>
            <a:r>
              <a:rPr lang="en-US" sz="5144" b="1" dirty="0">
                <a:solidFill>
                  <a:srgbClr val="C4123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5144" b="1" dirty="0">
                <a:solidFill>
                  <a:srgbClr val="6B7280"/>
                </a:solidFill>
                <a:latin typeface="Poppins"/>
                <a:ea typeface="Poppins"/>
                <a:cs typeface="Poppins"/>
                <a:sym typeface="Poppins"/>
              </a:rPr>
              <a:t>(25</a:t>
            </a:r>
            <a:r>
              <a:rPr lang="hu-HU" sz="5144" b="1" dirty="0">
                <a:solidFill>
                  <a:srgbClr val="6B728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5144" b="1" dirty="0" err="1">
                <a:solidFill>
                  <a:srgbClr val="6B7280"/>
                </a:solidFill>
                <a:latin typeface="Poppins"/>
                <a:ea typeface="Poppins"/>
                <a:cs typeface="Poppins"/>
                <a:sym typeface="Poppins"/>
              </a:rPr>
              <a:t>fő</a:t>
            </a:r>
            <a:r>
              <a:rPr lang="en-US" sz="5144" b="1" dirty="0">
                <a:solidFill>
                  <a:srgbClr val="6B7280"/>
                </a:solidFill>
                <a:latin typeface="Poppins"/>
                <a:ea typeface="Poppins"/>
                <a:cs typeface="Poppins"/>
                <a:sym typeface="Poppins"/>
              </a:rPr>
              <a:t>)</a:t>
            </a:r>
            <a:endParaRPr sz="34671" dirty="0"/>
          </a:p>
        </p:txBody>
      </p:sp>
      <p:sp>
        <p:nvSpPr>
          <p:cNvPr id="139" name="Google Shape;139;p16"/>
          <p:cNvSpPr txBox="1"/>
          <p:nvPr/>
        </p:nvSpPr>
        <p:spPr>
          <a:xfrm>
            <a:off x="29250142" y="11869125"/>
            <a:ext cx="14443618" cy="2374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144" dirty="0" err="1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Hagyományos</a:t>
            </a:r>
            <a:r>
              <a:rPr lang="en-US" sz="5144" dirty="0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5144" dirty="0" err="1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és</a:t>
            </a:r>
            <a:r>
              <a:rPr lang="en-US" sz="5144" dirty="0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5144" dirty="0" err="1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környezetbarát</a:t>
            </a:r>
            <a:r>
              <a:rPr lang="en-US" sz="5144" dirty="0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5144" dirty="0" err="1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építészeti</a:t>
            </a:r>
            <a:r>
              <a:rPr lang="en-US" sz="5144" dirty="0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5144" dirty="0" err="1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technikák</a:t>
            </a:r>
            <a:r>
              <a:rPr lang="en-US" sz="5144" dirty="0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n-US" sz="5144" dirty="0" err="1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falazás</a:t>
            </a:r>
            <a:r>
              <a:rPr lang="en-US" sz="5144" dirty="0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5144" dirty="0" err="1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és</a:t>
            </a:r>
            <a:r>
              <a:rPr lang="en-US" sz="5144" dirty="0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5144" dirty="0" err="1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tapasztás</a:t>
            </a:r>
            <a:r>
              <a:rPr lang="en-US" sz="5144" dirty="0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sz="34671" dirty="0"/>
          </a:p>
        </p:txBody>
      </p:sp>
      <p:sp>
        <p:nvSpPr>
          <p:cNvPr id="140" name="Google Shape;140;p16"/>
          <p:cNvSpPr txBox="1"/>
          <p:nvPr/>
        </p:nvSpPr>
        <p:spPr>
          <a:xfrm>
            <a:off x="7838750" y="14808658"/>
            <a:ext cx="15165797" cy="791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5144" b="1">
                <a:solidFill>
                  <a:srgbClr val="C41230"/>
                </a:solidFill>
                <a:latin typeface="Poppins"/>
                <a:ea typeface="Poppins"/>
                <a:cs typeface="Poppins"/>
                <a:sym typeface="Poppins"/>
              </a:rPr>
              <a:t>Higiénés takarító </a:t>
            </a:r>
            <a:r>
              <a:rPr lang="en-US" sz="5144" b="1">
                <a:solidFill>
                  <a:srgbClr val="6B7280"/>
                </a:solidFill>
                <a:latin typeface="Poppins"/>
                <a:ea typeface="Poppins"/>
                <a:cs typeface="Poppins"/>
                <a:sym typeface="Poppins"/>
              </a:rPr>
              <a:t>(20 fő)</a:t>
            </a:r>
            <a:endParaRPr sz="34671"/>
          </a:p>
        </p:txBody>
      </p:sp>
      <p:sp>
        <p:nvSpPr>
          <p:cNvPr id="141" name="Google Shape;141;p16"/>
          <p:cNvSpPr txBox="1"/>
          <p:nvPr/>
        </p:nvSpPr>
        <p:spPr>
          <a:xfrm>
            <a:off x="7838748" y="16586890"/>
            <a:ext cx="14443618" cy="2374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144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Intézményi fertőtlenítő takarítás és professzionális vegyszerkezelés.</a:t>
            </a:r>
            <a:endParaRPr sz="34671"/>
          </a:p>
        </p:txBody>
      </p:sp>
      <p:sp>
        <p:nvSpPr>
          <p:cNvPr id="142" name="Google Shape;142;p16"/>
          <p:cNvSpPr txBox="1"/>
          <p:nvPr/>
        </p:nvSpPr>
        <p:spPr>
          <a:xfrm>
            <a:off x="29250144" y="14808656"/>
            <a:ext cx="15165797" cy="791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5144" b="1" dirty="0" err="1">
                <a:solidFill>
                  <a:srgbClr val="C41230"/>
                </a:solidFill>
                <a:latin typeface="Poppins"/>
                <a:ea typeface="Poppins"/>
                <a:cs typeface="Poppins"/>
                <a:sym typeface="Poppins"/>
              </a:rPr>
              <a:t>Kosárfonó</a:t>
            </a:r>
            <a:r>
              <a:rPr lang="en-US" sz="5144" b="1" dirty="0">
                <a:solidFill>
                  <a:srgbClr val="C4123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5144" b="1" dirty="0" err="1">
                <a:solidFill>
                  <a:srgbClr val="C41230"/>
                </a:solidFill>
                <a:latin typeface="Poppins"/>
                <a:ea typeface="Poppins"/>
                <a:cs typeface="Poppins"/>
                <a:sym typeface="Poppins"/>
              </a:rPr>
              <a:t>és</a:t>
            </a:r>
            <a:r>
              <a:rPr lang="en-US" sz="5144" b="1" dirty="0">
                <a:solidFill>
                  <a:srgbClr val="C4123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hu-HU" sz="5144" b="1" dirty="0">
                <a:solidFill>
                  <a:srgbClr val="C41230"/>
                </a:solidFill>
                <a:latin typeface="Poppins"/>
                <a:ea typeface="Poppins"/>
                <a:cs typeface="Poppins"/>
                <a:sym typeface="Poppins"/>
              </a:rPr>
              <a:t>Hobbi v</a:t>
            </a:r>
            <a:r>
              <a:rPr lang="en-US" sz="5144" b="1" dirty="0" err="1">
                <a:solidFill>
                  <a:srgbClr val="C41230"/>
                </a:solidFill>
                <a:latin typeface="Poppins"/>
                <a:ea typeface="Poppins"/>
                <a:cs typeface="Poppins"/>
                <a:sym typeface="Poppins"/>
              </a:rPr>
              <a:t>irágkötő</a:t>
            </a:r>
            <a:r>
              <a:rPr lang="en-US" sz="5144" b="1" dirty="0">
                <a:solidFill>
                  <a:srgbClr val="C4123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5144" b="1" dirty="0">
                <a:solidFill>
                  <a:srgbClr val="6B7280"/>
                </a:solidFill>
                <a:latin typeface="Poppins"/>
                <a:ea typeface="Poppins"/>
                <a:cs typeface="Poppins"/>
                <a:sym typeface="Poppins"/>
              </a:rPr>
              <a:t>(50 </a:t>
            </a:r>
            <a:r>
              <a:rPr lang="en-US" sz="5144" b="1" dirty="0" err="1">
                <a:solidFill>
                  <a:srgbClr val="6B7280"/>
                </a:solidFill>
                <a:latin typeface="Poppins"/>
                <a:ea typeface="Poppins"/>
                <a:cs typeface="Poppins"/>
                <a:sym typeface="Poppins"/>
              </a:rPr>
              <a:t>fő</a:t>
            </a:r>
            <a:r>
              <a:rPr lang="en-US" sz="5144" b="1" dirty="0">
                <a:solidFill>
                  <a:srgbClr val="6B7280"/>
                </a:solidFill>
                <a:latin typeface="Poppins"/>
                <a:ea typeface="Poppins"/>
                <a:cs typeface="Poppins"/>
                <a:sym typeface="Poppins"/>
              </a:rPr>
              <a:t>)</a:t>
            </a:r>
            <a:endParaRPr sz="34671" dirty="0"/>
          </a:p>
        </p:txBody>
      </p:sp>
      <p:sp>
        <p:nvSpPr>
          <p:cNvPr id="143" name="Google Shape;143;p16"/>
          <p:cNvSpPr txBox="1"/>
          <p:nvPr/>
        </p:nvSpPr>
        <p:spPr>
          <a:xfrm>
            <a:off x="29250142" y="16586890"/>
            <a:ext cx="14443618" cy="2374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144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Kreatív kézműves technikák és helyi alapanyagokra épülő dekorációk.</a:t>
            </a:r>
            <a:endParaRPr sz="34671"/>
          </a:p>
        </p:txBody>
      </p:sp>
      <p:sp>
        <p:nvSpPr>
          <p:cNvPr id="144" name="Google Shape;144;p16"/>
          <p:cNvSpPr txBox="1"/>
          <p:nvPr/>
        </p:nvSpPr>
        <p:spPr>
          <a:xfrm>
            <a:off x="2903242" y="1816659"/>
            <a:ext cx="43439726" cy="167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10859" b="1" dirty="0" err="1">
                <a:solidFill>
                  <a:srgbClr val="1F2937"/>
                </a:solidFill>
                <a:latin typeface="Poppins"/>
                <a:ea typeface="Poppins"/>
                <a:cs typeface="Poppins"/>
                <a:sym typeface="Poppins"/>
              </a:rPr>
              <a:t>Speciális</a:t>
            </a:r>
            <a:r>
              <a:rPr lang="hu-HU" sz="10859" b="1" dirty="0">
                <a:solidFill>
                  <a:srgbClr val="1F2937"/>
                </a:solidFill>
                <a:latin typeface="Poppins"/>
                <a:ea typeface="Poppins"/>
                <a:cs typeface="Poppins"/>
                <a:sym typeface="Poppins"/>
              </a:rPr>
              <a:t> szakmai</a:t>
            </a:r>
            <a:r>
              <a:rPr lang="en-US" sz="10859" b="1" dirty="0">
                <a:solidFill>
                  <a:srgbClr val="1F2937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0859" b="1" dirty="0" err="1">
                <a:solidFill>
                  <a:srgbClr val="1F2937"/>
                </a:solidFill>
                <a:latin typeface="Poppins"/>
                <a:ea typeface="Poppins"/>
                <a:cs typeface="Poppins"/>
                <a:sym typeface="Poppins"/>
              </a:rPr>
              <a:t>és</a:t>
            </a:r>
            <a:r>
              <a:rPr lang="en-US" sz="10859" b="1" dirty="0">
                <a:solidFill>
                  <a:srgbClr val="1F2937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hu-HU" sz="10859" b="1" dirty="0">
                <a:solidFill>
                  <a:srgbClr val="1F2937"/>
                </a:solidFill>
                <a:latin typeface="Poppins"/>
                <a:ea typeface="Poppins"/>
                <a:cs typeface="Poppins"/>
                <a:sym typeface="Poppins"/>
              </a:rPr>
              <a:t>k</a:t>
            </a:r>
            <a:r>
              <a:rPr lang="en-US" sz="10859" b="1" dirty="0" err="1">
                <a:solidFill>
                  <a:srgbClr val="1F2937"/>
                </a:solidFill>
                <a:latin typeface="Poppins"/>
                <a:ea typeface="Poppins"/>
                <a:cs typeface="Poppins"/>
                <a:sym typeface="Poppins"/>
              </a:rPr>
              <a:t>észségfejlesztő</a:t>
            </a:r>
            <a:r>
              <a:rPr lang="en-US" sz="10859" b="1" dirty="0">
                <a:solidFill>
                  <a:srgbClr val="1F2937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hu-HU" sz="10859" b="1" dirty="0">
                <a:solidFill>
                  <a:srgbClr val="1F2937"/>
                </a:solidFill>
                <a:latin typeface="Poppins"/>
                <a:ea typeface="Poppins"/>
                <a:cs typeface="Poppins"/>
                <a:sym typeface="Poppins"/>
              </a:rPr>
              <a:t>k</a:t>
            </a:r>
            <a:r>
              <a:rPr lang="en-US" sz="10859" b="1" dirty="0" err="1">
                <a:solidFill>
                  <a:srgbClr val="1F2937"/>
                </a:solidFill>
                <a:latin typeface="Poppins"/>
                <a:ea typeface="Poppins"/>
                <a:cs typeface="Poppins"/>
                <a:sym typeface="Poppins"/>
              </a:rPr>
              <a:t>épzések</a:t>
            </a:r>
            <a:endParaRPr sz="34671" dirty="0"/>
          </a:p>
        </p:txBody>
      </p:sp>
      <p:sp>
        <p:nvSpPr>
          <p:cNvPr id="145" name="Google Shape;145;p16"/>
          <p:cNvSpPr/>
          <p:nvPr/>
        </p:nvSpPr>
        <p:spPr>
          <a:xfrm>
            <a:off x="2177430" y="1816660"/>
            <a:ext cx="290324" cy="2068558"/>
          </a:xfrm>
          <a:prstGeom prst="rect">
            <a:avLst/>
          </a:prstGeom>
          <a:solidFill>
            <a:srgbClr val="C41230"/>
          </a:solidFill>
          <a:ln>
            <a:noFill/>
          </a:ln>
        </p:spPr>
        <p:txBody>
          <a:bodyPr spcFirstLastPara="1" wrap="square" lIns="348332" tIns="174118" rIns="348332" bIns="174118" anchor="ctr" anchorCtr="0">
            <a:noAutofit/>
          </a:bodyPr>
          <a:lstStyle/>
          <a:p>
            <a:pPr algn="ctr"/>
            <a:endParaRPr sz="68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874B03FF-FB89-4AC8-5D33-A77F8D480A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7432" y="10395928"/>
            <a:ext cx="5116960" cy="3801579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6C486F33-1DA6-2BD5-1FAD-DFC3EAAC02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25114" y="10326778"/>
            <a:ext cx="5160970" cy="3870727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8D1D7D65-5F55-AE70-6E33-A80B329A04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5534" y="15044542"/>
            <a:ext cx="5040748" cy="3919374"/>
          </a:xfrm>
          <a:prstGeom prst="rect">
            <a:avLst/>
          </a:prstGeom>
        </p:spPr>
      </p:pic>
      <p:pic>
        <p:nvPicPr>
          <p:cNvPr id="2" name="Google Shape;251;p23">
            <a:extLst>
              <a:ext uri="{FF2B5EF4-FFF2-40B4-BE49-F238E27FC236}">
                <a16:creationId xmlns:a16="http://schemas.microsoft.com/office/drawing/2014/main" id="{2718DEBB-B664-6AD3-0104-697A33A0E9C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3607436" y="15044542"/>
            <a:ext cx="5160970" cy="3919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22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133"/>
            <a:ext cx="46451838" cy="26129159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2"/>
          <p:cNvSpPr txBox="1"/>
          <p:nvPr/>
        </p:nvSpPr>
        <p:spPr>
          <a:xfrm>
            <a:off x="2177428" y="4248121"/>
            <a:ext cx="30474756" cy="1846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12002" b="1" dirty="0">
                <a:solidFill>
                  <a:srgbClr val="1E293B"/>
                </a:solidFill>
                <a:latin typeface="Poppins"/>
                <a:ea typeface="Poppins"/>
                <a:cs typeface="Poppins"/>
                <a:sym typeface="Poppins"/>
              </a:rPr>
              <a:t>GONDOZÁS ÉS </a:t>
            </a:r>
            <a:r>
              <a:rPr lang="hu-HU" sz="12002" b="1" dirty="0">
                <a:solidFill>
                  <a:srgbClr val="1E293B"/>
                </a:solidFill>
                <a:latin typeface="Poppins"/>
                <a:ea typeface="Poppins"/>
                <a:cs typeface="Poppins"/>
                <a:sym typeface="Poppins"/>
              </a:rPr>
              <a:t>SEGÍTŐ KÉPZÉSEK</a:t>
            </a:r>
            <a:endParaRPr sz="34671" dirty="0"/>
          </a:p>
        </p:txBody>
      </p:sp>
      <p:sp>
        <p:nvSpPr>
          <p:cNvPr id="230" name="Google Shape;230;p22"/>
          <p:cNvSpPr txBox="1"/>
          <p:nvPr/>
        </p:nvSpPr>
        <p:spPr>
          <a:xfrm>
            <a:off x="2177430" y="9292502"/>
            <a:ext cx="18871059" cy="2814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60000"/>
              </a:lnSpc>
            </a:pPr>
            <a:r>
              <a:rPr lang="en-US" sz="5715" b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Demens beteg gondozó (12 fő):</a:t>
            </a:r>
            <a:r>
              <a:rPr lang="en-US" sz="5715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Biztonságos környezet és mentális támogatás nyújtása.</a:t>
            </a:r>
            <a:endParaRPr sz="34671"/>
          </a:p>
        </p:txBody>
      </p:sp>
      <p:sp>
        <p:nvSpPr>
          <p:cNvPr id="231" name="Google Shape;231;p22"/>
          <p:cNvSpPr txBox="1"/>
          <p:nvPr/>
        </p:nvSpPr>
        <p:spPr>
          <a:xfrm>
            <a:off x="2177430" y="12522357"/>
            <a:ext cx="18871059" cy="2814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60000"/>
              </a:lnSpc>
            </a:pPr>
            <a:r>
              <a:rPr lang="en-US" sz="5715" b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Szociális segítő (12 fő):</a:t>
            </a:r>
            <a:r>
              <a:rPr lang="en-US" sz="5715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Fizikai és higiénés szükségletek kielégítése szakmai irányítás mellett.</a:t>
            </a:r>
            <a:endParaRPr sz="34671"/>
          </a:p>
        </p:txBody>
      </p:sp>
      <p:sp>
        <p:nvSpPr>
          <p:cNvPr id="232" name="Google Shape;232;p22"/>
          <p:cNvSpPr txBox="1"/>
          <p:nvPr/>
        </p:nvSpPr>
        <p:spPr>
          <a:xfrm>
            <a:off x="2177430" y="15752211"/>
            <a:ext cx="18871059" cy="2814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60000"/>
              </a:lnSpc>
            </a:pPr>
            <a:r>
              <a:rPr lang="en-US" sz="5715" b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Gyógypedagógiai asszisztens (1 fő):</a:t>
            </a:r>
            <a:r>
              <a:rPr lang="en-US" sz="5715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Sajátos nevelési igényűek segítése.</a:t>
            </a:r>
            <a:endParaRPr sz="34671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3556EC68-6312-6AB1-ADCE-C8C3276D09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00109" y="7570658"/>
            <a:ext cx="21774299" cy="1451619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17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871" y="2133"/>
            <a:ext cx="46451838" cy="26129159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17"/>
          <p:cNvSpPr txBox="1"/>
          <p:nvPr/>
        </p:nvSpPr>
        <p:spPr>
          <a:xfrm>
            <a:off x="2322592" y="6382364"/>
            <a:ext cx="21338813" cy="1231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8001" b="1" dirty="0">
                <a:solidFill>
                  <a:srgbClr val="C41230"/>
                </a:solidFill>
                <a:latin typeface="Poppins"/>
                <a:ea typeface="Poppins"/>
                <a:cs typeface="Poppins"/>
                <a:sym typeface="Poppins"/>
              </a:rPr>
              <a:t>90 </a:t>
            </a:r>
            <a:r>
              <a:rPr lang="hu-HU" sz="8001" b="1" dirty="0">
                <a:solidFill>
                  <a:srgbClr val="C41230"/>
                </a:solidFill>
                <a:latin typeface="Poppins"/>
                <a:ea typeface="Poppins"/>
                <a:cs typeface="Poppins"/>
                <a:sym typeface="Poppins"/>
              </a:rPr>
              <a:t>r</a:t>
            </a:r>
            <a:r>
              <a:rPr lang="en-US" sz="8001" b="1" dirty="0" err="1">
                <a:solidFill>
                  <a:srgbClr val="C41230"/>
                </a:solidFill>
                <a:latin typeface="Poppins"/>
                <a:ea typeface="Poppins"/>
                <a:cs typeface="Poppins"/>
                <a:sym typeface="Poppins"/>
              </a:rPr>
              <a:t>észtvevő</a:t>
            </a:r>
            <a:r>
              <a:rPr lang="en-US" sz="8001" b="1" dirty="0">
                <a:solidFill>
                  <a:srgbClr val="C41230"/>
                </a:solidFill>
                <a:latin typeface="Poppins"/>
                <a:ea typeface="Poppins"/>
                <a:cs typeface="Poppins"/>
                <a:sym typeface="Poppins"/>
              </a:rPr>
              <a:t> a </a:t>
            </a:r>
            <a:r>
              <a:rPr lang="en-US" sz="8001" b="1" dirty="0" err="1">
                <a:solidFill>
                  <a:srgbClr val="C41230"/>
                </a:solidFill>
                <a:latin typeface="Poppins"/>
                <a:ea typeface="Poppins"/>
                <a:cs typeface="Poppins"/>
                <a:sym typeface="Poppins"/>
              </a:rPr>
              <a:t>Mozaik</a:t>
            </a:r>
            <a:r>
              <a:rPr lang="en-US" sz="8001" b="1" dirty="0">
                <a:solidFill>
                  <a:srgbClr val="C4123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8001" b="1" dirty="0" err="1">
                <a:solidFill>
                  <a:srgbClr val="C41230"/>
                </a:solidFill>
                <a:latin typeface="Poppins"/>
                <a:ea typeface="Poppins"/>
                <a:cs typeface="Poppins"/>
                <a:sym typeface="Poppins"/>
              </a:rPr>
              <a:t>régióban</a:t>
            </a:r>
            <a:r>
              <a:rPr lang="en-US" sz="8001" b="1" dirty="0">
                <a:solidFill>
                  <a:srgbClr val="C41230"/>
                </a:solidFill>
                <a:latin typeface="Poppins"/>
                <a:ea typeface="Poppins"/>
                <a:cs typeface="Poppins"/>
                <a:sym typeface="Poppins"/>
              </a:rPr>
              <a:t> (MR)</a:t>
            </a:r>
            <a:endParaRPr sz="34671" dirty="0"/>
          </a:p>
        </p:txBody>
      </p:sp>
      <p:sp>
        <p:nvSpPr>
          <p:cNvPr id="152" name="Google Shape;152;p17"/>
          <p:cNvSpPr txBox="1"/>
          <p:nvPr/>
        </p:nvSpPr>
        <p:spPr>
          <a:xfrm>
            <a:off x="2177430" y="9301989"/>
            <a:ext cx="20322679" cy="6596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715" dirty="0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A </a:t>
            </a:r>
            <a:r>
              <a:rPr lang="hu-HU" sz="5715" b="1" dirty="0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menstruációs szegénység </a:t>
            </a:r>
            <a:r>
              <a:rPr lang="hu-HU" sz="5715" dirty="0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segítése céljából szervezett </a:t>
            </a:r>
            <a:r>
              <a:rPr lang="en-US" sz="5715" dirty="0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"</a:t>
            </a:r>
            <a:r>
              <a:rPr lang="en-US" sz="5715" dirty="0" err="1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gyorstalpaló</a:t>
            </a:r>
            <a:r>
              <a:rPr lang="en-US" sz="5715" dirty="0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" </a:t>
            </a:r>
            <a:r>
              <a:rPr lang="en-US" sz="5715" dirty="0" err="1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jellegű</a:t>
            </a:r>
            <a:r>
              <a:rPr lang="en-US" sz="5715" dirty="0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5715" dirty="0" err="1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képzés</a:t>
            </a:r>
            <a:r>
              <a:rPr lang="en-US" sz="5715" dirty="0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5715" dirty="0" err="1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során</a:t>
            </a:r>
            <a:r>
              <a:rPr lang="en-US" sz="5715" dirty="0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hu-HU" sz="5715" b="1" dirty="0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– fő hangsúlyt helyezve a betét és a mosható pelenka készítésre</a:t>
            </a:r>
            <a:r>
              <a:rPr lang="hu-HU" sz="5715" dirty="0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 - </a:t>
            </a:r>
            <a:r>
              <a:rPr lang="en-US" sz="5715" dirty="0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a </a:t>
            </a:r>
            <a:r>
              <a:rPr lang="en-US" sz="5715" dirty="0" err="1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résztvevők</a:t>
            </a:r>
            <a:r>
              <a:rPr lang="en-US" sz="5715" dirty="0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5715" dirty="0" err="1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elsajátították</a:t>
            </a:r>
            <a:r>
              <a:rPr lang="en-US" sz="5715" dirty="0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 a </a:t>
            </a:r>
            <a:r>
              <a:rPr lang="en-US" sz="5715" dirty="0" err="1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legalapvetőbb</a:t>
            </a:r>
            <a:r>
              <a:rPr lang="en-US" sz="5715" dirty="0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5715" dirty="0" err="1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varrógép-kezelési</a:t>
            </a:r>
            <a:r>
              <a:rPr lang="en-US" sz="5715" dirty="0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5715" dirty="0" err="1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és</a:t>
            </a:r>
            <a:r>
              <a:rPr lang="en-US" sz="5715" dirty="0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5715" dirty="0" err="1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szabás-varrási</a:t>
            </a:r>
            <a:r>
              <a:rPr lang="en-US" sz="5715" dirty="0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5715" dirty="0" err="1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technikákat</a:t>
            </a:r>
            <a:r>
              <a:rPr lang="en-US" sz="5715" dirty="0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sz="34671" dirty="0"/>
          </a:p>
        </p:txBody>
      </p:sp>
      <p:sp>
        <p:nvSpPr>
          <p:cNvPr id="153" name="Google Shape;153;p17"/>
          <p:cNvSpPr txBox="1"/>
          <p:nvPr/>
        </p:nvSpPr>
        <p:spPr>
          <a:xfrm>
            <a:off x="2177430" y="16369012"/>
            <a:ext cx="20322679" cy="5276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715" dirty="0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A </a:t>
            </a:r>
            <a:r>
              <a:rPr lang="en-US" sz="5715" dirty="0" err="1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szakmai</a:t>
            </a:r>
            <a:r>
              <a:rPr lang="en-US" sz="5715" dirty="0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5715" dirty="0" err="1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kompetenciákon</a:t>
            </a:r>
            <a:r>
              <a:rPr lang="en-US" sz="5715" dirty="0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5715" dirty="0" err="1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túl</a:t>
            </a:r>
            <a:r>
              <a:rPr lang="en-US" sz="5715" dirty="0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 a </a:t>
            </a:r>
            <a:r>
              <a:rPr lang="en-US" sz="5715" dirty="0" err="1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tanfolyam</a:t>
            </a:r>
            <a:r>
              <a:rPr lang="en-US" sz="5715" dirty="0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5715" dirty="0" err="1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kiemelten</a:t>
            </a:r>
            <a:r>
              <a:rPr lang="en-US" sz="5715" dirty="0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5715" dirty="0" err="1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segítette</a:t>
            </a:r>
            <a:r>
              <a:rPr lang="en-US" sz="5715" dirty="0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 a *</a:t>
            </a:r>
            <a:r>
              <a:rPr lang="en-US" sz="5715" dirty="0" err="1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rendszeres</a:t>
            </a:r>
            <a:r>
              <a:rPr lang="en-US" sz="5715" dirty="0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5715" dirty="0" err="1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napi</a:t>
            </a:r>
            <a:r>
              <a:rPr lang="en-US" sz="5715" dirty="0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5715" dirty="0" err="1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munkarutin</a:t>
            </a:r>
            <a:r>
              <a:rPr lang="en-US" sz="5715" dirty="0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* </a:t>
            </a:r>
            <a:r>
              <a:rPr lang="en-US" sz="5715" dirty="0" err="1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kialakulását</a:t>
            </a:r>
            <a:r>
              <a:rPr lang="en-US" sz="5715" dirty="0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5715" dirty="0" err="1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és</a:t>
            </a:r>
            <a:r>
              <a:rPr lang="en-US" sz="5715" dirty="0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 a </a:t>
            </a:r>
            <a:r>
              <a:rPr lang="en-US" sz="5715" dirty="0" err="1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csoportos</a:t>
            </a:r>
            <a:r>
              <a:rPr lang="en-US" sz="5715" dirty="0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5715" dirty="0" err="1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együttműködést</a:t>
            </a:r>
            <a:r>
              <a:rPr lang="en-US" sz="5715" dirty="0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n-US" sz="5715" dirty="0" err="1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ami</a:t>
            </a:r>
            <a:r>
              <a:rPr lang="en-US" sz="5715" dirty="0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5715" dirty="0" err="1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elengedhetetlen</a:t>
            </a:r>
            <a:r>
              <a:rPr lang="en-US" sz="5715" dirty="0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 a </a:t>
            </a:r>
            <a:r>
              <a:rPr lang="en-US" sz="5715" dirty="0" err="1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nyitott</a:t>
            </a:r>
            <a:r>
              <a:rPr lang="en-US" sz="5715" dirty="0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5715" dirty="0" err="1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munkaerőpiacra</a:t>
            </a:r>
            <a:r>
              <a:rPr lang="en-US" sz="5715" dirty="0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5715" dirty="0" err="1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való</a:t>
            </a:r>
            <a:r>
              <a:rPr lang="en-US" sz="5715" dirty="0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5715" dirty="0" err="1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sikeres</a:t>
            </a:r>
            <a:r>
              <a:rPr lang="en-US" sz="5715" dirty="0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5715" dirty="0" err="1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belépéshez</a:t>
            </a:r>
            <a:r>
              <a:rPr lang="en-US" sz="5715" dirty="0">
                <a:solidFill>
                  <a:srgbClr val="4B5563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sz="34671" dirty="0"/>
          </a:p>
        </p:txBody>
      </p:sp>
      <p:sp>
        <p:nvSpPr>
          <p:cNvPr id="155" name="Google Shape;155;p17"/>
          <p:cNvSpPr txBox="1"/>
          <p:nvPr/>
        </p:nvSpPr>
        <p:spPr>
          <a:xfrm>
            <a:off x="3120985" y="2737796"/>
            <a:ext cx="43439726" cy="167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en-US" sz="10859" b="1" dirty="0" err="1">
                <a:solidFill>
                  <a:srgbClr val="1F2937"/>
                </a:solidFill>
                <a:latin typeface="Poppins"/>
                <a:ea typeface="Poppins"/>
                <a:cs typeface="Poppins"/>
                <a:sym typeface="Poppins"/>
              </a:rPr>
              <a:t>Munkaszocializáció</a:t>
            </a:r>
            <a:r>
              <a:rPr lang="hu-HU" sz="10859" b="1" dirty="0">
                <a:solidFill>
                  <a:srgbClr val="1F2937"/>
                </a:solidFill>
                <a:latin typeface="Poppins"/>
                <a:ea typeface="Poppins"/>
                <a:cs typeface="Poppins"/>
                <a:sym typeface="Poppins"/>
              </a:rPr>
              <a:t>s tanfolyam: </a:t>
            </a:r>
            <a:r>
              <a:rPr lang="en-US" sz="10859" b="1" dirty="0" err="1">
                <a:solidFill>
                  <a:srgbClr val="1F2937"/>
                </a:solidFill>
                <a:latin typeface="Poppins"/>
                <a:ea typeface="Poppins"/>
                <a:cs typeface="Poppins"/>
                <a:sym typeface="Poppins"/>
              </a:rPr>
              <a:t>Varrótanfolyam</a:t>
            </a:r>
            <a:endParaRPr sz="34671" dirty="0"/>
          </a:p>
        </p:txBody>
      </p:sp>
      <p:sp>
        <p:nvSpPr>
          <p:cNvPr id="156" name="Google Shape;156;p17"/>
          <p:cNvSpPr/>
          <p:nvPr/>
        </p:nvSpPr>
        <p:spPr>
          <a:xfrm>
            <a:off x="2344210" y="2435979"/>
            <a:ext cx="290324" cy="2068558"/>
          </a:xfrm>
          <a:prstGeom prst="rect">
            <a:avLst/>
          </a:prstGeom>
          <a:solidFill>
            <a:srgbClr val="C41230"/>
          </a:solidFill>
          <a:ln>
            <a:noFill/>
          </a:ln>
        </p:spPr>
        <p:txBody>
          <a:bodyPr spcFirstLastPara="1" wrap="square" lIns="348332" tIns="174118" rIns="348332" bIns="174118" anchor="ctr" anchorCtr="0">
            <a:noAutofit/>
          </a:bodyPr>
          <a:lstStyle/>
          <a:p>
            <a:pPr algn="ctr"/>
            <a:endParaRPr sz="68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6D0BCC39-E349-F4EC-8252-2A994E623E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61405" y="7144465"/>
            <a:ext cx="20892948" cy="13739312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l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2608"/>
            <a:ext cx="46451838" cy="261334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201400" y="12536523"/>
            <a:ext cx="27886314" cy="2777403"/>
          </a:xfrm>
          <a:prstGeom prst="rect">
            <a:avLst/>
          </a:prstGeom>
          <a:noFill/>
        </p:spPr>
        <p:txBody>
          <a:bodyPr wrap="square" lIns="464543" tIns="232271" rIns="464543" bIns="232271" rtlCol="0">
            <a:spAutoFit/>
          </a:bodyPr>
          <a:lstStyle/>
          <a:p>
            <a:r>
              <a:rPr lang="hu-HU" sz="1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Köszönjük a figyelmet!</a:t>
            </a:r>
            <a:endParaRPr lang="en-US" sz="15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Élőláb helye 1">
            <a:extLst>
              <a:ext uri="{FF2B5EF4-FFF2-40B4-BE49-F238E27FC236}">
                <a16:creationId xmlns:a16="http://schemas.microsoft.com/office/drawing/2014/main" id="{99B586A6-9073-C07F-8D5F-BE1F0FF76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04114" y="22343872"/>
            <a:ext cx="31525030" cy="2978785"/>
          </a:xfrm>
        </p:spPr>
        <p:txBody>
          <a:bodyPr/>
          <a:lstStyle/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RRF-3.2.1-22-2022-00001- Helyi sajátosságokon alapuló munkaszocializáció és készségfejlesztés, a helyi gazdasági kultúra erősítése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Magyar Máltai Szeretetszolgálat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Kép 6">
            <a:extLst>
              <a:ext uri="{FF2B5EF4-FFF2-40B4-BE49-F238E27FC236}">
                <a16:creationId xmlns:a16="http://schemas.microsoft.com/office/drawing/2014/main" id="{A3182A9E-6A7A-E445-0ECD-79A1F7B9F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63722" y="20056877"/>
            <a:ext cx="2385993" cy="2756233"/>
          </a:xfrm>
          <a:prstGeom prst="rect">
            <a:avLst/>
          </a:prstGeom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A9ADE757-4F75-93D3-3869-45B1877ADC4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" y="-1"/>
            <a:ext cx="46451838" cy="534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547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17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63597" y="9822720"/>
            <a:ext cx="10518551" cy="9024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7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966876" y="9822720"/>
            <a:ext cx="10518551" cy="9024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7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222700" y="9822720"/>
            <a:ext cx="10518551" cy="9024198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7"/>
          <p:cNvSpPr txBox="1"/>
          <p:nvPr/>
        </p:nvSpPr>
        <p:spPr>
          <a:xfrm>
            <a:off x="6563598" y="12420601"/>
            <a:ext cx="9423794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3484413">
              <a:buClr>
                <a:srgbClr val="000000"/>
              </a:buClr>
            </a:pPr>
            <a:r>
              <a:rPr lang="en-US" sz="6600" b="1" kern="0" dirty="0" err="1">
                <a:solidFill>
                  <a:srgbClr val="1E293B"/>
                </a:solidFill>
                <a:latin typeface="+mj-lt"/>
                <a:ea typeface="Merriweather"/>
                <a:cs typeface="Merriweather"/>
                <a:sym typeface="Merriweather"/>
              </a:rPr>
              <a:t>Elhelyezkedés</a:t>
            </a:r>
            <a:r>
              <a:rPr lang="en-US" sz="6600" b="1" kern="0" dirty="0">
                <a:solidFill>
                  <a:srgbClr val="1E293B"/>
                </a:solidFill>
                <a:latin typeface="+mj-lt"/>
                <a:ea typeface="Merriweather"/>
                <a:cs typeface="Merriweather"/>
                <a:sym typeface="Merriweather"/>
              </a:rPr>
              <a:t> </a:t>
            </a:r>
            <a:r>
              <a:rPr lang="en-US" sz="6600" b="1" kern="0" dirty="0" err="1">
                <a:solidFill>
                  <a:srgbClr val="1E293B"/>
                </a:solidFill>
                <a:latin typeface="+mj-lt"/>
                <a:ea typeface="Merriweather"/>
                <a:cs typeface="Merriweather"/>
                <a:sym typeface="Merriweather"/>
              </a:rPr>
              <a:t>segítése</a:t>
            </a:r>
            <a:endParaRPr sz="66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43" name="Google Shape;143;p17"/>
          <p:cNvSpPr txBox="1"/>
          <p:nvPr/>
        </p:nvSpPr>
        <p:spPr>
          <a:xfrm>
            <a:off x="6917484" y="13797859"/>
            <a:ext cx="8749103" cy="6647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3484413">
              <a:lnSpc>
                <a:spcPct val="150000"/>
              </a:lnSpc>
              <a:buClr>
                <a:srgbClr val="000000"/>
              </a:buClr>
            </a:pPr>
            <a:r>
              <a:rPr lang="en-US" sz="4800" kern="0" dirty="0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Az </a:t>
            </a:r>
            <a:r>
              <a:rPr lang="en-US" sz="4800" kern="0" dirty="0" err="1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álláskeresők</a:t>
            </a:r>
            <a:r>
              <a:rPr lang="en-US" sz="4800" kern="0" dirty="0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 </a:t>
            </a:r>
            <a:r>
              <a:rPr lang="en-US" sz="4800" kern="0" dirty="0" err="1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nyílt</a:t>
            </a:r>
            <a:r>
              <a:rPr lang="en-US" sz="4800" kern="0" dirty="0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 </a:t>
            </a:r>
            <a:r>
              <a:rPr lang="en-US" sz="4800" kern="0" dirty="0" err="1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munkaerőpiacon</a:t>
            </a:r>
            <a:r>
              <a:rPr lang="en-US" sz="4800" kern="0" dirty="0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 </a:t>
            </a:r>
            <a:r>
              <a:rPr lang="en-US" sz="4800" kern="0" dirty="0" err="1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való</a:t>
            </a:r>
            <a:r>
              <a:rPr lang="en-US" sz="4800" kern="0" dirty="0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 </a:t>
            </a:r>
            <a:r>
              <a:rPr lang="en-US" sz="4800" kern="0" dirty="0" err="1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elhelyezkedésének</a:t>
            </a:r>
            <a:r>
              <a:rPr lang="en-US" sz="4800" kern="0" dirty="0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 </a:t>
            </a:r>
            <a:r>
              <a:rPr lang="en-US" sz="4800" kern="0" dirty="0" err="1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aktív</a:t>
            </a:r>
            <a:r>
              <a:rPr lang="en-US" sz="4800" kern="0" dirty="0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 </a:t>
            </a:r>
            <a:r>
              <a:rPr lang="en-US" sz="4800" kern="0" dirty="0" err="1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támogatása</a:t>
            </a:r>
            <a:r>
              <a:rPr lang="en-US" sz="4800" kern="0" dirty="0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 </a:t>
            </a:r>
            <a:r>
              <a:rPr lang="en-US" sz="4800" kern="0" dirty="0" err="1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személyre</a:t>
            </a:r>
            <a:r>
              <a:rPr lang="en-US" sz="4800" kern="0" dirty="0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 </a:t>
            </a:r>
            <a:r>
              <a:rPr lang="en-US" sz="4800" kern="0" dirty="0" err="1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szabott</a:t>
            </a:r>
            <a:r>
              <a:rPr lang="en-US" sz="4800" kern="0" dirty="0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 </a:t>
            </a:r>
            <a:r>
              <a:rPr lang="en-US" sz="4800" kern="0" dirty="0" err="1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diagnózis</a:t>
            </a:r>
            <a:r>
              <a:rPr lang="en-US" sz="4800" kern="0" dirty="0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 </a:t>
            </a:r>
            <a:r>
              <a:rPr lang="en-US" sz="4800" kern="0" dirty="0" err="1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és</a:t>
            </a:r>
            <a:r>
              <a:rPr lang="en-US" sz="4800" kern="0" dirty="0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 </a:t>
            </a:r>
            <a:r>
              <a:rPr lang="en-US" sz="4800" kern="0" dirty="0" err="1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egyéni</a:t>
            </a:r>
            <a:r>
              <a:rPr lang="en-US" sz="4800" kern="0" dirty="0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 </a:t>
            </a:r>
            <a:r>
              <a:rPr lang="en-US" sz="4800" kern="0" dirty="0" err="1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fejlesztési</a:t>
            </a:r>
            <a:r>
              <a:rPr lang="en-US" sz="4800" kern="0" dirty="0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 </a:t>
            </a:r>
            <a:r>
              <a:rPr lang="en-US" sz="4800" kern="0" dirty="0" err="1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tervek</a:t>
            </a:r>
            <a:r>
              <a:rPr lang="en-US" sz="4800" kern="0" dirty="0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 </a:t>
            </a:r>
            <a:r>
              <a:rPr lang="en-US" sz="4800" kern="0" dirty="0" err="1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mentén</a:t>
            </a:r>
            <a:r>
              <a:rPr lang="en-US" sz="4800" kern="0" dirty="0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.</a:t>
            </a:r>
            <a:endParaRPr sz="4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44" name="Google Shape;144;p17"/>
          <p:cNvSpPr txBox="1"/>
          <p:nvPr/>
        </p:nvSpPr>
        <p:spPr>
          <a:xfrm>
            <a:off x="20284207" y="12407762"/>
            <a:ext cx="5883424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3484413">
              <a:buClr>
                <a:srgbClr val="000000"/>
              </a:buClr>
            </a:pPr>
            <a:r>
              <a:rPr lang="en-US" sz="6600" b="1" kern="0" dirty="0" err="1">
                <a:solidFill>
                  <a:srgbClr val="1E293B"/>
                </a:solidFill>
                <a:latin typeface="+mj-lt"/>
                <a:ea typeface="Merriweather"/>
                <a:cs typeface="Merriweather"/>
                <a:sym typeface="Merriweather"/>
              </a:rPr>
              <a:t>Munkáltatói</a:t>
            </a:r>
            <a:r>
              <a:rPr lang="en-US" sz="6600" b="1" kern="0" dirty="0">
                <a:solidFill>
                  <a:srgbClr val="1E293B"/>
                </a:solidFill>
                <a:latin typeface="+mj-lt"/>
                <a:ea typeface="Merriweather"/>
                <a:cs typeface="Merriweather"/>
                <a:sym typeface="Merriweather"/>
              </a:rPr>
              <a:t> </a:t>
            </a:r>
            <a:r>
              <a:rPr lang="en-US" sz="6600" b="1" kern="0" dirty="0" err="1">
                <a:solidFill>
                  <a:srgbClr val="1E293B"/>
                </a:solidFill>
                <a:latin typeface="+mj-lt"/>
                <a:ea typeface="Merriweather"/>
                <a:cs typeface="Merriweather"/>
                <a:sym typeface="Merriweather"/>
              </a:rPr>
              <a:t>híd</a:t>
            </a:r>
            <a:endParaRPr sz="66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45" name="Google Shape;145;p17"/>
          <p:cNvSpPr txBox="1"/>
          <p:nvPr/>
        </p:nvSpPr>
        <p:spPr>
          <a:xfrm>
            <a:off x="18585178" y="13593520"/>
            <a:ext cx="8749103" cy="5539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3484413">
              <a:lnSpc>
                <a:spcPct val="150000"/>
              </a:lnSpc>
              <a:buClr>
                <a:srgbClr val="000000"/>
              </a:buClr>
            </a:pPr>
            <a:r>
              <a:rPr lang="en-US" sz="4800" kern="0" dirty="0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A </a:t>
            </a:r>
            <a:r>
              <a:rPr lang="en-US" sz="4800" kern="0" dirty="0" err="1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potenciális</a:t>
            </a:r>
            <a:r>
              <a:rPr lang="en-US" sz="4800" kern="0" dirty="0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 </a:t>
            </a:r>
            <a:r>
              <a:rPr lang="en-US" sz="4800" kern="0" dirty="0" err="1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foglalkoztatók</a:t>
            </a:r>
            <a:r>
              <a:rPr lang="en-US" sz="4800" kern="0" dirty="0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 </a:t>
            </a:r>
            <a:r>
              <a:rPr lang="en-US" sz="4800" kern="0" dirty="0" err="1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közvetlen</a:t>
            </a:r>
            <a:r>
              <a:rPr lang="en-US" sz="4800" kern="0" dirty="0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 </a:t>
            </a:r>
            <a:r>
              <a:rPr lang="en-US" sz="4800" kern="0" dirty="0" err="1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felkeresése</a:t>
            </a:r>
            <a:r>
              <a:rPr lang="en-US" sz="4800" kern="0" dirty="0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, </a:t>
            </a:r>
            <a:r>
              <a:rPr lang="en-US" sz="4800" kern="0" dirty="0" err="1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felkészítése</a:t>
            </a:r>
            <a:r>
              <a:rPr lang="en-US" sz="4800" kern="0" dirty="0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 </a:t>
            </a:r>
            <a:r>
              <a:rPr lang="en-US" sz="4800" kern="0" dirty="0" err="1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és</a:t>
            </a:r>
            <a:r>
              <a:rPr lang="en-US" sz="4800" kern="0" dirty="0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 </a:t>
            </a:r>
            <a:r>
              <a:rPr lang="en-US" sz="4800" kern="0" dirty="0" err="1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érzékenyítése</a:t>
            </a:r>
            <a:r>
              <a:rPr lang="en-US" sz="4800" kern="0" dirty="0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 a </a:t>
            </a:r>
            <a:r>
              <a:rPr lang="en-US" sz="4800" kern="0" dirty="0" err="1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hátrányos</a:t>
            </a:r>
            <a:r>
              <a:rPr lang="en-US" sz="4800" kern="0" dirty="0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 </a:t>
            </a:r>
            <a:r>
              <a:rPr lang="en-US" sz="4800" kern="0" dirty="0" err="1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helyzetű</a:t>
            </a:r>
            <a:r>
              <a:rPr lang="en-US" sz="4800" kern="0" dirty="0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 </a:t>
            </a:r>
            <a:r>
              <a:rPr lang="en-US" sz="4800" kern="0" dirty="0" err="1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munkavállalók</a:t>
            </a:r>
            <a:r>
              <a:rPr lang="en-US" sz="4800" kern="0" dirty="0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 </a:t>
            </a:r>
            <a:r>
              <a:rPr lang="en-US" sz="4800" kern="0" dirty="0" err="1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befogadására</a:t>
            </a:r>
            <a:r>
              <a:rPr lang="en-US" sz="4800" kern="0" dirty="0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.</a:t>
            </a:r>
            <a:endParaRPr sz="4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46" name="Google Shape;146;p17"/>
          <p:cNvSpPr txBox="1"/>
          <p:nvPr/>
        </p:nvSpPr>
        <p:spPr>
          <a:xfrm>
            <a:off x="30763594" y="12130607"/>
            <a:ext cx="7245898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3484413">
              <a:buClr>
                <a:srgbClr val="000000"/>
              </a:buClr>
            </a:pPr>
            <a:r>
              <a:rPr lang="en-US" sz="6600" b="1" kern="0" dirty="0" err="1">
                <a:solidFill>
                  <a:srgbClr val="1E293B"/>
                </a:solidFill>
                <a:latin typeface="+mj-lt"/>
                <a:ea typeface="Merriweather"/>
                <a:cs typeface="Merriweather"/>
                <a:sym typeface="Merriweather"/>
              </a:rPr>
              <a:t>Munkában</a:t>
            </a:r>
            <a:r>
              <a:rPr lang="en-US" sz="6600" b="1" kern="0" dirty="0">
                <a:solidFill>
                  <a:srgbClr val="1E293B"/>
                </a:solidFill>
                <a:latin typeface="+mj-lt"/>
                <a:ea typeface="Merriweather"/>
                <a:cs typeface="Merriweather"/>
                <a:sym typeface="Merriweather"/>
              </a:rPr>
              <a:t> </a:t>
            </a:r>
            <a:r>
              <a:rPr lang="en-US" sz="6600" b="1" kern="0" dirty="0" err="1">
                <a:solidFill>
                  <a:srgbClr val="1E293B"/>
                </a:solidFill>
                <a:latin typeface="+mj-lt"/>
                <a:ea typeface="Merriweather"/>
                <a:cs typeface="Merriweather"/>
                <a:sym typeface="Merriweather"/>
              </a:rPr>
              <a:t>maradás</a:t>
            </a:r>
            <a:endParaRPr sz="66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47" name="Google Shape;147;p17"/>
          <p:cNvSpPr txBox="1"/>
          <p:nvPr/>
        </p:nvSpPr>
        <p:spPr>
          <a:xfrm>
            <a:off x="29988457" y="13446764"/>
            <a:ext cx="8749103" cy="5539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3484413">
              <a:lnSpc>
                <a:spcPct val="150000"/>
              </a:lnSpc>
              <a:buClr>
                <a:srgbClr val="000000"/>
              </a:buClr>
            </a:pPr>
            <a:r>
              <a:rPr lang="en-US" sz="4800" kern="0" dirty="0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A </a:t>
            </a:r>
            <a:r>
              <a:rPr lang="en-US" sz="4800" kern="0" dirty="0" err="1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munkahelyi</a:t>
            </a:r>
            <a:r>
              <a:rPr lang="en-US" sz="4800" kern="0" dirty="0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 </a:t>
            </a:r>
            <a:r>
              <a:rPr lang="en-US" sz="4800" kern="0" dirty="0" err="1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beilleszkedés</a:t>
            </a:r>
            <a:r>
              <a:rPr lang="en-US" sz="4800" kern="0" dirty="0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 </a:t>
            </a:r>
            <a:r>
              <a:rPr lang="en-US" sz="4800" kern="0" dirty="0" err="1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és</a:t>
            </a:r>
            <a:r>
              <a:rPr lang="en-US" sz="4800" kern="0" dirty="0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 </a:t>
            </a:r>
            <a:r>
              <a:rPr lang="en-US" sz="4800" kern="0" dirty="0" err="1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konfliktuskezelés</a:t>
            </a:r>
            <a:r>
              <a:rPr lang="en-US" sz="4800" kern="0" dirty="0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 </a:t>
            </a:r>
            <a:r>
              <a:rPr lang="en-US" sz="4800" kern="0" dirty="0" err="1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segítése</a:t>
            </a:r>
            <a:r>
              <a:rPr lang="en-US" sz="4800" kern="0" dirty="0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, </a:t>
            </a:r>
            <a:r>
              <a:rPr lang="en-US" sz="4800" kern="0" dirty="0" err="1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folyamatos</a:t>
            </a:r>
            <a:r>
              <a:rPr lang="en-US" sz="4800" kern="0" dirty="0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 </a:t>
            </a:r>
            <a:r>
              <a:rPr lang="en-US" sz="4800" kern="0" dirty="0" err="1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mentori</a:t>
            </a:r>
            <a:r>
              <a:rPr lang="en-US" sz="4800" kern="0" dirty="0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 </a:t>
            </a:r>
            <a:r>
              <a:rPr lang="en-US" sz="4800" kern="0" dirty="0" err="1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kísérés</a:t>
            </a:r>
            <a:r>
              <a:rPr lang="en-US" sz="4800" kern="0" dirty="0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 </a:t>
            </a:r>
            <a:r>
              <a:rPr lang="en-US" sz="4800" kern="0" dirty="0" err="1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az</a:t>
            </a:r>
            <a:r>
              <a:rPr lang="en-US" sz="4800" kern="0" dirty="0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 </a:t>
            </a:r>
            <a:r>
              <a:rPr lang="en-US" sz="4800" kern="0" dirty="0" err="1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első</a:t>
            </a:r>
            <a:r>
              <a:rPr lang="en-US" sz="4800" kern="0" dirty="0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 </a:t>
            </a:r>
            <a:r>
              <a:rPr lang="en-US" sz="4800" kern="0" dirty="0" err="1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kritikus</a:t>
            </a:r>
            <a:r>
              <a:rPr lang="en-US" sz="4800" kern="0" dirty="0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 </a:t>
            </a:r>
            <a:r>
              <a:rPr lang="en-US" sz="4800" kern="0" dirty="0" err="1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hónapokban</a:t>
            </a:r>
            <a:r>
              <a:rPr lang="en-US" sz="4800" kern="0" dirty="0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 a </a:t>
            </a:r>
            <a:r>
              <a:rPr lang="en-US" sz="4800" kern="0" dirty="0" err="1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lemorzsolódás</a:t>
            </a:r>
            <a:r>
              <a:rPr lang="en-US" sz="4800" kern="0" dirty="0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 </a:t>
            </a:r>
            <a:r>
              <a:rPr lang="en-US" sz="4800" kern="0" dirty="0" err="1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ellen</a:t>
            </a:r>
            <a:r>
              <a:rPr lang="en-US" sz="4800" kern="0" dirty="0">
                <a:solidFill>
                  <a:srgbClr val="475569"/>
                </a:solidFill>
                <a:latin typeface="+mj-lt"/>
                <a:ea typeface="DM Sans"/>
                <a:cs typeface="DM Sans"/>
                <a:sym typeface="DM Sans"/>
              </a:rPr>
              <a:t>.</a:t>
            </a:r>
            <a:endParaRPr sz="4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148" name="Google Shape;148;p17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377360" y="10972864"/>
            <a:ext cx="1061669" cy="1061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7" descr="imag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898830" y="10972863"/>
            <a:ext cx="1327089" cy="1061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7" descr="image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3951140" y="10972864"/>
            <a:ext cx="1061669" cy="1061669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17"/>
          <p:cNvSpPr txBox="1"/>
          <p:nvPr/>
        </p:nvSpPr>
        <p:spPr>
          <a:xfrm>
            <a:off x="4175292" y="3000482"/>
            <a:ext cx="34681235" cy="1692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11000" b="1" dirty="0">
                <a:solidFill>
                  <a:srgbClr val="1E293B"/>
                </a:solidFill>
                <a:latin typeface="+mj-lt"/>
                <a:cs typeface="Poppins"/>
                <a:sym typeface="Merriweather"/>
              </a:rPr>
              <a:t>A </a:t>
            </a:r>
            <a:r>
              <a:rPr lang="en-US" sz="11000" b="1" dirty="0" err="1">
                <a:solidFill>
                  <a:srgbClr val="1E293B"/>
                </a:solidFill>
                <a:latin typeface="+mj-lt"/>
                <a:cs typeface="Poppins"/>
                <a:sym typeface="Merriweather"/>
              </a:rPr>
              <a:t>szolgáltatás</a:t>
            </a:r>
            <a:r>
              <a:rPr lang="en-US" sz="11000" b="1" dirty="0">
                <a:solidFill>
                  <a:srgbClr val="1E293B"/>
                </a:solidFill>
                <a:latin typeface="+mj-lt"/>
                <a:cs typeface="Poppins"/>
                <a:sym typeface="Merriweather"/>
              </a:rPr>
              <a:t> </a:t>
            </a:r>
            <a:r>
              <a:rPr lang="en-US" sz="11000" b="1" dirty="0" err="1">
                <a:solidFill>
                  <a:srgbClr val="1E293B"/>
                </a:solidFill>
                <a:latin typeface="+mj-lt"/>
                <a:cs typeface="Poppins"/>
                <a:sym typeface="Merriweather"/>
              </a:rPr>
              <a:t>három</a:t>
            </a:r>
            <a:r>
              <a:rPr lang="en-US" sz="11000" b="1" dirty="0">
                <a:solidFill>
                  <a:srgbClr val="1E293B"/>
                </a:solidFill>
                <a:latin typeface="+mj-lt"/>
                <a:cs typeface="Poppins"/>
                <a:sym typeface="Merriweather"/>
              </a:rPr>
              <a:t> </a:t>
            </a:r>
            <a:r>
              <a:rPr lang="en-US" sz="11000" b="1" dirty="0" err="1">
                <a:solidFill>
                  <a:srgbClr val="1E293B"/>
                </a:solidFill>
                <a:latin typeface="+mj-lt"/>
                <a:cs typeface="Poppins"/>
                <a:sym typeface="Merriweather"/>
              </a:rPr>
              <a:t>fő</a:t>
            </a:r>
            <a:r>
              <a:rPr lang="en-US" sz="11000" b="1" dirty="0">
                <a:solidFill>
                  <a:srgbClr val="1E293B"/>
                </a:solidFill>
                <a:latin typeface="+mj-lt"/>
                <a:cs typeface="Poppins"/>
                <a:sym typeface="Merriweather"/>
              </a:rPr>
              <a:t> </a:t>
            </a:r>
            <a:r>
              <a:rPr lang="en-US" sz="11000" b="1" dirty="0" err="1">
                <a:solidFill>
                  <a:srgbClr val="1E293B"/>
                </a:solidFill>
                <a:latin typeface="+mj-lt"/>
                <a:cs typeface="Poppins"/>
                <a:sym typeface="Merriweather"/>
              </a:rPr>
              <a:t>pillére</a:t>
            </a:r>
            <a:endParaRPr sz="11000" b="1" dirty="0">
              <a:solidFill>
                <a:srgbClr val="1E293B"/>
              </a:solidFill>
              <a:latin typeface="+mj-lt"/>
              <a:cs typeface="Poppins"/>
              <a:sym typeface="Arial"/>
            </a:endParaRPr>
          </a:p>
        </p:txBody>
      </p:sp>
      <p:sp>
        <p:nvSpPr>
          <p:cNvPr id="152" name="Google Shape;152;p17"/>
          <p:cNvSpPr/>
          <p:nvPr/>
        </p:nvSpPr>
        <p:spPr>
          <a:xfrm>
            <a:off x="3769335" y="4708029"/>
            <a:ext cx="18129496" cy="588834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283066" tIns="141493" rIns="283066" bIns="141493" anchor="ctr" anchorCtr="0">
            <a:noAutofit/>
          </a:bodyPr>
          <a:lstStyle/>
          <a:p>
            <a:pPr algn="ctr" defTabSz="3484413">
              <a:buClr>
                <a:srgbClr val="000000"/>
              </a:buClr>
            </a:pPr>
            <a:endParaRPr sz="5575" kern="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19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64364" y="170860"/>
            <a:ext cx="48461602" cy="26403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9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11047" y="14275838"/>
            <a:ext cx="33029745" cy="117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9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11046" y="15072092"/>
            <a:ext cx="7596657" cy="3819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9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188739" y="8009281"/>
            <a:ext cx="7596657" cy="3819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9" descr="imag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3666437" y="15072092"/>
            <a:ext cx="7596657" cy="3819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9" descr="image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2144131" y="9778485"/>
            <a:ext cx="7596657" cy="3819062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19"/>
          <p:cNvSpPr txBox="1"/>
          <p:nvPr/>
        </p:nvSpPr>
        <p:spPr>
          <a:xfrm>
            <a:off x="7140438" y="15661910"/>
            <a:ext cx="6737874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3484413">
              <a:buClr>
                <a:srgbClr val="000000"/>
              </a:buClr>
            </a:pPr>
            <a:r>
              <a:rPr lang="en-US" sz="6600" b="1" kern="0" dirty="0">
                <a:solidFill>
                  <a:srgbClr val="C8102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Merriweather"/>
              </a:rPr>
              <a:t>1. F</a:t>
            </a:r>
            <a:r>
              <a:rPr lang="hu-HU" sz="6600" b="1" kern="0" dirty="0">
                <a:solidFill>
                  <a:srgbClr val="C8102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Merriweather"/>
              </a:rPr>
              <a:t>ELMÉRÉS</a:t>
            </a:r>
            <a:endParaRPr sz="6600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0" name="Google Shape;190;p19"/>
          <p:cNvSpPr txBox="1"/>
          <p:nvPr/>
        </p:nvSpPr>
        <p:spPr>
          <a:xfrm>
            <a:off x="7300864" y="16576121"/>
            <a:ext cx="6417021" cy="5539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3484413">
              <a:lnSpc>
                <a:spcPct val="149948"/>
              </a:lnSpc>
              <a:buClr>
                <a:srgbClr val="000000"/>
              </a:buClr>
            </a:pPr>
            <a:r>
              <a:rPr lang="en-US" sz="4800" kern="0" dirty="0" err="1">
                <a:solidFill>
                  <a:srgbClr val="47556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M Sans"/>
              </a:rPr>
              <a:t>Toborzás</a:t>
            </a:r>
            <a:r>
              <a:rPr lang="en-US" sz="4800" kern="0" dirty="0">
                <a:solidFill>
                  <a:srgbClr val="47556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M Sans"/>
              </a:rPr>
              <a:t> </a:t>
            </a:r>
            <a:r>
              <a:rPr lang="en-US" sz="4800" kern="0" dirty="0" err="1">
                <a:solidFill>
                  <a:srgbClr val="47556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M Sans"/>
              </a:rPr>
              <a:t>és</a:t>
            </a:r>
            <a:r>
              <a:rPr lang="en-US" sz="4800" kern="0" dirty="0">
                <a:solidFill>
                  <a:srgbClr val="47556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M Sans"/>
              </a:rPr>
              <a:t> </a:t>
            </a:r>
            <a:r>
              <a:rPr lang="en-US" sz="4800" kern="0" dirty="0" err="1">
                <a:solidFill>
                  <a:srgbClr val="47556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M Sans"/>
              </a:rPr>
              <a:t>bizalomépítés</a:t>
            </a:r>
            <a:r>
              <a:rPr lang="en-US" sz="4800" kern="0" dirty="0">
                <a:solidFill>
                  <a:srgbClr val="47556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M Sans"/>
              </a:rPr>
              <a:t> </a:t>
            </a:r>
            <a:r>
              <a:rPr lang="en-US" sz="4800" kern="0" dirty="0" err="1">
                <a:solidFill>
                  <a:srgbClr val="47556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M Sans"/>
              </a:rPr>
              <a:t>után</a:t>
            </a:r>
            <a:r>
              <a:rPr lang="en-US" sz="4800" kern="0" dirty="0">
                <a:solidFill>
                  <a:srgbClr val="47556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M Sans"/>
              </a:rPr>
              <a:t> </a:t>
            </a:r>
            <a:r>
              <a:rPr lang="en-US" sz="4800" kern="0" dirty="0" err="1">
                <a:solidFill>
                  <a:srgbClr val="47556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M Sans"/>
              </a:rPr>
              <a:t>részletes</a:t>
            </a:r>
            <a:r>
              <a:rPr lang="en-US" sz="4800" kern="0" dirty="0">
                <a:solidFill>
                  <a:srgbClr val="47556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M Sans"/>
              </a:rPr>
              <a:t> </a:t>
            </a:r>
            <a:r>
              <a:rPr lang="en-US" sz="4800" kern="0" dirty="0" err="1">
                <a:solidFill>
                  <a:srgbClr val="47556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M Sans"/>
              </a:rPr>
              <a:t>személyes</a:t>
            </a:r>
            <a:r>
              <a:rPr lang="en-US" sz="4800" kern="0" dirty="0">
                <a:solidFill>
                  <a:srgbClr val="47556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M Sans"/>
              </a:rPr>
              <a:t> </a:t>
            </a:r>
            <a:r>
              <a:rPr lang="en-US" sz="4800" kern="0" dirty="0" err="1">
                <a:solidFill>
                  <a:srgbClr val="47556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M Sans"/>
              </a:rPr>
              <a:t>profilalkotás</a:t>
            </a:r>
            <a:r>
              <a:rPr lang="en-US" sz="4800" kern="0" dirty="0">
                <a:solidFill>
                  <a:srgbClr val="47556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M Sans"/>
              </a:rPr>
              <a:t> </a:t>
            </a:r>
            <a:r>
              <a:rPr lang="en-US" sz="4800" kern="0" dirty="0" err="1">
                <a:solidFill>
                  <a:srgbClr val="47556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M Sans"/>
              </a:rPr>
              <a:t>és</a:t>
            </a:r>
            <a:r>
              <a:rPr lang="en-US" sz="4800" kern="0" dirty="0">
                <a:solidFill>
                  <a:srgbClr val="47556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M Sans"/>
              </a:rPr>
              <a:t> a </a:t>
            </a:r>
            <a:r>
              <a:rPr lang="en-US" sz="4800" kern="0" dirty="0" err="1">
                <a:solidFill>
                  <a:srgbClr val="47556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M Sans"/>
              </a:rPr>
              <a:t>gátló</a:t>
            </a:r>
            <a:r>
              <a:rPr lang="en-US" sz="4800" kern="0" dirty="0">
                <a:solidFill>
                  <a:srgbClr val="47556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M Sans"/>
              </a:rPr>
              <a:t> </a:t>
            </a:r>
            <a:r>
              <a:rPr lang="en-US" sz="4800" kern="0" dirty="0" err="1">
                <a:solidFill>
                  <a:srgbClr val="47556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M Sans"/>
              </a:rPr>
              <a:t>tényezők</a:t>
            </a:r>
            <a:r>
              <a:rPr lang="en-US" sz="4800" kern="0" dirty="0">
                <a:solidFill>
                  <a:srgbClr val="47556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M Sans"/>
              </a:rPr>
              <a:t> </a:t>
            </a:r>
            <a:r>
              <a:rPr lang="en-US" sz="4800" kern="0" dirty="0" err="1">
                <a:solidFill>
                  <a:srgbClr val="47556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M Sans"/>
              </a:rPr>
              <a:t>feltárása</a:t>
            </a:r>
            <a:r>
              <a:rPr lang="en-US" sz="4800" kern="0" dirty="0">
                <a:solidFill>
                  <a:srgbClr val="47556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M Sans"/>
              </a:rPr>
              <a:t>.</a:t>
            </a:r>
            <a:endParaRPr sz="4800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1" name="Google Shape;191;p19"/>
          <p:cNvSpPr txBox="1"/>
          <p:nvPr/>
        </p:nvSpPr>
        <p:spPr>
          <a:xfrm>
            <a:off x="15323227" y="7539445"/>
            <a:ext cx="6737874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3484413">
              <a:buClr>
                <a:srgbClr val="000000"/>
              </a:buClr>
            </a:pPr>
            <a:r>
              <a:rPr lang="en-US" sz="4180" b="1" kern="0" dirty="0">
                <a:solidFill>
                  <a:srgbClr val="C8102E"/>
                </a:solidFill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r>
              <a:rPr lang="hu-HU" sz="6600" b="1" kern="0" dirty="0">
                <a:solidFill>
                  <a:srgbClr val="C8102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Merriweather"/>
              </a:rPr>
              <a:t>2. FEJLESZTÉS</a:t>
            </a:r>
            <a:endParaRPr sz="6600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2" name="Google Shape;192;p19"/>
          <p:cNvSpPr txBox="1"/>
          <p:nvPr/>
        </p:nvSpPr>
        <p:spPr>
          <a:xfrm>
            <a:off x="15644080" y="8318442"/>
            <a:ext cx="6417021" cy="4431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3484413">
              <a:lnSpc>
                <a:spcPct val="149948"/>
              </a:lnSpc>
              <a:buClr>
                <a:srgbClr val="000000"/>
              </a:buClr>
            </a:pPr>
            <a:r>
              <a:rPr lang="en-US" sz="4800" kern="0" dirty="0" err="1">
                <a:solidFill>
                  <a:srgbClr val="47556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M Sans"/>
              </a:rPr>
              <a:t>Diagnózisalapú</a:t>
            </a:r>
            <a:r>
              <a:rPr lang="en-US" sz="4800" kern="0" dirty="0">
                <a:solidFill>
                  <a:srgbClr val="47556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M Sans"/>
              </a:rPr>
              <a:t> </a:t>
            </a:r>
            <a:r>
              <a:rPr lang="en-US" sz="4800" kern="0" dirty="0" err="1">
                <a:solidFill>
                  <a:srgbClr val="47556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M Sans"/>
              </a:rPr>
              <a:t>egyéni</a:t>
            </a:r>
            <a:r>
              <a:rPr lang="en-US" sz="4800" kern="0" dirty="0">
                <a:solidFill>
                  <a:srgbClr val="47556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M Sans"/>
              </a:rPr>
              <a:t> </a:t>
            </a:r>
            <a:r>
              <a:rPr lang="en-US" sz="4800" kern="0" dirty="0" err="1">
                <a:solidFill>
                  <a:srgbClr val="47556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M Sans"/>
              </a:rPr>
              <a:t>fejlesztési</a:t>
            </a:r>
            <a:r>
              <a:rPr lang="en-US" sz="4800" kern="0" dirty="0">
                <a:solidFill>
                  <a:srgbClr val="47556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M Sans"/>
              </a:rPr>
              <a:t> </a:t>
            </a:r>
            <a:r>
              <a:rPr lang="en-US" sz="4800" kern="0" dirty="0" err="1">
                <a:solidFill>
                  <a:srgbClr val="47556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M Sans"/>
              </a:rPr>
              <a:t>terv</a:t>
            </a:r>
            <a:r>
              <a:rPr lang="en-US" sz="4800" kern="0" dirty="0">
                <a:solidFill>
                  <a:srgbClr val="47556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M Sans"/>
              </a:rPr>
              <a:t> </a:t>
            </a:r>
            <a:r>
              <a:rPr lang="en-US" sz="4800" kern="0" dirty="0" err="1">
                <a:solidFill>
                  <a:srgbClr val="47556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M Sans"/>
              </a:rPr>
              <a:t>készítése</a:t>
            </a:r>
            <a:r>
              <a:rPr lang="en-US" sz="4800" kern="0" dirty="0">
                <a:solidFill>
                  <a:srgbClr val="47556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M Sans"/>
              </a:rPr>
              <a:t> </a:t>
            </a:r>
            <a:r>
              <a:rPr lang="en-US" sz="4800" kern="0" dirty="0" err="1">
                <a:solidFill>
                  <a:srgbClr val="47556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M Sans"/>
              </a:rPr>
              <a:t>és</a:t>
            </a:r>
            <a:r>
              <a:rPr lang="en-US" sz="4800" kern="0" dirty="0">
                <a:solidFill>
                  <a:srgbClr val="47556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M Sans"/>
              </a:rPr>
              <a:t> </a:t>
            </a:r>
            <a:r>
              <a:rPr lang="en-US" sz="4800" kern="0" dirty="0" err="1">
                <a:solidFill>
                  <a:srgbClr val="47556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M Sans"/>
              </a:rPr>
              <a:t>célzott</a:t>
            </a:r>
            <a:r>
              <a:rPr lang="en-US" sz="4800" kern="0" dirty="0">
                <a:solidFill>
                  <a:srgbClr val="47556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M Sans"/>
              </a:rPr>
              <a:t> </a:t>
            </a:r>
            <a:r>
              <a:rPr lang="en-US" sz="4800" kern="0" dirty="0" err="1">
                <a:solidFill>
                  <a:srgbClr val="47556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M Sans"/>
              </a:rPr>
              <a:t>képzési</a:t>
            </a:r>
            <a:r>
              <a:rPr lang="en-US" sz="4800" kern="0" dirty="0">
                <a:solidFill>
                  <a:srgbClr val="47556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M Sans"/>
              </a:rPr>
              <a:t> </a:t>
            </a:r>
            <a:r>
              <a:rPr lang="en-US" sz="4800" kern="0" dirty="0" err="1">
                <a:solidFill>
                  <a:srgbClr val="47556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M Sans"/>
              </a:rPr>
              <a:t>programok</a:t>
            </a:r>
            <a:r>
              <a:rPr lang="en-US" sz="4800" kern="0" dirty="0">
                <a:solidFill>
                  <a:srgbClr val="47556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M Sans"/>
              </a:rPr>
              <a:t> </a:t>
            </a:r>
            <a:r>
              <a:rPr lang="en-US" sz="4800" kern="0" dirty="0" err="1">
                <a:solidFill>
                  <a:srgbClr val="47556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M Sans"/>
              </a:rPr>
              <a:t>indítása</a:t>
            </a:r>
            <a:r>
              <a:rPr lang="en-US" sz="4800" kern="0" dirty="0">
                <a:solidFill>
                  <a:srgbClr val="47556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M Sans"/>
              </a:rPr>
              <a:t>.</a:t>
            </a:r>
            <a:endParaRPr sz="4800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3" name="Google Shape;193;p19"/>
          <p:cNvSpPr txBox="1"/>
          <p:nvPr/>
        </p:nvSpPr>
        <p:spPr>
          <a:xfrm>
            <a:off x="24095829" y="15661908"/>
            <a:ext cx="6737874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3484413">
              <a:buClr>
                <a:srgbClr val="000000"/>
              </a:buClr>
            </a:pPr>
            <a:r>
              <a:rPr lang="en-US" sz="6600" b="1" kern="0" dirty="0">
                <a:solidFill>
                  <a:srgbClr val="C8102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Merriweather"/>
              </a:rPr>
              <a:t>3. E</a:t>
            </a:r>
            <a:r>
              <a:rPr lang="hu-HU" sz="6600" b="1" kern="0" dirty="0">
                <a:solidFill>
                  <a:srgbClr val="C8102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Merriweather"/>
              </a:rPr>
              <a:t>LHELYEZKEDÉS</a:t>
            </a:r>
            <a:endParaRPr sz="6600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4" name="Google Shape;194;p19"/>
          <p:cNvSpPr txBox="1"/>
          <p:nvPr/>
        </p:nvSpPr>
        <p:spPr>
          <a:xfrm>
            <a:off x="24256255" y="17077222"/>
            <a:ext cx="6417021" cy="5539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3484413">
              <a:lnSpc>
                <a:spcPct val="149948"/>
              </a:lnSpc>
              <a:buClr>
                <a:srgbClr val="000000"/>
              </a:buClr>
            </a:pPr>
            <a:r>
              <a:rPr lang="en-US" sz="4800" kern="0" dirty="0" err="1">
                <a:solidFill>
                  <a:srgbClr val="475569"/>
                </a:solidFill>
                <a:latin typeface="DM Sans"/>
                <a:ea typeface="DM Sans"/>
                <a:cs typeface="DM Sans"/>
                <a:sym typeface="DM Sans"/>
              </a:rPr>
              <a:t>Álláskeresési</a:t>
            </a:r>
            <a:r>
              <a:rPr lang="en-US" sz="4800" kern="0" dirty="0">
                <a:solidFill>
                  <a:srgbClr val="475569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4800" kern="0" dirty="0" err="1">
                <a:solidFill>
                  <a:srgbClr val="475569"/>
                </a:solidFill>
                <a:latin typeface="DM Sans"/>
                <a:ea typeface="DM Sans"/>
                <a:cs typeface="DM Sans"/>
                <a:sym typeface="DM Sans"/>
              </a:rPr>
              <a:t>tanácsadás</a:t>
            </a:r>
            <a:r>
              <a:rPr lang="en-US" sz="4800" kern="0" dirty="0">
                <a:solidFill>
                  <a:srgbClr val="475569"/>
                </a:solidFill>
                <a:latin typeface="DM Sans"/>
                <a:ea typeface="DM Sans"/>
                <a:cs typeface="DM Sans"/>
                <a:sym typeface="DM Sans"/>
              </a:rPr>
              <a:t>, </a:t>
            </a:r>
            <a:r>
              <a:rPr lang="en-US" sz="4800" kern="0" dirty="0" err="1">
                <a:solidFill>
                  <a:srgbClr val="475569"/>
                </a:solidFill>
                <a:latin typeface="DM Sans"/>
                <a:ea typeface="DM Sans"/>
                <a:cs typeface="DM Sans"/>
                <a:sym typeface="DM Sans"/>
              </a:rPr>
              <a:t>próbákon</a:t>
            </a:r>
            <a:r>
              <a:rPr lang="en-US" sz="4800" kern="0" dirty="0">
                <a:solidFill>
                  <a:srgbClr val="475569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4800" kern="0" dirty="0" err="1">
                <a:solidFill>
                  <a:srgbClr val="475569"/>
                </a:solidFill>
                <a:latin typeface="DM Sans"/>
                <a:ea typeface="DM Sans"/>
                <a:cs typeface="DM Sans"/>
                <a:sym typeface="DM Sans"/>
              </a:rPr>
              <a:t>való</a:t>
            </a:r>
            <a:r>
              <a:rPr lang="en-US" sz="4800" kern="0" dirty="0">
                <a:solidFill>
                  <a:srgbClr val="475569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4800" kern="0" dirty="0" err="1">
                <a:solidFill>
                  <a:srgbClr val="475569"/>
                </a:solidFill>
                <a:latin typeface="DM Sans"/>
                <a:ea typeface="DM Sans"/>
                <a:cs typeface="DM Sans"/>
                <a:sym typeface="DM Sans"/>
              </a:rPr>
              <a:t>támogatás</a:t>
            </a:r>
            <a:r>
              <a:rPr lang="en-US" sz="4800" kern="0" dirty="0">
                <a:solidFill>
                  <a:srgbClr val="475569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4800" kern="0" dirty="0" err="1">
                <a:solidFill>
                  <a:srgbClr val="475569"/>
                </a:solidFill>
                <a:latin typeface="DM Sans"/>
                <a:ea typeface="DM Sans"/>
                <a:cs typeface="DM Sans"/>
                <a:sym typeface="DM Sans"/>
              </a:rPr>
              <a:t>és</a:t>
            </a:r>
            <a:r>
              <a:rPr lang="en-US" sz="4800" kern="0" dirty="0">
                <a:solidFill>
                  <a:srgbClr val="475569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4800" kern="0" dirty="0" err="1">
                <a:solidFill>
                  <a:srgbClr val="475569"/>
                </a:solidFill>
                <a:latin typeface="DM Sans"/>
                <a:ea typeface="DM Sans"/>
                <a:cs typeface="DM Sans"/>
                <a:sym typeface="DM Sans"/>
              </a:rPr>
              <a:t>közvetlen</a:t>
            </a:r>
            <a:r>
              <a:rPr lang="en-US" sz="4800" kern="0" dirty="0">
                <a:solidFill>
                  <a:srgbClr val="475569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4800" kern="0" dirty="0" err="1">
                <a:solidFill>
                  <a:srgbClr val="475569"/>
                </a:solidFill>
                <a:latin typeface="DM Sans"/>
                <a:ea typeface="DM Sans"/>
                <a:cs typeface="DM Sans"/>
                <a:sym typeface="DM Sans"/>
              </a:rPr>
              <a:t>összekötés</a:t>
            </a:r>
            <a:r>
              <a:rPr lang="en-US" sz="4800" kern="0" dirty="0">
                <a:solidFill>
                  <a:srgbClr val="475569"/>
                </a:solidFill>
                <a:latin typeface="DM Sans"/>
                <a:ea typeface="DM Sans"/>
                <a:cs typeface="DM Sans"/>
                <a:sym typeface="DM Sans"/>
              </a:rPr>
              <a:t> a </a:t>
            </a:r>
            <a:r>
              <a:rPr lang="en-US" sz="4800" kern="0" dirty="0" err="1">
                <a:solidFill>
                  <a:srgbClr val="475569"/>
                </a:solidFill>
                <a:latin typeface="DM Sans"/>
                <a:ea typeface="DM Sans"/>
                <a:cs typeface="DM Sans"/>
                <a:sym typeface="DM Sans"/>
              </a:rPr>
              <a:t>cégekkel</a:t>
            </a:r>
            <a:r>
              <a:rPr lang="en-US" sz="4800" kern="0" dirty="0">
                <a:solidFill>
                  <a:srgbClr val="475569"/>
                </a:solidFill>
                <a:latin typeface="DM Sans"/>
                <a:ea typeface="DM Sans"/>
                <a:cs typeface="DM Sans"/>
                <a:sym typeface="DM Sans"/>
              </a:rPr>
              <a:t>.</a:t>
            </a:r>
            <a:endParaRPr sz="4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5" name="Google Shape;195;p19"/>
          <p:cNvSpPr txBox="1"/>
          <p:nvPr/>
        </p:nvSpPr>
        <p:spPr>
          <a:xfrm>
            <a:off x="32278618" y="8349048"/>
            <a:ext cx="6737874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3484413">
              <a:buClr>
                <a:srgbClr val="000000"/>
              </a:buClr>
            </a:pPr>
            <a:r>
              <a:rPr lang="en-US" sz="6600" b="1" kern="0" dirty="0">
                <a:solidFill>
                  <a:srgbClr val="C8102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Merriweather"/>
              </a:rPr>
              <a:t>4. U</a:t>
            </a:r>
            <a:r>
              <a:rPr lang="hu-HU" sz="6600" b="1" kern="0" dirty="0">
                <a:solidFill>
                  <a:srgbClr val="C8102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Merriweather"/>
              </a:rPr>
              <a:t>TÓKÖVETÉS</a:t>
            </a:r>
            <a:endParaRPr sz="6600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6" name="Google Shape;196;p19"/>
          <p:cNvSpPr txBox="1"/>
          <p:nvPr/>
        </p:nvSpPr>
        <p:spPr>
          <a:xfrm>
            <a:off x="32278618" y="9504709"/>
            <a:ext cx="6417021" cy="4431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3484413">
              <a:lnSpc>
                <a:spcPct val="149948"/>
              </a:lnSpc>
              <a:buClr>
                <a:srgbClr val="000000"/>
              </a:buClr>
            </a:pPr>
            <a:r>
              <a:rPr lang="en-US" sz="4800" kern="0" dirty="0">
                <a:solidFill>
                  <a:srgbClr val="47556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M Sans"/>
              </a:rPr>
              <a:t>A </a:t>
            </a:r>
            <a:r>
              <a:rPr lang="en-US" sz="4800" kern="0" dirty="0" err="1">
                <a:solidFill>
                  <a:srgbClr val="47556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M Sans"/>
              </a:rPr>
              <a:t>beilleszkedés</a:t>
            </a:r>
            <a:r>
              <a:rPr lang="en-US" sz="4800" kern="0" dirty="0">
                <a:solidFill>
                  <a:srgbClr val="47556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M Sans"/>
              </a:rPr>
              <a:t> </a:t>
            </a:r>
            <a:r>
              <a:rPr lang="en-US" sz="4800" kern="0" dirty="0" err="1">
                <a:solidFill>
                  <a:srgbClr val="47556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M Sans"/>
              </a:rPr>
              <a:t>aktív</a:t>
            </a:r>
            <a:r>
              <a:rPr lang="en-US" sz="4800" kern="0" dirty="0">
                <a:solidFill>
                  <a:srgbClr val="47556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M Sans"/>
              </a:rPr>
              <a:t> </a:t>
            </a:r>
            <a:r>
              <a:rPr lang="en-US" sz="4800" kern="0" dirty="0" err="1">
                <a:solidFill>
                  <a:srgbClr val="47556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M Sans"/>
              </a:rPr>
              <a:t>kísérése</a:t>
            </a:r>
            <a:r>
              <a:rPr lang="en-US" sz="4800" kern="0" dirty="0">
                <a:solidFill>
                  <a:srgbClr val="47556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M Sans"/>
              </a:rPr>
              <a:t> </a:t>
            </a:r>
            <a:r>
              <a:rPr lang="en-US" sz="4800" kern="0" dirty="0" err="1">
                <a:solidFill>
                  <a:srgbClr val="47556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M Sans"/>
              </a:rPr>
              <a:t>és</a:t>
            </a:r>
            <a:r>
              <a:rPr lang="en-US" sz="4800" kern="0" dirty="0">
                <a:solidFill>
                  <a:srgbClr val="47556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M Sans"/>
              </a:rPr>
              <a:t> </a:t>
            </a:r>
            <a:r>
              <a:rPr lang="en-US" sz="4800" kern="0" dirty="0" err="1">
                <a:solidFill>
                  <a:srgbClr val="47556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M Sans"/>
              </a:rPr>
              <a:t>támogatása</a:t>
            </a:r>
            <a:r>
              <a:rPr lang="en-US" sz="4800" kern="0" dirty="0">
                <a:solidFill>
                  <a:srgbClr val="47556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M Sans"/>
              </a:rPr>
              <a:t> a </a:t>
            </a:r>
            <a:r>
              <a:rPr lang="en-US" sz="4800" kern="0" dirty="0" err="1">
                <a:solidFill>
                  <a:srgbClr val="47556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M Sans"/>
              </a:rPr>
              <a:t>munkahely</a:t>
            </a:r>
            <a:r>
              <a:rPr lang="en-US" sz="4800" kern="0" dirty="0">
                <a:solidFill>
                  <a:srgbClr val="47556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M Sans"/>
              </a:rPr>
              <a:t> </a:t>
            </a:r>
            <a:r>
              <a:rPr lang="en-US" sz="4800" kern="0" dirty="0" err="1">
                <a:solidFill>
                  <a:srgbClr val="47556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M Sans"/>
              </a:rPr>
              <a:t>tartós</a:t>
            </a:r>
            <a:r>
              <a:rPr lang="en-US" sz="4800" kern="0" dirty="0">
                <a:solidFill>
                  <a:srgbClr val="47556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M Sans"/>
              </a:rPr>
              <a:t> </a:t>
            </a:r>
            <a:r>
              <a:rPr lang="en-US" sz="4800" kern="0" dirty="0" err="1">
                <a:solidFill>
                  <a:srgbClr val="47556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M Sans"/>
              </a:rPr>
              <a:t>megtartása</a:t>
            </a:r>
            <a:r>
              <a:rPr lang="en-US" sz="4800" kern="0" dirty="0">
                <a:solidFill>
                  <a:srgbClr val="47556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M Sans"/>
              </a:rPr>
              <a:t> </a:t>
            </a:r>
            <a:r>
              <a:rPr lang="en-US" sz="4800" kern="0" dirty="0" err="1">
                <a:solidFill>
                  <a:srgbClr val="47556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M Sans"/>
              </a:rPr>
              <a:t>érdekében</a:t>
            </a:r>
            <a:r>
              <a:rPr lang="en-US" sz="4800" kern="0" dirty="0">
                <a:solidFill>
                  <a:srgbClr val="47556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M Sans"/>
              </a:rPr>
              <a:t>.</a:t>
            </a:r>
            <a:endParaRPr sz="4800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7" name="Google Shape;197;p19"/>
          <p:cNvSpPr/>
          <p:nvPr/>
        </p:nvSpPr>
        <p:spPr>
          <a:xfrm>
            <a:off x="10214467" y="14039911"/>
            <a:ext cx="589816" cy="58981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 cap="flat" cmpd="sng">
            <a:solidFill>
              <a:srgbClr val="C810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83066" tIns="141493" rIns="283066" bIns="141493" anchor="ctr" anchorCtr="0">
            <a:noAutofit/>
          </a:bodyPr>
          <a:lstStyle/>
          <a:p>
            <a:pPr algn="ctr" defTabSz="3484413">
              <a:buClr>
                <a:srgbClr val="000000"/>
              </a:buClr>
            </a:pPr>
            <a:endParaRPr sz="5575" kern="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19"/>
          <p:cNvSpPr/>
          <p:nvPr/>
        </p:nvSpPr>
        <p:spPr>
          <a:xfrm>
            <a:off x="18692164" y="14039911"/>
            <a:ext cx="589816" cy="58981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 cap="flat" cmpd="sng">
            <a:solidFill>
              <a:srgbClr val="C810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83066" tIns="141493" rIns="283066" bIns="141493" anchor="ctr" anchorCtr="0">
            <a:noAutofit/>
          </a:bodyPr>
          <a:lstStyle/>
          <a:p>
            <a:pPr algn="ctr" defTabSz="3484413">
              <a:buClr>
                <a:srgbClr val="000000"/>
              </a:buClr>
            </a:pPr>
            <a:endParaRPr sz="5575" kern="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19"/>
          <p:cNvSpPr/>
          <p:nvPr/>
        </p:nvSpPr>
        <p:spPr>
          <a:xfrm>
            <a:off x="27169858" y="14039911"/>
            <a:ext cx="589816" cy="58981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 cap="flat" cmpd="sng">
            <a:solidFill>
              <a:srgbClr val="C810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83066" tIns="141493" rIns="283066" bIns="141493" anchor="ctr" anchorCtr="0">
            <a:noAutofit/>
          </a:bodyPr>
          <a:lstStyle/>
          <a:p>
            <a:pPr algn="ctr" defTabSz="3484413">
              <a:buClr>
                <a:srgbClr val="000000"/>
              </a:buClr>
            </a:pPr>
            <a:endParaRPr sz="5575" kern="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19"/>
          <p:cNvSpPr/>
          <p:nvPr/>
        </p:nvSpPr>
        <p:spPr>
          <a:xfrm>
            <a:off x="35647555" y="14039911"/>
            <a:ext cx="589816" cy="58981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 cap="flat" cmpd="sng">
            <a:solidFill>
              <a:srgbClr val="C810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83066" tIns="141493" rIns="283066" bIns="141493" anchor="ctr" anchorCtr="0">
            <a:noAutofit/>
          </a:bodyPr>
          <a:lstStyle/>
          <a:p>
            <a:pPr algn="ctr" defTabSz="3484413">
              <a:buClr>
                <a:srgbClr val="000000"/>
              </a:buClr>
            </a:pPr>
            <a:endParaRPr sz="5575" kern="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19"/>
          <p:cNvSpPr txBox="1"/>
          <p:nvPr/>
        </p:nvSpPr>
        <p:spPr>
          <a:xfrm>
            <a:off x="1941362" y="2400167"/>
            <a:ext cx="34681235" cy="1692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3484413">
              <a:buClr>
                <a:srgbClr val="000000"/>
              </a:buClr>
            </a:pPr>
            <a:r>
              <a:rPr lang="en-US" sz="11000" b="1" dirty="0">
                <a:solidFill>
                  <a:srgbClr val="1E293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Merriweather"/>
              </a:rPr>
              <a:t>A </a:t>
            </a:r>
            <a:r>
              <a:rPr lang="en-US" sz="11000" b="1" dirty="0" err="1">
                <a:solidFill>
                  <a:srgbClr val="1E293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Merriweather"/>
              </a:rPr>
              <a:t>munkaerő</a:t>
            </a:r>
            <a:r>
              <a:rPr lang="hu-HU" sz="11000" b="1" dirty="0">
                <a:solidFill>
                  <a:srgbClr val="1E293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Merriweather"/>
              </a:rPr>
              <a:t>-</a:t>
            </a:r>
            <a:r>
              <a:rPr lang="en-US" sz="11000" b="1" dirty="0" err="1">
                <a:solidFill>
                  <a:srgbClr val="1E293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Merriweather"/>
              </a:rPr>
              <a:t>piaci</a:t>
            </a:r>
            <a:r>
              <a:rPr lang="en-US" sz="11000" b="1" dirty="0">
                <a:solidFill>
                  <a:srgbClr val="1E293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Merriweather"/>
              </a:rPr>
              <a:t> </a:t>
            </a:r>
            <a:r>
              <a:rPr lang="hu-HU" sz="11000" b="1" dirty="0">
                <a:solidFill>
                  <a:srgbClr val="1E293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Merriweather"/>
              </a:rPr>
              <a:t>mentoráció</a:t>
            </a:r>
            <a:r>
              <a:rPr lang="en-US" sz="11000" b="1" dirty="0">
                <a:solidFill>
                  <a:srgbClr val="1E293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Merriweather"/>
              </a:rPr>
              <a:t> </a:t>
            </a:r>
            <a:r>
              <a:rPr lang="en-US" sz="11000" b="1" dirty="0" err="1">
                <a:solidFill>
                  <a:srgbClr val="1E293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Merriweather"/>
              </a:rPr>
              <a:t>fázisai</a:t>
            </a:r>
            <a:endParaRPr sz="11000" b="1" dirty="0">
              <a:solidFill>
                <a:srgbClr val="1E293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02" name="Google Shape;202;p19"/>
          <p:cNvSpPr/>
          <p:nvPr/>
        </p:nvSpPr>
        <p:spPr>
          <a:xfrm>
            <a:off x="6711047" y="5811966"/>
            <a:ext cx="33029745" cy="58981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283066" tIns="141493" rIns="283066" bIns="141493" anchor="ctr" anchorCtr="0">
            <a:noAutofit/>
          </a:bodyPr>
          <a:lstStyle/>
          <a:p>
            <a:pPr algn="ctr" defTabSz="3484413">
              <a:buClr>
                <a:srgbClr val="000000"/>
              </a:buClr>
            </a:pPr>
            <a:endParaRPr sz="5575" kern="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152;p17">
            <a:extLst>
              <a:ext uri="{FF2B5EF4-FFF2-40B4-BE49-F238E27FC236}">
                <a16:creationId xmlns:a16="http://schemas.microsoft.com/office/drawing/2014/main" id="{509346EF-CFFE-5A8F-0870-9EB7AD10D49A}"/>
              </a:ext>
            </a:extLst>
          </p:cNvPr>
          <p:cNvSpPr/>
          <p:nvPr/>
        </p:nvSpPr>
        <p:spPr>
          <a:xfrm>
            <a:off x="1888326" y="4248128"/>
            <a:ext cx="21337593" cy="64175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283066" tIns="141493" rIns="283066" bIns="141493" anchor="ctr" anchorCtr="0">
            <a:noAutofit/>
          </a:bodyPr>
          <a:lstStyle/>
          <a:p>
            <a:pPr algn="ctr" defTabSz="3484413">
              <a:buClr>
                <a:srgbClr val="000000"/>
              </a:buClr>
            </a:pPr>
            <a:endParaRPr sz="5575" kern="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"/>
            <a:ext cx="46451837" cy="26133425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3"/>
          <p:cNvSpPr txBox="1"/>
          <p:nvPr/>
        </p:nvSpPr>
        <p:spPr>
          <a:xfrm>
            <a:off x="1958440" y="5270648"/>
            <a:ext cx="35300541" cy="1692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3484413">
              <a:buClr>
                <a:srgbClr val="000000"/>
              </a:buClr>
            </a:pPr>
            <a:r>
              <a:rPr lang="en-US" sz="11000" b="1" dirty="0">
                <a:solidFill>
                  <a:srgbClr val="1E293B"/>
                </a:solidFill>
                <a:latin typeface="+mj-lt"/>
                <a:cs typeface="Poppins"/>
                <a:sym typeface="Merriweather"/>
              </a:rPr>
              <a:t>A </a:t>
            </a:r>
            <a:r>
              <a:rPr lang="en-US" sz="11000" b="1" dirty="0" err="1">
                <a:solidFill>
                  <a:srgbClr val="1E293B"/>
                </a:solidFill>
                <a:latin typeface="+mj-lt"/>
                <a:cs typeface="Poppins"/>
                <a:sym typeface="Merriweather"/>
              </a:rPr>
              <a:t>szolgáltatás</a:t>
            </a:r>
            <a:r>
              <a:rPr lang="en-US" sz="11000" b="1" dirty="0">
                <a:solidFill>
                  <a:srgbClr val="1E293B"/>
                </a:solidFill>
                <a:latin typeface="+mj-lt"/>
                <a:cs typeface="Poppins"/>
                <a:sym typeface="Merriweather"/>
              </a:rPr>
              <a:t> </a:t>
            </a:r>
            <a:r>
              <a:rPr lang="en-US" sz="11000" b="1" dirty="0" err="1">
                <a:solidFill>
                  <a:srgbClr val="1E293B"/>
                </a:solidFill>
                <a:latin typeface="+mj-lt"/>
                <a:cs typeface="Poppins"/>
                <a:sym typeface="Merriweather"/>
              </a:rPr>
              <a:t>teljes</a:t>
            </a:r>
            <a:r>
              <a:rPr lang="en-US" sz="11000" b="1" dirty="0">
                <a:solidFill>
                  <a:srgbClr val="1E293B"/>
                </a:solidFill>
                <a:latin typeface="+mj-lt"/>
                <a:cs typeface="Poppins"/>
                <a:sym typeface="Merriweather"/>
              </a:rPr>
              <a:t> </a:t>
            </a:r>
            <a:r>
              <a:rPr lang="en-US" sz="11000" b="1" dirty="0" err="1">
                <a:solidFill>
                  <a:srgbClr val="1E293B"/>
                </a:solidFill>
                <a:latin typeface="+mj-lt"/>
                <a:cs typeface="Poppins"/>
                <a:sym typeface="Merriweather"/>
              </a:rPr>
              <a:t>folyamat</a:t>
            </a:r>
            <a:r>
              <a:rPr lang="hu-HU" sz="11000" b="1" dirty="0">
                <a:solidFill>
                  <a:srgbClr val="1E293B"/>
                </a:solidFill>
                <a:latin typeface="+mj-lt"/>
                <a:cs typeface="Poppins"/>
                <a:sym typeface="Merriweather"/>
              </a:rPr>
              <a:t> </a:t>
            </a:r>
            <a:r>
              <a:rPr lang="en-US" sz="11000" b="1" dirty="0" err="1">
                <a:solidFill>
                  <a:srgbClr val="1E293B"/>
                </a:solidFill>
                <a:latin typeface="+mj-lt"/>
                <a:cs typeface="Poppins"/>
                <a:sym typeface="Merriweather"/>
              </a:rPr>
              <a:t>ábrája</a:t>
            </a:r>
            <a:endParaRPr sz="11000" b="1" dirty="0">
              <a:solidFill>
                <a:srgbClr val="1E293B"/>
              </a:solidFill>
              <a:latin typeface="+mj-lt"/>
              <a:cs typeface="Poppins"/>
            </a:endParaRPr>
          </a:p>
        </p:txBody>
      </p:sp>
      <p:sp>
        <p:nvSpPr>
          <p:cNvPr id="86" name="Google Shape;86;p13"/>
          <p:cNvSpPr/>
          <p:nvPr/>
        </p:nvSpPr>
        <p:spPr>
          <a:xfrm>
            <a:off x="6416142" y="11190818"/>
            <a:ext cx="33619561" cy="58981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283066" tIns="141493" rIns="283066" bIns="141493" anchor="ctr" anchorCtr="0">
            <a:noAutofit/>
          </a:bodyPr>
          <a:lstStyle/>
          <a:p>
            <a:pPr algn="ctr"/>
            <a:endParaRPr sz="557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667B045B-262A-6D47-D2A5-E310B6470786}"/>
              </a:ext>
            </a:extLst>
          </p:cNvPr>
          <p:cNvSpPr/>
          <p:nvPr/>
        </p:nvSpPr>
        <p:spPr>
          <a:xfrm>
            <a:off x="20841299" y="8475358"/>
            <a:ext cx="4769240" cy="9182709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hu-HU" sz="34676"/>
          </a:p>
        </p:txBody>
      </p:sp>
      <p:sp>
        <p:nvSpPr>
          <p:cNvPr id="2" name="Google Shape;152;p17">
            <a:extLst>
              <a:ext uri="{FF2B5EF4-FFF2-40B4-BE49-F238E27FC236}">
                <a16:creationId xmlns:a16="http://schemas.microsoft.com/office/drawing/2014/main" id="{ACA4F6DD-B22B-3755-53A4-0D13F42DFEFA}"/>
              </a:ext>
            </a:extLst>
          </p:cNvPr>
          <p:cNvSpPr/>
          <p:nvPr/>
        </p:nvSpPr>
        <p:spPr>
          <a:xfrm>
            <a:off x="1888326" y="7207659"/>
            <a:ext cx="21337593" cy="588834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283066" tIns="141493" rIns="283066" bIns="141493" anchor="ctr" anchorCtr="0">
            <a:noAutofit/>
          </a:bodyPr>
          <a:lstStyle/>
          <a:p>
            <a:pPr algn="ctr" defTabSz="3484413">
              <a:buClr>
                <a:srgbClr val="000000"/>
              </a:buClr>
            </a:pPr>
            <a:endParaRPr sz="5575" kern="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>
            <a:extLst>
              <a:ext uri="{FF2B5EF4-FFF2-40B4-BE49-F238E27FC236}">
                <a16:creationId xmlns:a16="http://schemas.microsoft.com/office/drawing/2014/main" id="{7F0170B8-C832-3975-EFC5-23D19300C8AC}"/>
              </a:ext>
            </a:extLst>
          </p:cNvPr>
          <p:cNvSpPr txBox="1"/>
          <p:nvPr/>
        </p:nvSpPr>
        <p:spPr>
          <a:xfrm>
            <a:off x="4747264" y="8453213"/>
            <a:ext cx="6097799" cy="12907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53327" indent="-653327">
              <a:buFont typeface="Arial" panose="020B0604020202020204" pitchFamily="34" charset="0"/>
              <a:buChar char="•"/>
            </a:pPr>
            <a:r>
              <a:rPr lang="hu-HU" sz="5400" dirty="0"/>
              <a:t>Egyéni személyes látogatás</a:t>
            </a:r>
          </a:p>
          <a:p>
            <a:pPr marL="653327" indent="-653327">
              <a:buFont typeface="Arial" panose="020B0604020202020204" pitchFamily="34" charset="0"/>
              <a:buChar char="•"/>
            </a:pPr>
            <a:r>
              <a:rPr lang="hu-HU" sz="5400" dirty="0"/>
              <a:t>Egyéni segítő beszélgetés</a:t>
            </a:r>
          </a:p>
          <a:p>
            <a:pPr marL="653327" indent="-653327">
              <a:buFont typeface="Arial" panose="020B0604020202020204" pitchFamily="34" charset="0"/>
              <a:buChar char="•"/>
            </a:pPr>
            <a:r>
              <a:rPr lang="hu-HU" sz="5400" dirty="0"/>
              <a:t>Csoportos toborzó fórum</a:t>
            </a:r>
          </a:p>
          <a:p>
            <a:pPr marL="653327" indent="-653327">
              <a:buFont typeface="Arial" panose="020B0604020202020204" pitchFamily="34" charset="0"/>
              <a:buChar char="•"/>
            </a:pPr>
            <a:r>
              <a:rPr lang="hu-HU" sz="5400" dirty="0"/>
              <a:t>Motivációs foglalkozások</a:t>
            </a:r>
          </a:p>
          <a:p>
            <a:endParaRPr lang="hu-HU" sz="5400" dirty="0"/>
          </a:p>
          <a:p>
            <a:endParaRPr lang="hu-HU" sz="34676" dirty="0"/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9E68964B-542D-8DB8-2189-9DC9EC749B61}"/>
              </a:ext>
            </a:extLst>
          </p:cNvPr>
          <p:cNvSpPr txBox="1"/>
          <p:nvPr/>
        </p:nvSpPr>
        <p:spPr>
          <a:xfrm>
            <a:off x="4550409" y="17955715"/>
            <a:ext cx="871858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hu-HU" sz="5400" b="1" dirty="0">
                <a:solidFill>
                  <a:srgbClr val="FF0000"/>
                </a:solidFill>
              </a:rPr>
              <a:t>Együttműködési</a:t>
            </a:r>
            <a:r>
              <a:rPr lang="hu-HU" sz="4573" b="1" dirty="0">
                <a:solidFill>
                  <a:srgbClr val="FF0000"/>
                </a:solidFill>
              </a:rPr>
              <a:t> </a:t>
            </a:r>
            <a:r>
              <a:rPr lang="hu-HU" sz="5400" b="1" dirty="0">
                <a:solidFill>
                  <a:srgbClr val="FF0000"/>
                </a:solidFill>
              </a:rPr>
              <a:t>megállapodás</a:t>
            </a:r>
          </a:p>
          <a:p>
            <a:pPr marL="653327" indent="-653327">
              <a:buFont typeface="Arial" panose="020B0604020202020204" pitchFamily="34" charset="0"/>
              <a:buChar char="•"/>
            </a:pPr>
            <a:r>
              <a:rPr lang="hu-HU" sz="5400" b="1" dirty="0">
                <a:solidFill>
                  <a:srgbClr val="FF0000"/>
                </a:solidFill>
              </a:rPr>
              <a:t>RFF belépési kérdőív</a:t>
            </a:r>
          </a:p>
          <a:p>
            <a:pPr marL="653327" indent="-653327">
              <a:buFont typeface="Arial" panose="020B0604020202020204" pitchFamily="34" charset="0"/>
              <a:buChar char="•"/>
            </a:pPr>
            <a:r>
              <a:rPr lang="hu-HU" sz="5400" b="1" dirty="0">
                <a:solidFill>
                  <a:srgbClr val="FF0000"/>
                </a:solidFill>
              </a:rPr>
              <a:t>Állapotfelmérő kérdőív </a:t>
            </a: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405F0FE0-6502-F108-E35A-E0242A9D9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701" y="4876801"/>
            <a:ext cx="13058637" cy="3245020"/>
          </a:xfrm>
          <a:prstGeom prst="rect">
            <a:avLst/>
          </a:prstGeom>
        </p:spPr>
      </p:pic>
      <p:grpSp>
        <p:nvGrpSpPr>
          <p:cNvPr id="2" name="Csoportba foglalás 1">
            <a:extLst>
              <a:ext uri="{FF2B5EF4-FFF2-40B4-BE49-F238E27FC236}">
                <a16:creationId xmlns:a16="http://schemas.microsoft.com/office/drawing/2014/main" id="{E118A3D7-7DEC-CA8D-FC04-2AA1B180426D}"/>
              </a:ext>
            </a:extLst>
          </p:cNvPr>
          <p:cNvGrpSpPr/>
          <p:nvPr/>
        </p:nvGrpSpPr>
        <p:grpSpPr>
          <a:xfrm>
            <a:off x="15146251" y="4876801"/>
            <a:ext cx="11293980" cy="3121060"/>
            <a:chOff x="1353441" y="1013542"/>
            <a:chExt cx="1564445" cy="444111"/>
          </a:xfrm>
        </p:grpSpPr>
        <p:sp>
          <p:nvSpPr>
            <p:cNvPr id="3" name="Nyíl: sávnyíl 2">
              <a:extLst>
                <a:ext uri="{FF2B5EF4-FFF2-40B4-BE49-F238E27FC236}">
                  <a16:creationId xmlns:a16="http://schemas.microsoft.com/office/drawing/2014/main" id="{9FA23551-F5ED-5892-4E62-E2F5E0EC42D1}"/>
                </a:ext>
              </a:extLst>
            </p:cNvPr>
            <p:cNvSpPr/>
            <p:nvPr/>
          </p:nvSpPr>
          <p:spPr>
            <a:xfrm>
              <a:off x="1353441" y="1013542"/>
              <a:ext cx="1564445" cy="444111"/>
            </a:xfrm>
            <a:prstGeom prst="chevron">
              <a:avLst/>
            </a:prstGeom>
            <a:solidFill>
              <a:srgbClr val="C0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hu-HU" sz="34676"/>
            </a:p>
          </p:txBody>
        </p:sp>
        <p:sp>
          <p:nvSpPr>
            <p:cNvPr id="4" name="Nyíl: sávnyíl 4">
              <a:extLst>
                <a:ext uri="{FF2B5EF4-FFF2-40B4-BE49-F238E27FC236}">
                  <a16:creationId xmlns:a16="http://schemas.microsoft.com/office/drawing/2014/main" id="{96A8BB04-1647-6B0C-AFA1-19F1D4D6F3B4}"/>
                </a:ext>
              </a:extLst>
            </p:cNvPr>
            <p:cNvSpPr txBox="1"/>
            <p:nvPr/>
          </p:nvSpPr>
          <p:spPr>
            <a:xfrm>
              <a:off x="1575497" y="1013542"/>
              <a:ext cx="1120334" cy="44411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56" tIns="40652" rIns="40652" bIns="40652" numCol="1" spcCol="1270" anchor="ctr" anchorCtr="0">
              <a:noAutofit/>
            </a:bodyPr>
            <a:lstStyle/>
            <a:p>
              <a:pPr algn="ctr" defTabSz="135504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u-HU" sz="5400" b="1" dirty="0"/>
                <a:t>PROFIL-AKADÁLYOK FELMÉRÉSE</a:t>
              </a:r>
            </a:p>
          </p:txBody>
        </p:sp>
      </p:grpSp>
      <p:sp>
        <p:nvSpPr>
          <p:cNvPr id="5" name="Szövegdoboz 4">
            <a:extLst>
              <a:ext uri="{FF2B5EF4-FFF2-40B4-BE49-F238E27FC236}">
                <a16:creationId xmlns:a16="http://schemas.microsoft.com/office/drawing/2014/main" id="{12E0AEED-3D62-51CC-401A-248B092BA6C3}"/>
              </a:ext>
            </a:extLst>
          </p:cNvPr>
          <p:cNvSpPr txBox="1"/>
          <p:nvPr/>
        </p:nvSpPr>
        <p:spPr>
          <a:xfrm>
            <a:off x="16932975" y="7921529"/>
            <a:ext cx="8718588" cy="136112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endParaRPr lang="hu-HU" sz="4573" b="1" dirty="0"/>
          </a:p>
          <a:p>
            <a:pPr marL="653327" indent="-653327">
              <a:buFont typeface="Arial" panose="020B0604020202020204" pitchFamily="34" charset="0"/>
              <a:buChar char="•"/>
            </a:pPr>
            <a:r>
              <a:rPr lang="hu-HU" sz="5400" dirty="0"/>
              <a:t>Családi háttér</a:t>
            </a:r>
          </a:p>
          <a:p>
            <a:pPr marL="653327" indent="-653327">
              <a:buFont typeface="Arial" panose="020B0604020202020204" pitchFamily="34" charset="0"/>
              <a:buChar char="•"/>
            </a:pPr>
            <a:r>
              <a:rPr lang="hu-HU" sz="5400" dirty="0"/>
              <a:t>Jövedelmi helyzet</a:t>
            </a:r>
          </a:p>
          <a:p>
            <a:pPr marL="653327" indent="-653327">
              <a:buFont typeface="Arial" panose="020B0604020202020204" pitchFamily="34" charset="0"/>
              <a:buChar char="•"/>
            </a:pPr>
            <a:r>
              <a:rPr lang="hu-HU" sz="5400" dirty="0"/>
              <a:t>Képességek, szakmai kompetenciák készségek</a:t>
            </a:r>
          </a:p>
          <a:p>
            <a:pPr marL="653327" indent="-653327">
              <a:buFont typeface="Arial" panose="020B0604020202020204" pitchFamily="34" charset="0"/>
              <a:buChar char="•"/>
            </a:pPr>
            <a:r>
              <a:rPr lang="hu-HU" sz="5400" dirty="0"/>
              <a:t>Szakmai tapasztalat</a:t>
            </a:r>
          </a:p>
          <a:p>
            <a:pPr marL="653327" indent="-653327">
              <a:buFont typeface="Arial" panose="020B0604020202020204" pitchFamily="34" charset="0"/>
              <a:buChar char="•"/>
            </a:pPr>
            <a:r>
              <a:rPr lang="hu-HU" sz="5400" dirty="0"/>
              <a:t>Munkapreferencia</a:t>
            </a:r>
          </a:p>
          <a:p>
            <a:pPr marL="653327" indent="-653327">
              <a:buFont typeface="Arial" panose="020B0604020202020204" pitchFamily="34" charset="0"/>
              <a:buChar char="•"/>
            </a:pPr>
            <a:r>
              <a:rPr lang="hu-HU" sz="5400" dirty="0"/>
              <a:t>Munkavállalást akadályozó tényezők felmérése </a:t>
            </a:r>
          </a:p>
          <a:p>
            <a:endParaRPr lang="hu-HU" sz="5400" dirty="0"/>
          </a:p>
          <a:p>
            <a:endParaRPr lang="hu-HU" sz="34676" dirty="0"/>
          </a:p>
        </p:txBody>
      </p:sp>
      <p:grpSp>
        <p:nvGrpSpPr>
          <p:cNvPr id="13" name="Csoportba foglalás 12">
            <a:extLst>
              <a:ext uri="{FF2B5EF4-FFF2-40B4-BE49-F238E27FC236}">
                <a16:creationId xmlns:a16="http://schemas.microsoft.com/office/drawing/2014/main" id="{4CC26664-CAD6-2F26-B096-41CCF3AD79A9}"/>
              </a:ext>
            </a:extLst>
          </p:cNvPr>
          <p:cNvGrpSpPr/>
          <p:nvPr/>
        </p:nvGrpSpPr>
        <p:grpSpPr>
          <a:xfrm>
            <a:off x="26356151" y="4790538"/>
            <a:ext cx="13945769" cy="3245020"/>
            <a:chOff x="1353441" y="1013542"/>
            <a:chExt cx="1564445" cy="444111"/>
          </a:xfrm>
        </p:grpSpPr>
        <p:sp>
          <p:nvSpPr>
            <p:cNvPr id="14" name="Nyíl: sávnyíl 13">
              <a:extLst>
                <a:ext uri="{FF2B5EF4-FFF2-40B4-BE49-F238E27FC236}">
                  <a16:creationId xmlns:a16="http://schemas.microsoft.com/office/drawing/2014/main" id="{77287F1F-736B-117F-282B-6566E7DDA667}"/>
                </a:ext>
              </a:extLst>
            </p:cNvPr>
            <p:cNvSpPr/>
            <p:nvPr/>
          </p:nvSpPr>
          <p:spPr>
            <a:xfrm>
              <a:off x="1353441" y="1013542"/>
              <a:ext cx="1564445" cy="444111"/>
            </a:xfrm>
            <a:prstGeom prst="chevron">
              <a:avLst/>
            </a:prstGeom>
            <a:solidFill>
              <a:srgbClr val="C0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hu-HU" sz="34676"/>
            </a:p>
          </p:txBody>
        </p:sp>
        <p:sp>
          <p:nvSpPr>
            <p:cNvPr id="15" name="Nyíl: sávnyíl 4">
              <a:extLst>
                <a:ext uri="{FF2B5EF4-FFF2-40B4-BE49-F238E27FC236}">
                  <a16:creationId xmlns:a16="http://schemas.microsoft.com/office/drawing/2014/main" id="{CCF0C38C-F011-4C99-D821-86812F82C27F}"/>
                </a:ext>
              </a:extLst>
            </p:cNvPr>
            <p:cNvSpPr txBox="1"/>
            <p:nvPr/>
          </p:nvSpPr>
          <p:spPr>
            <a:xfrm>
              <a:off x="1575497" y="1013542"/>
              <a:ext cx="1120334" cy="44411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56" tIns="40652" rIns="40652" bIns="40652" numCol="1" spcCol="1270" anchor="ctr" anchorCtr="0">
              <a:noAutofit/>
            </a:bodyPr>
            <a:lstStyle/>
            <a:p>
              <a:pPr algn="ctr" defTabSz="135504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u-HU" sz="6000" b="1" dirty="0"/>
                <a:t>EFT KÉSZÍTÉSE</a:t>
              </a:r>
            </a:p>
          </p:txBody>
        </p:sp>
      </p:grp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6B339242-B963-E311-F4AB-15F54208781B}"/>
              </a:ext>
            </a:extLst>
          </p:cNvPr>
          <p:cNvSpPr txBox="1"/>
          <p:nvPr/>
        </p:nvSpPr>
        <p:spPr>
          <a:xfrm>
            <a:off x="18088817" y="17854892"/>
            <a:ext cx="64069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hu-HU" sz="5400" b="1" dirty="0">
                <a:solidFill>
                  <a:srgbClr val="FF0000"/>
                </a:solidFill>
              </a:rPr>
              <a:t>Személyes profil </a:t>
            </a: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752EB7C1-5553-6D59-5802-875B02EB15FE}"/>
              </a:ext>
            </a:extLst>
          </p:cNvPr>
          <p:cNvSpPr txBox="1"/>
          <p:nvPr/>
        </p:nvSpPr>
        <p:spPr>
          <a:xfrm>
            <a:off x="30662998" y="17955715"/>
            <a:ext cx="640690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53327" indent="-653327">
              <a:buFont typeface="Arial" panose="020B0604020202020204" pitchFamily="34" charset="0"/>
              <a:buChar char="•"/>
            </a:pPr>
            <a:r>
              <a:rPr lang="hu-HU" sz="5400" b="1" dirty="0">
                <a:solidFill>
                  <a:srgbClr val="FF0000"/>
                </a:solidFill>
              </a:rPr>
              <a:t>Egyéni fejlesztési terv és felülvizsgálat</a:t>
            </a:r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0ED078A9-CA1C-619D-FEB7-B0CA98D931FC}"/>
              </a:ext>
            </a:extLst>
          </p:cNvPr>
          <p:cNvSpPr txBox="1"/>
          <p:nvPr/>
        </p:nvSpPr>
        <p:spPr>
          <a:xfrm>
            <a:off x="28982031" y="8130140"/>
            <a:ext cx="8087871" cy="74440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53327" lvl="0" indent="-653327">
              <a:buFont typeface="Arial" panose="020B0604020202020204" pitchFamily="34" charset="0"/>
              <a:buChar char="•"/>
            </a:pPr>
            <a:endParaRPr lang="hu-HU" sz="5400" dirty="0"/>
          </a:p>
          <a:p>
            <a:pPr marL="653327" indent="-653327">
              <a:buFont typeface="Arial" panose="020B0604020202020204" pitchFamily="34" charset="0"/>
              <a:buChar char="•"/>
            </a:pPr>
            <a:r>
              <a:rPr lang="hu-HU" sz="5400" dirty="0"/>
              <a:t>Az ügyfél  </a:t>
            </a:r>
            <a:r>
              <a:rPr lang="hu-HU" sz="5400" dirty="0" err="1"/>
              <a:t>PROFILozása</a:t>
            </a:r>
            <a:r>
              <a:rPr lang="hu-HU" sz="5400" dirty="0"/>
              <a:t> alapján  a szükséges fejlesztési irányok, tevékenyégek beazonosítása, célok kijelölése, </a:t>
            </a:r>
          </a:p>
          <a:p>
            <a:endParaRPr lang="hu-HU" sz="4573" dirty="0"/>
          </a:p>
          <a:p>
            <a:endParaRPr lang="hu-HU" sz="5400" b="1" dirty="0">
              <a:solidFill>
                <a:srgbClr val="FF0000"/>
              </a:solidFill>
            </a:endParaRPr>
          </a:p>
        </p:txBody>
      </p:sp>
      <p:sp>
        <p:nvSpPr>
          <p:cNvPr id="20" name="Kivonás jele 19">
            <a:extLst>
              <a:ext uri="{FF2B5EF4-FFF2-40B4-BE49-F238E27FC236}">
                <a16:creationId xmlns:a16="http://schemas.microsoft.com/office/drawing/2014/main" id="{A7400E9C-81E6-1FF3-C01D-30319A255E40}"/>
              </a:ext>
            </a:extLst>
          </p:cNvPr>
          <p:cNvSpPr/>
          <p:nvPr/>
        </p:nvSpPr>
        <p:spPr>
          <a:xfrm>
            <a:off x="-3848100" y="15283320"/>
            <a:ext cx="52997100" cy="2217043"/>
          </a:xfrm>
          <a:prstGeom prst="mathMinus">
            <a:avLst>
              <a:gd name="adj1" fmla="val 33045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6600" b="1" dirty="0"/>
              <a:t>ADMINISZTRÁCIÓ</a:t>
            </a:r>
          </a:p>
        </p:txBody>
      </p:sp>
      <p:sp>
        <p:nvSpPr>
          <p:cNvPr id="8" name="Google Shape;85;p13">
            <a:extLst>
              <a:ext uri="{FF2B5EF4-FFF2-40B4-BE49-F238E27FC236}">
                <a16:creationId xmlns:a16="http://schemas.microsoft.com/office/drawing/2014/main" id="{44B0ECB1-D2F8-AD67-2A86-51FE137597F3}"/>
              </a:ext>
            </a:extLst>
          </p:cNvPr>
          <p:cNvSpPr txBox="1"/>
          <p:nvPr/>
        </p:nvSpPr>
        <p:spPr>
          <a:xfrm>
            <a:off x="17403005" y="1421194"/>
            <a:ext cx="8953146" cy="1846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3484413">
              <a:buClr>
                <a:srgbClr val="000000"/>
              </a:buClr>
            </a:pPr>
            <a:r>
              <a:rPr lang="hu-HU" sz="12002" b="1" dirty="0">
                <a:solidFill>
                  <a:srgbClr val="1E293B"/>
                </a:solidFill>
                <a:latin typeface="Poppins"/>
                <a:cs typeface="Poppins"/>
                <a:sym typeface="Merriweather"/>
              </a:rPr>
              <a:t>FELMÉRÉS</a:t>
            </a:r>
            <a:endParaRPr sz="12002" b="1" dirty="0">
              <a:solidFill>
                <a:srgbClr val="1E293B"/>
              </a:solidFill>
              <a:latin typeface="Poppins"/>
              <a:cs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815952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Nyíl: jobbra mutató 24">
            <a:extLst>
              <a:ext uri="{FF2B5EF4-FFF2-40B4-BE49-F238E27FC236}">
                <a16:creationId xmlns:a16="http://schemas.microsoft.com/office/drawing/2014/main" id="{06296E7A-E4FD-2103-AA1A-82EBBF07C937}"/>
              </a:ext>
            </a:extLst>
          </p:cNvPr>
          <p:cNvSpPr/>
          <p:nvPr/>
        </p:nvSpPr>
        <p:spPr>
          <a:xfrm>
            <a:off x="27592906" y="12930584"/>
            <a:ext cx="12066979" cy="1661689"/>
          </a:xfrm>
          <a:prstGeom prst="rightArrow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b="1" dirty="0">
              <a:solidFill>
                <a:schemeClr val="bg1"/>
              </a:solidFill>
            </a:endParaRPr>
          </a:p>
        </p:txBody>
      </p:sp>
      <p:sp>
        <p:nvSpPr>
          <p:cNvPr id="24" name="Nyíl: jobbra mutató 23">
            <a:extLst>
              <a:ext uri="{FF2B5EF4-FFF2-40B4-BE49-F238E27FC236}">
                <a16:creationId xmlns:a16="http://schemas.microsoft.com/office/drawing/2014/main" id="{FFF81886-816D-9000-B42C-5C14AD2FD3B4}"/>
              </a:ext>
            </a:extLst>
          </p:cNvPr>
          <p:cNvSpPr/>
          <p:nvPr/>
        </p:nvSpPr>
        <p:spPr>
          <a:xfrm>
            <a:off x="27745307" y="11560478"/>
            <a:ext cx="12066979" cy="1661689"/>
          </a:xfrm>
          <a:prstGeom prst="rightArrow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b="1" dirty="0">
              <a:solidFill>
                <a:schemeClr val="bg1"/>
              </a:solidFill>
            </a:endParaRPr>
          </a:p>
        </p:txBody>
      </p:sp>
      <p:sp>
        <p:nvSpPr>
          <p:cNvPr id="23" name="Nyíl: jobbra mutató 22">
            <a:extLst>
              <a:ext uri="{FF2B5EF4-FFF2-40B4-BE49-F238E27FC236}">
                <a16:creationId xmlns:a16="http://schemas.microsoft.com/office/drawing/2014/main" id="{44164903-602A-12AF-9559-3AFA11D620D9}"/>
              </a:ext>
            </a:extLst>
          </p:cNvPr>
          <p:cNvSpPr/>
          <p:nvPr/>
        </p:nvSpPr>
        <p:spPr>
          <a:xfrm>
            <a:off x="27592907" y="10382775"/>
            <a:ext cx="12066979" cy="1661689"/>
          </a:xfrm>
          <a:prstGeom prst="rightArrow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b="1" dirty="0">
              <a:solidFill>
                <a:schemeClr val="bg1"/>
              </a:solidFill>
            </a:endParaRPr>
          </a:p>
        </p:txBody>
      </p:sp>
      <p:sp>
        <p:nvSpPr>
          <p:cNvPr id="21" name="Nyíl: jobbra mutató 20">
            <a:extLst>
              <a:ext uri="{FF2B5EF4-FFF2-40B4-BE49-F238E27FC236}">
                <a16:creationId xmlns:a16="http://schemas.microsoft.com/office/drawing/2014/main" id="{5D0C8600-E0B3-E6BB-7835-BEDBA69E863B}"/>
              </a:ext>
            </a:extLst>
          </p:cNvPr>
          <p:cNvSpPr/>
          <p:nvPr/>
        </p:nvSpPr>
        <p:spPr>
          <a:xfrm>
            <a:off x="27440507" y="8822417"/>
            <a:ext cx="12066979" cy="1661689"/>
          </a:xfrm>
          <a:prstGeom prst="rightArrow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b="1" dirty="0">
              <a:solidFill>
                <a:schemeClr val="bg1"/>
              </a:solidFill>
            </a:endParaRPr>
          </a:p>
        </p:txBody>
      </p:sp>
      <p:sp>
        <p:nvSpPr>
          <p:cNvPr id="19" name="Nyíl: jobbra mutató 18">
            <a:extLst>
              <a:ext uri="{FF2B5EF4-FFF2-40B4-BE49-F238E27FC236}">
                <a16:creationId xmlns:a16="http://schemas.microsoft.com/office/drawing/2014/main" id="{527A2051-3951-2197-FEDF-8CCAE6E00B3B}"/>
              </a:ext>
            </a:extLst>
          </p:cNvPr>
          <p:cNvSpPr/>
          <p:nvPr/>
        </p:nvSpPr>
        <p:spPr>
          <a:xfrm>
            <a:off x="4735120" y="15518072"/>
            <a:ext cx="12066979" cy="1661689"/>
          </a:xfrm>
          <a:prstGeom prst="rightArrow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8" name="Nyíl: jobbra mutató 17">
            <a:extLst>
              <a:ext uri="{FF2B5EF4-FFF2-40B4-BE49-F238E27FC236}">
                <a16:creationId xmlns:a16="http://schemas.microsoft.com/office/drawing/2014/main" id="{C02BDB38-A0BE-513D-BD6E-936B33F83DD9}"/>
              </a:ext>
            </a:extLst>
          </p:cNvPr>
          <p:cNvSpPr/>
          <p:nvPr/>
        </p:nvSpPr>
        <p:spPr>
          <a:xfrm>
            <a:off x="4735121" y="14226870"/>
            <a:ext cx="12066979" cy="1661689"/>
          </a:xfrm>
          <a:prstGeom prst="rightArrow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7" name="Nyíl: jobbra mutató 16">
            <a:extLst>
              <a:ext uri="{FF2B5EF4-FFF2-40B4-BE49-F238E27FC236}">
                <a16:creationId xmlns:a16="http://schemas.microsoft.com/office/drawing/2014/main" id="{92098F87-7806-316E-4F3E-3ED61FF33DBD}"/>
              </a:ext>
            </a:extLst>
          </p:cNvPr>
          <p:cNvSpPr/>
          <p:nvPr/>
        </p:nvSpPr>
        <p:spPr>
          <a:xfrm>
            <a:off x="4735121" y="12895065"/>
            <a:ext cx="12066979" cy="1661689"/>
          </a:xfrm>
          <a:prstGeom prst="rightArrow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6" name="Nyíl: jobbra mutató 15">
            <a:extLst>
              <a:ext uri="{FF2B5EF4-FFF2-40B4-BE49-F238E27FC236}">
                <a16:creationId xmlns:a16="http://schemas.microsoft.com/office/drawing/2014/main" id="{CF1B56B7-2D19-E6B5-8111-659F9C45C897}"/>
              </a:ext>
            </a:extLst>
          </p:cNvPr>
          <p:cNvSpPr/>
          <p:nvPr/>
        </p:nvSpPr>
        <p:spPr>
          <a:xfrm>
            <a:off x="4735121" y="11521770"/>
            <a:ext cx="12066979" cy="1661689"/>
          </a:xfrm>
          <a:prstGeom prst="rightArrow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15" name="Nyíl: jobbra mutató 14">
            <a:extLst>
              <a:ext uri="{FF2B5EF4-FFF2-40B4-BE49-F238E27FC236}">
                <a16:creationId xmlns:a16="http://schemas.microsoft.com/office/drawing/2014/main" id="{F49D32EB-E93E-76E4-CE82-7D9C61B7F4BE}"/>
              </a:ext>
            </a:extLst>
          </p:cNvPr>
          <p:cNvSpPr/>
          <p:nvPr/>
        </p:nvSpPr>
        <p:spPr>
          <a:xfrm>
            <a:off x="4735121" y="10241313"/>
            <a:ext cx="12066979" cy="1661689"/>
          </a:xfrm>
          <a:prstGeom prst="rightArrow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4" name="Nyíl: jobbra mutató 13">
            <a:extLst>
              <a:ext uri="{FF2B5EF4-FFF2-40B4-BE49-F238E27FC236}">
                <a16:creationId xmlns:a16="http://schemas.microsoft.com/office/drawing/2014/main" id="{EF39BD1A-4A28-5504-FC60-97F49E1C0574}"/>
              </a:ext>
            </a:extLst>
          </p:cNvPr>
          <p:cNvSpPr/>
          <p:nvPr/>
        </p:nvSpPr>
        <p:spPr>
          <a:xfrm>
            <a:off x="4582721" y="8777711"/>
            <a:ext cx="12066979" cy="1661689"/>
          </a:xfrm>
          <a:prstGeom prst="rightArrow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F0BF294A-717B-7A0D-15DB-DD1E97B25304}"/>
              </a:ext>
            </a:extLst>
          </p:cNvPr>
          <p:cNvSpPr/>
          <p:nvPr/>
        </p:nvSpPr>
        <p:spPr>
          <a:xfrm>
            <a:off x="4076698" y="5231197"/>
            <a:ext cx="13383822" cy="27051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8800" b="1" dirty="0"/>
              <a:t>Foglalkoztathatóság javítása</a:t>
            </a:r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163E1E67-8494-C2D0-BE41-210E03253E9E}"/>
              </a:ext>
            </a:extLst>
          </p:cNvPr>
          <p:cNvSpPr/>
          <p:nvPr/>
        </p:nvSpPr>
        <p:spPr>
          <a:xfrm>
            <a:off x="26119122" y="5231197"/>
            <a:ext cx="14709748" cy="27051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8800" b="1" dirty="0"/>
              <a:t>Felnőttképzés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6F12E933-B530-5B10-9427-4DAF08B95736}"/>
              </a:ext>
            </a:extLst>
          </p:cNvPr>
          <p:cNvSpPr txBox="1"/>
          <p:nvPr/>
        </p:nvSpPr>
        <p:spPr>
          <a:xfrm>
            <a:off x="28074338" y="8822417"/>
            <a:ext cx="14709748" cy="54891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u-HU" sz="6000" b="1" dirty="0">
                <a:solidFill>
                  <a:schemeClr val="bg1"/>
                </a:solidFill>
              </a:rPr>
              <a:t>1. Képzési igényfelmérés</a:t>
            </a:r>
          </a:p>
          <a:p>
            <a:pPr>
              <a:lnSpc>
                <a:spcPct val="150000"/>
              </a:lnSpc>
            </a:pPr>
            <a:r>
              <a:rPr lang="hu-HU" sz="6000" b="1" dirty="0">
                <a:solidFill>
                  <a:schemeClr val="bg1"/>
                </a:solidFill>
              </a:rPr>
              <a:t>2. Képzés elkezdése</a:t>
            </a:r>
          </a:p>
          <a:p>
            <a:pPr>
              <a:lnSpc>
                <a:spcPct val="150000"/>
              </a:lnSpc>
            </a:pPr>
            <a:r>
              <a:rPr lang="hu-HU" sz="6000" b="1" dirty="0">
                <a:solidFill>
                  <a:schemeClr val="bg1"/>
                </a:solidFill>
              </a:rPr>
              <a:t>3.Képzésben tartás támogatása</a:t>
            </a:r>
          </a:p>
          <a:p>
            <a:pPr>
              <a:lnSpc>
                <a:spcPct val="150000"/>
              </a:lnSpc>
            </a:pPr>
            <a:r>
              <a:rPr lang="hu-HU" sz="6000" b="1" dirty="0">
                <a:solidFill>
                  <a:schemeClr val="bg1"/>
                </a:solidFill>
              </a:rPr>
              <a:t>4. Képzés befejezése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F1F59595-BFBD-8084-16D3-22EA57E54835}"/>
              </a:ext>
            </a:extLst>
          </p:cNvPr>
          <p:cNvSpPr txBox="1"/>
          <p:nvPr/>
        </p:nvSpPr>
        <p:spPr>
          <a:xfrm>
            <a:off x="4920260" y="8785925"/>
            <a:ext cx="13383821" cy="82591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u-HU" sz="6000" dirty="0">
                <a:solidFill>
                  <a:schemeClr val="bg1"/>
                </a:solidFill>
              </a:rPr>
              <a:t>1.</a:t>
            </a:r>
            <a:r>
              <a:rPr lang="hu-HU" sz="6000" b="1" dirty="0">
                <a:solidFill>
                  <a:schemeClr val="bg1"/>
                </a:solidFill>
              </a:rPr>
              <a:t>Motiválás, bizalomépítés </a:t>
            </a:r>
          </a:p>
          <a:p>
            <a:pPr>
              <a:lnSpc>
                <a:spcPct val="150000"/>
              </a:lnSpc>
            </a:pPr>
            <a:r>
              <a:rPr lang="hu-HU" sz="6000" b="1" dirty="0">
                <a:solidFill>
                  <a:schemeClr val="bg1"/>
                </a:solidFill>
              </a:rPr>
              <a:t>2.Munkaorientáció</a:t>
            </a:r>
          </a:p>
          <a:p>
            <a:pPr>
              <a:lnSpc>
                <a:spcPct val="150000"/>
              </a:lnSpc>
            </a:pPr>
            <a:r>
              <a:rPr lang="hu-HU" sz="6000" b="1" dirty="0">
                <a:solidFill>
                  <a:schemeClr val="bg1"/>
                </a:solidFill>
              </a:rPr>
              <a:t>3. Munkaerő-piaci információnyújtás</a:t>
            </a:r>
          </a:p>
          <a:p>
            <a:pPr>
              <a:lnSpc>
                <a:spcPct val="150000"/>
              </a:lnSpc>
            </a:pPr>
            <a:r>
              <a:rPr lang="hu-HU" sz="6000" b="1" dirty="0">
                <a:solidFill>
                  <a:schemeClr val="bg1"/>
                </a:solidFill>
              </a:rPr>
              <a:t>4. Álláskeresési tanácsadás</a:t>
            </a:r>
          </a:p>
          <a:p>
            <a:pPr>
              <a:lnSpc>
                <a:spcPct val="150000"/>
              </a:lnSpc>
            </a:pPr>
            <a:r>
              <a:rPr lang="hu-HU" sz="6000" b="1" dirty="0"/>
              <a:t> </a:t>
            </a:r>
            <a:r>
              <a:rPr lang="hu-HU" sz="6000" b="1" dirty="0">
                <a:solidFill>
                  <a:schemeClr val="bg1"/>
                </a:solidFill>
              </a:rPr>
              <a:t>5. Állásinterjúra felkészítés</a:t>
            </a:r>
          </a:p>
          <a:p>
            <a:pPr>
              <a:lnSpc>
                <a:spcPct val="150000"/>
              </a:lnSpc>
            </a:pPr>
            <a:r>
              <a:rPr lang="hu-HU" sz="6000" b="1" dirty="0">
                <a:solidFill>
                  <a:schemeClr val="bg1"/>
                </a:solidFill>
              </a:rPr>
              <a:t>6.  Próbamunka </a:t>
            </a:r>
          </a:p>
        </p:txBody>
      </p:sp>
      <p:sp>
        <p:nvSpPr>
          <p:cNvPr id="9" name="Kivonás jele 8">
            <a:extLst>
              <a:ext uri="{FF2B5EF4-FFF2-40B4-BE49-F238E27FC236}">
                <a16:creationId xmlns:a16="http://schemas.microsoft.com/office/drawing/2014/main" id="{5DD56DFE-0C5D-9358-8C9F-3F0BD28C410B}"/>
              </a:ext>
            </a:extLst>
          </p:cNvPr>
          <p:cNvSpPr/>
          <p:nvPr/>
        </p:nvSpPr>
        <p:spPr>
          <a:xfrm>
            <a:off x="-2149916" y="16981674"/>
            <a:ext cx="49508216" cy="2008547"/>
          </a:xfrm>
          <a:prstGeom prst="mathMinus">
            <a:avLst>
              <a:gd name="adj1" fmla="val 33045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6600" b="1" dirty="0"/>
              <a:t>ADMINISZTRÁCIÓ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56988DD6-B2B3-FB26-B899-3A14A69EB2C5}"/>
              </a:ext>
            </a:extLst>
          </p:cNvPr>
          <p:cNvSpPr txBox="1"/>
          <p:nvPr/>
        </p:nvSpPr>
        <p:spPr>
          <a:xfrm>
            <a:off x="5851911" y="18990221"/>
            <a:ext cx="7667473" cy="2456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u-HU" sz="5400" b="1" dirty="0">
                <a:solidFill>
                  <a:srgbClr val="FF0000"/>
                </a:solidFill>
              </a:rPr>
              <a:t>Munkaerő-piaci napló</a:t>
            </a:r>
          </a:p>
          <a:p>
            <a:pPr>
              <a:lnSpc>
                <a:spcPct val="150000"/>
              </a:lnSpc>
            </a:pPr>
            <a:r>
              <a:rPr lang="hu-HU" sz="5400" b="1" dirty="0">
                <a:solidFill>
                  <a:srgbClr val="FF0000"/>
                </a:solidFill>
              </a:rPr>
              <a:t>Önéletrajz</a:t>
            </a:r>
          </a:p>
        </p:txBody>
      </p:sp>
      <p:sp>
        <p:nvSpPr>
          <p:cNvPr id="26" name="Szövegdoboz 25">
            <a:extLst>
              <a:ext uri="{FF2B5EF4-FFF2-40B4-BE49-F238E27FC236}">
                <a16:creationId xmlns:a16="http://schemas.microsoft.com/office/drawing/2014/main" id="{57817F38-0A36-35D9-B995-3C553B521C6C}"/>
              </a:ext>
            </a:extLst>
          </p:cNvPr>
          <p:cNvSpPr txBox="1"/>
          <p:nvPr/>
        </p:nvSpPr>
        <p:spPr>
          <a:xfrm>
            <a:off x="29102284" y="18692436"/>
            <a:ext cx="9562427" cy="6195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u-HU" sz="5400" b="1" dirty="0">
                <a:solidFill>
                  <a:srgbClr val="FF0000"/>
                </a:solidFill>
              </a:rPr>
              <a:t>Munkaerő-piaci napló</a:t>
            </a:r>
          </a:p>
          <a:p>
            <a:pPr>
              <a:lnSpc>
                <a:spcPct val="150000"/>
              </a:lnSpc>
            </a:pPr>
            <a:r>
              <a:rPr lang="hu-HU" sz="5400" b="1" dirty="0">
                <a:solidFill>
                  <a:srgbClr val="FF0000"/>
                </a:solidFill>
              </a:rPr>
              <a:t>Felnőttképzési szerződés</a:t>
            </a:r>
          </a:p>
          <a:p>
            <a:pPr>
              <a:lnSpc>
                <a:spcPct val="150000"/>
              </a:lnSpc>
            </a:pPr>
            <a:r>
              <a:rPr lang="hu-HU" sz="5400" b="1" dirty="0">
                <a:solidFill>
                  <a:srgbClr val="FF0000"/>
                </a:solidFill>
              </a:rPr>
              <a:t>Képzési program, és ütemterv</a:t>
            </a:r>
          </a:p>
          <a:p>
            <a:pPr>
              <a:lnSpc>
                <a:spcPct val="150000"/>
              </a:lnSpc>
            </a:pPr>
            <a:r>
              <a:rPr lang="hu-HU" sz="5400" b="1" dirty="0">
                <a:solidFill>
                  <a:srgbClr val="FF0000"/>
                </a:solidFill>
              </a:rPr>
              <a:t>Jelenléti ívek</a:t>
            </a:r>
          </a:p>
          <a:p>
            <a:pPr>
              <a:lnSpc>
                <a:spcPct val="150000"/>
              </a:lnSpc>
            </a:pPr>
            <a:r>
              <a:rPr lang="hu-HU" sz="5400" b="1" dirty="0">
                <a:solidFill>
                  <a:srgbClr val="FF0000"/>
                </a:solidFill>
              </a:rPr>
              <a:t>Tanúsítvány/bizonyítvány</a:t>
            </a:r>
          </a:p>
        </p:txBody>
      </p:sp>
      <p:sp>
        <p:nvSpPr>
          <p:cNvPr id="27" name="Google Shape;85;p13">
            <a:extLst>
              <a:ext uri="{FF2B5EF4-FFF2-40B4-BE49-F238E27FC236}">
                <a16:creationId xmlns:a16="http://schemas.microsoft.com/office/drawing/2014/main" id="{635E2D00-A0D5-8CF4-D2D2-1EFCBC585AB0}"/>
              </a:ext>
            </a:extLst>
          </p:cNvPr>
          <p:cNvSpPr txBox="1"/>
          <p:nvPr/>
        </p:nvSpPr>
        <p:spPr>
          <a:xfrm>
            <a:off x="18749346" y="3063531"/>
            <a:ext cx="6663354" cy="1692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3484413">
              <a:buClr>
                <a:srgbClr val="000000"/>
              </a:buClr>
            </a:pPr>
            <a:r>
              <a:rPr lang="hu-HU" sz="11000" b="1" dirty="0">
                <a:solidFill>
                  <a:srgbClr val="1E293B"/>
                </a:solidFill>
                <a:latin typeface="+mj-lt"/>
                <a:cs typeface="Poppins"/>
                <a:sym typeface="Merriweather"/>
              </a:rPr>
              <a:t>FEJLESZTÉS</a:t>
            </a:r>
            <a:endParaRPr sz="11000" b="1" dirty="0">
              <a:solidFill>
                <a:srgbClr val="1E293B"/>
              </a:solidFill>
              <a:latin typeface="+mj-lt"/>
              <a:cs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28020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>
            <a:extLst>
              <a:ext uri="{FF2B5EF4-FFF2-40B4-BE49-F238E27FC236}">
                <a16:creationId xmlns:a16="http://schemas.microsoft.com/office/drawing/2014/main" id="{9976CFB8-1AF5-5F05-C7DD-E1D1A6113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55307" y="11847048"/>
            <a:ext cx="7341225" cy="2439329"/>
          </a:xfrm>
          <a:prstGeom prst="rect">
            <a:avLst/>
          </a:prstGeom>
        </p:spPr>
      </p:pic>
      <p:sp>
        <p:nvSpPr>
          <p:cNvPr id="4" name="Nyíl: jobbra mutató 3">
            <a:extLst>
              <a:ext uri="{FF2B5EF4-FFF2-40B4-BE49-F238E27FC236}">
                <a16:creationId xmlns:a16="http://schemas.microsoft.com/office/drawing/2014/main" id="{35AAA719-A81B-1F69-7A33-EEA6ABAFFF54}"/>
              </a:ext>
            </a:extLst>
          </p:cNvPr>
          <p:cNvSpPr/>
          <p:nvPr/>
        </p:nvSpPr>
        <p:spPr>
          <a:xfrm>
            <a:off x="678771" y="8681708"/>
            <a:ext cx="14065929" cy="3236912"/>
          </a:xfrm>
          <a:prstGeom prst="rightArrow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6600" dirty="0"/>
              <a:t>Elhelyezkedés segítése</a:t>
            </a:r>
          </a:p>
        </p:txBody>
      </p:sp>
      <p:sp>
        <p:nvSpPr>
          <p:cNvPr id="6" name="Nyíl: balra mutató 5">
            <a:extLst>
              <a:ext uri="{FF2B5EF4-FFF2-40B4-BE49-F238E27FC236}">
                <a16:creationId xmlns:a16="http://schemas.microsoft.com/office/drawing/2014/main" id="{5EC4D5B7-F64D-1B72-8283-DE98778188BA}"/>
              </a:ext>
            </a:extLst>
          </p:cNvPr>
          <p:cNvSpPr/>
          <p:nvPr/>
        </p:nvSpPr>
        <p:spPr>
          <a:xfrm>
            <a:off x="32388255" y="10562985"/>
            <a:ext cx="13142715" cy="4466487"/>
          </a:xfrm>
          <a:prstGeom prst="leftArrow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8800" b="1" dirty="0"/>
              <a:t>Munkáltatói kapcsolattartás</a:t>
            </a:r>
          </a:p>
        </p:txBody>
      </p:sp>
      <p:sp>
        <p:nvSpPr>
          <p:cNvPr id="9" name="Nyíl: jobbra mutató 8">
            <a:extLst>
              <a:ext uri="{FF2B5EF4-FFF2-40B4-BE49-F238E27FC236}">
                <a16:creationId xmlns:a16="http://schemas.microsoft.com/office/drawing/2014/main" id="{4ACAF347-7DFD-CCF4-473B-39237A5B7225}"/>
              </a:ext>
            </a:extLst>
          </p:cNvPr>
          <p:cNvSpPr/>
          <p:nvPr/>
        </p:nvSpPr>
        <p:spPr>
          <a:xfrm>
            <a:off x="678772" y="16442319"/>
            <a:ext cx="14193726" cy="3236912"/>
          </a:xfrm>
          <a:prstGeom prst="rightArrow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6600" dirty="0"/>
              <a:t>Munkában maradás támogatása</a:t>
            </a:r>
          </a:p>
        </p:txBody>
      </p:sp>
      <p:sp>
        <p:nvSpPr>
          <p:cNvPr id="10" name="Nyíl: jobbra mutató 9">
            <a:extLst>
              <a:ext uri="{FF2B5EF4-FFF2-40B4-BE49-F238E27FC236}">
                <a16:creationId xmlns:a16="http://schemas.microsoft.com/office/drawing/2014/main" id="{450E9268-9A52-9811-304A-8DB29364EC6B}"/>
              </a:ext>
            </a:extLst>
          </p:cNvPr>
          <p:cNvSpPr/>
          <p:nvPr/>
        </p:nvSpPr>
        <p:spPr>
          <a:xfrm>
            <a:off x="806568" y="12410843"/>
            <a:ext cx="14065929" cy="3236912"/>
          </a:xfrm>
          <a:prstGeom prst="rightArrow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6600" dirty="0"/>
              <a:t>Munkahelyi beilleszkedés segítése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8A386042-45AA-E557-0369-963DAEABA398}"/>
              </a:ext>
            </a:extLst>
          </p:cNvPr>
          <p:cNvSpPr txBox="1"/>
          <p:nvPr/>
        </p:nvSpPr>
        <p:spPr>
          <a:xfrm>
            <a:off x="35167301" y="16442319"/>
            <a:ext cx="9562427" cy="494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u-HU" sz="5400" b="1" dirty="0">
                <a:solidFill>
                  <a:srgbClr val="FF0000"/>
                </a:solidFill>
              </a:rPr>
              <a:t>Együttműködési megállapodás</a:t>
            </a:r>
          </a:p>
          <a:p>
            <a:pPr>
              <a:lnSpc>
                <a:spcPct val="150000"/>
              </a:lnSpc>
            </a:pPr>
            <a:r>
              <a:rPr lang="hu-HU" sz="5400" b="1" dirty="0">
                <a:solidFill>
                  <a:srgbClr val="FF0000"/>
                </a:solidFill>
              </a:rPr>
              <a:t>Munkaerő-profil</a:t>
            </a:r>
          </a:p>
          <a:p>
            <a:pPr>
              <a:lnSpc>
                <a:spcPct val="150000"/>
              </a:lnSpc>
            </a:pPr>
            <a:r>
              <a:rPr lang="hu-HU" sz="5400" b="1" dirty="0">
                <a:solidFill>
                  <a:srgbClr val="FF0000"/>
                </a:solidFill>
              </a:rPr>
              <a:t>Képzési szándéknyilatkozat</a:t>
            </a:r>
          </a:p>
          <a:p>
            <a:pPr>
              <a:lnSpc>
                <a:spcPct val="150000"/>
              </a:lnSpc>
            </a:pPr>
            <a:r>
              <a:rPr lang="hu-HU" sz="5400" b="1" dirty="0">
                <a:solidFill>
                  <a:srgbClr val="FF0000"/>
                </a:solidFill>
              </a:rPr>
              <a:t>Munkáltatói igazolás </a:t>
            </a:r>
          </a:p>
        </p:txBody>
      </p:sp>
      <p:pic>
        <p:nvPicPr>
          <p:cNvPr id="15" name="Kép 14">
            <a:extLst>
              <a:ext uri="{FF2B5EF4-FFF2-40B4-BE49-F238E27FC236}">
                <a16:creationId xmlns:a16="http://schemas.microsoft.com/office/drawing/2014/main" id="{AB9785E4-5EC3-4EF1-B521-6B8483D07E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65737" y="8723563"/>
            <a:ext cx="16695060" cy="10913813"/>
          </a:xfrm>
          <a:prstGeom prst="rect">
            <a:avLst/>
          </a:prstGeom>
        </p:spPr>
      </p:pic>
      <p:sp>
        <p:nvSpPr>
          <p:cNvPr id="17" name="Google Shape;85;p13">
            <a:extLst>
              <a:ext uri="{FF2B5EF4-FFF2-40B4-BE49-F238E27FC236}">
                <a16:creationId xmlns:a16="http://schemas.microsoft.com/office/drawing/2014/main" id="{618B4A04-714B-85B7-655A-C5C429159BB2}"/>
              </a:ext>
            </a:extLst>
          </p:cNvPr>
          <p:cNvSpPr txBox="1"/>
          <p:nvPr/>
        </p:nvSpPr>
        <p:spPr>
          <a:xfrm>
            <a:off x="16437674" y="5744136"/>
            <a:ext cx="21700426" cy="1692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3484413">
              <a:buClr>
                <a:srgbClr val="000000"/>
              </a:buClr>
            </a:pPr>
            <a:r>
              <a:rPr lang="hu-HU" sz="11000" b="1" dirty="0">
                <a:solidFill>
                  <a:srgbClr val="1E293B"/>
                </a:solidFill>
                <a:latin typeface="+mj-lt"/>
                <a:cs typeface="Poppins"/>
                <a:sym typeface="Merriweather"/>
              </a:rPr>
              <a:t>ELHELYEZÉS,UTÓKÖVETÉS</a:t>
            </a:r>
            <a:endParaRPr sz="11000" b="1" dirty="0">
              <a:solidFill>
                <a:srgbClr val="1E293B"/>
              </a:solidFill>
              <a:latin typeface="+mj-lt"/>
              <a:cs typeface="Poppins"/>
            </a:endParaRPr>
          </a:p>
        </p:txBody>
      </p:sp>
      <p:sp>
        <p:nvSpPr>
          <p:cNvPr id="2" name="Kivonás jele 1">
            <a:extLst>
              <a:ext uri="{FF2B5EF4-FFF2-40B4-BE49-F238E27FC236}">
                <a16:creationId xmlns:a16="http://schemas.microsoft.com/office/drawing/2014/main" id="{01B32352-F6E1-4B61-F1A6-A78893189DA3}"/>
              </a:ext>
            </a:extLst>
          </p:cNvPr>
          <p:cNvSpPr/>
          <p:nvPr/>
        </p:nvSpPr>
        <p:spPr>
          <a:xfrm>
            <a:off x="31394400" y="14973127"/>
            <a:ext cx="16230600" cy="2008547"/>
          </a:xfrm>
          <a:prstGeom prst="mathMinus">
            <a:avLst>
              <a:gd name="adj1" fmla="val 33045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6600" b="1" dirty="0"/>
              <a:t>ADMINISZTRÁCIÓ</a:t>
            </a:r>
          </a:p>
        </p:txBody>
      </p:sp>
      <p:sp>
        <p:nvSpPr>
          <p:cNvPr id="3" name="Kivonás jele 2">
            <a:extLst>
              <a:ext uri="{FF2B5EF4-FFF2-40B4-BE49-F238E27FC236}">
                <a16:creationId xmlns:a16="http://schemas.microsoft.com/office/drawing/2014/main" id="{B7B6D5C2-C43C-EF8D-FCDF-64036EEE32F1}"/>
              </a:ext>
            </a:extLst>
          </p:cNvPr>
          <p:cNvSpPr/>
          <p:nvPr/>
        </p:nvSpPr>
        <p:spPr>
          <a:xfrm>
            <a:off x="-1358102" y="19679231"/>
            <a:ext cx="16230600" cy="2008547"/>
          </a:xfrm>
          <a:prstGeom prst="mathMinus">
            <a:avLst>
              <a:gd name="adj1" fmla="val 33045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6600" b="1" dirty="0"/>
              <a:t>ADMINISZTRÁCIÓ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C5352870-5FD2-43E4-89FA-CF3EF7E30EE0}"/>
              </a:ext>
            </a:extLst>
          </p:cNvPr>
          <p:cNvSpPr txBox="1"/>
          <p:nvPr/>
        </p:nvSpPr>
        <p:spPr>
          <a:xfrm>
            <a:off x="1797950" y="21685726"/>
            <a:ext cx="23221950" cy="1210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u-HU" sz="5400" b="1" dirty="0">
                <a:solidFill>
                  <a:srgbClr val="FF0000"/>
                </a:solidFill>
              </a:rPr>
              <a:t>Munkaerő-piaci napló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7C1DD322-0C25-92C7-F423-FF8BDDB80672}"/>
              </a:ext>
            </a:extLst>
          </p:cNvPr>
          <p:cNvSpPr txBox="1"/>
          <p:nvPr/>
        </p:nvSpPr>
        <p:spPr>
          <a:xfrm>
            <a:off x="1797950" y="22212985"/>
            <a:ext cx="7765150" cy="20793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u-HU" sz="5400" b="1" dirty="0">
                <a:solidFill>
                  <a:srgbClr val="FF0000"/>
                </a:solidFill>
              </a:rPr>
              <a:t>Munkavállalói igazolás</a:t>
            </a:r>
            <a:r>
              <a:rPr lang="hu-HU" sz="9600" b="1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914683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5;p13">
            <a:extLst>
              <a:ext uri="{FF2B5EF4-FFF2-40B4-BE49-F238E27FC236}">
                <a16:creationId xmlns:a16="http://schemas.microsoft.com/office/drawing/2014/main" id="{9DF58758-A077-67EB-6B01-B0A18DE07503}"/>
              </a:ext>
            </a:extLst>
          </p:cNvPr>
          <p:cNvSpPr txBox="1"/>
          <p:nvPr/>
        </p:nvSpPr>
        <p:spPr>
          <a:xfrm>
            <a:off x="1021289" y="1305044"/>
            <a:ext cx="35300541" cy="1692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3484413">
              <a:buClr>
                <a:srgbClr val="000000"/>
              </a:buClr>
            </a:pPr>
            <a:r>
              <a:rPr lang="hu-HU" sz="11000" b="1" dirty="0">
                <a:solidFill>
                  <a:srgbClr val="1E293B"/>
                </a:solidFill>
                <a:latin typeface="+mj-lt"/>
                <a:cs typeface="Poppins"/>
                <a:sym typeface="Merriweather"/>
              </a:rPr>
              <a:t>Modellértékű sikerek- </a:t>
            </a:r>
            <a:r>
              <a:rPr lang="hu-HU" sz="11000" b="1" dirty="0" err="1">
                <a:solidFill>
                  <a:srgbClr val="1E293B"/>
                </a:solidFill>
                <a:latin typeface="+mj-lt"/>
                <a:cs typeface="Poppins"/>
                <a:sym typeface="Merriweather"/>
              </a:rPr>
              <a:t>best</a:t>
            </a:r>
            <a:r>
              <a:rPr lang="hu-HU" sz="11000" b="1" dirty="0">
                <a:solidFill>
                  <a:srgbClr val="1E293B"/>
                </a:solidFill>
                <a:latin typeface="+mj-lt"/>
                <a:cs typeface="Poppins"/>
                <a:sym typeface="Merriweather"/>
              </a:rPr>
              <a:t> </a:t>
            </a:r>
            <a:r>
              <a:rPr lang="hu-HU" sz="11000" b="1" dirty="0" err="1">
                <a:solidFill>
                  <a:srgbClr val="1E293B"/>
                </a:solidFill>
                <a:latin typeface="+mj-lt"/>
                <a:cs typeface="Poppins"/>
                <a:sym typeface="Merriweather"/>
              </a:rPr>
              <a:t>practice</a:t>
            </a:r>
            <a:endParaRPr lang="en-US" sz="11000" b="1" dirty="0">
              <a:solidFill>
                <a:srgbClr val="1E293B"/>
              </a:solidFill>
              <a:latin typeface="+mj-lt"/>
              <a:cs typeface="Poppins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8D294B3D-B34E-CAB0-FCB9-80B7DCD96E69}"/>
              </a:ext>
            </a:extLst>
          </p:cNvPr>
          <p:cNvSpPr txBox="1"/>
          <p:nvPr/>
        </p:nvSpPr>
        <p:spPr>
          <a:xfrm>
            <a:off x="1021289" y="5258687"/>
            <a:ext cx="44409260" cy="18821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sz="6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projekt sikerét a klasszikus HR-eszközök és a professzionális szociális munka módszertanának ötvözése </a:t>
            </a:r>
            <a:r>
              <a:rPr lang="hu-HU" sz="6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adta, a</a:t>
            </a:r>
            <a:r>
              <a:rPr lang="hu-HU" sz="6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mentorok szerepe túlmutatott a puszta munkaközvetítésen: 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endParaRPr lang="hu-HU" sz="8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hu-HU" sz="7200" b="1" dirty="0">
                <a:solidFill>
                  <a:srgbClr val="00B05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Diagnózisalapú megközelítés</a:t>
            </a:r>
            <a:endParaRPr lang="hu-HU" sz="7200" dirty="0">
              <a:solidFill>
                <a:srgbClr val="00B05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hu-HU" sz="60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 mentorok nem sablonmegoldásokat alkalmaztak, hanem az egyéni gátló tényezőket térképezték fel fel és kezelték</a:t>
            </a:r>
            <a:r>
              <a:rPr lang="hu-HU" sz="60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(SZISZI története)</a:t>
            </a:r>
            <a:r>
              <a:rPr lang="en-US" sz="6000" i="1" dirty="0">
                <a:solidFill>
                  <a:srgbClr val="475569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6000" i="1" dirty="0">
                <a:cs typeface="Times New Roman" panose="02020603050405020304" pitchFamily="18" charset="0"/>
                <a:sym typeface="DM Sans"/>
              </a:rPr>
              <a:t>Sziszi </a:t>
            </a:r>
            <a:r>
              <a:rPr lang="en-US" sz="6000" i="1" dirty="0" err="1">
                <a:cs typeface="Times New Roman" panose="02020603050405020304" pitchFamily="18" charset="0"/>
                <a:sym typeface="DM Sans"/>
              </a:rPr>
              <a:t>egy</a:t>
            </a:r>
            <a:r>
              <a:rPr lang="en-US" sz="6000" i="1" dirty="0"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6000" i="1" dirty="0" err="1">
                <a:cs typeface="Times New Roman" panose="02020603050405020304" pitchFamily="18" charset="0"/>
                <a:sym typeface="DM Sans"/>
              </a:rPr>
              <a:t>tehetséges</a:t>
            </a:r>
            <a:r>
              <a:rPr lang="en-US" sz="6000" i="1" dirty="0">
                <a:cs typeface="Times New Roman" panose="02020603050405020304" pitchFamily="18" charset="0"/>
                <a:sym typeface="DM Sans"/>
              </a:rPr>
              <a:t>, </a:t>
            </a:r>
            <a:r>
              <a:rPr lang="en-US" sz="6000" i="1" dirty="0" err="1">
                <a:cs typeface="Times New Roman" panose="02020603050405020304" pitchFamily="18" charset="0"/>
                <a:sym typeface="DM Sans"/>
              </a:rPr>
              <a:t>süketnéma</a:t>
            </a:r>
            <a:r>
              <a:rPr lang="en-US" sz="6000" i="1" dirty="0"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6000" i="1" dirty="0" err="1">
                <a:cs typeface="Times New Roman" panose="02020603050405020304" pitchFamily="18" charset="0"/>
                <a:sym typeface="DM Sans"/>
              </a:rPr>
              <a:t>fiatal</a:t>
            </a:r>
            <a:r>
              <a:rPr lang="en-US" sz="6000" i="1" dirty="0"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6000" i="1" dirty="0" err="1">
                <a:cs typeface="Times New Roman" panose="02020603050405020304" pitchFamily="18" charset="0"/>
                <a:sym typeface="DM Sans"/>
              </a:rPr>
              <a:t>lány</a:t>
            </a:r>
            <a:r>
              <a:rPr lang="en-US" sz="6000" i="1" dirty="0">
                <a:cs typeface="Times New Roman" panose="02020603050405020304" pitchFamily="18" charset="0"/>
                <a:sym typeface="DM Sans"/>
              </a:rPr>
              <a:t>, </a:t>
            </a:r>
            <a:r>
              <a:rPr lang="en-US" sz="6000" i="1" dirty="0" err="1">
                <a:cs typeface="Times New Roman" panose="02020603050405020304" pitchFamily="18" charset="0"/>
                <a:sym typeface="DM Sans"/>
              </a:rPr>
              <a:t>aki</a:t>
            </a:r>
            <a:r>
              <a:rPr lang="en-US" sz="6000" i="1" dirty="0"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6000" i="1" dirty="0" err="1">
                <a:cs typeface="Times New Roman" panose="02020603050405020304" pitchFamily="18" charset="0"/>
                <a:sym typeface="DM Sans"/>
              </a:rPr>
              <a:t>szájról</a:t>
            </a:r>
            <a:r>
              <a:rPr lang="en-US" sz="6000" i="1" dirty="0"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6000" i="1" dirty="0" err="1">
                <a:cs typeface="Times New Roman" panose="02020603050405020304" pitchFamily="18" charset="0"/>
                <a:sym typeface="DM Sans"/>
              </a:rPr>
              <a:t>kiválóan</a:t>
            </a:r>
            <a:r>
              <a:rPr lang="en-US" sz="6000" i="1" dirty="0"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6000" i="1" dirty="0" err="1">
                <a:cs typeface="Times New Roman" panose="02020603050405020304" pitchFamily="18" charset="0"/>
                <a:sym typeface="DM Sans"/>
              </a:rPr>
              <a:t>olvas</a:t>
            </a:r>
            <a:r>
              <a:rPr lang="en-US" sz="6000" i="1" dirty="0">
                <a:cs typeface="Times New Roman" panose="02020603050405020304" pitchFamily="18" charset="0"/>
                <a:sym typeface="DM Sans"/>
              </a:rPr>
              <a:t>. </a:t>
            </a:r>
            <a:r>
              <a:rPr lang="en-US" sz="6000" i="1" dirty="0" err="1">
                <a:cs typeface="Times New Roman" panose="02020603050405020304" pitchFamily="18" charset="0"/>
                <a:sym typeface="DM Sans"/>
              </a:rPr>
              <a:t>Kezdetben</a:t>
            </a:r>
            <a:r>
              <a:rPr lang="en-US" sz="6000" i="1" dirty="0"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6000" i="1" dirty="0" err="1">
                <a:cs typeface="Times New Roman" panose="02020603050405020304" pitchFamily="18" charset="0"/>
                <a:sym typeface="DM Sans"/>
              </a:rPr>
              <a:t>az</a:t>
            </a:r>
            <a:r>
              <a:rPr lang="en-US" sz="6000" i="1" dirty="0"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6000" i="1" dirty="0" err="1">
                <a:cs typeface="Times New Roman" panose="02020603050405020304" pitchFamily="18" charset="0"/>
                <a:sym typeface="DM Sans"/>
              </a:rPr>
              <a:t>önbizalomhiány</a:t>
            </a:r>
            <a:r>
              <a:rPr lang="en-US" sz="6000" i="1" dirty="0"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6000" i="1" dirty="0" err="1">
                <a:cs typeface="Times New Roman" panose="02020603050405020304" pitchFamily="18" charset="0"/>
                <a:sym typeface="DM Sans"/>
              </a:rPr>
              <a:t>és</a:t>
            </a:r>
            <a:r>
              <a:rPr lang="en-US" sz="6000" i="1" dirty="0">
                <a:cs typeface="Times New Roman" panose="02020603050405020304" pitchFamily="18" charset="0"/>
                <a:sym typeface="DM Sans"/>
              </a:rPr>
              <a:t> a </a:t>
            </a:r>
            <a:r>
              <a:rPr lang="en-US" sz="6000" i="1" dirty="0" err="1">
                <a:cs typeface="Times New Roman" panose="02020603050405020304" pitchFamily="18" charset="0"/>
                <a:sym typeface="DM Sans"/>
              </a:rPr>
              <a:t>család</a:t>
            </a:r>
            <a:r>
              <a:rPr lang="en-US" sz="6000" i="1" dirty="0"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6000" i="1" dirty="0" err="1">
                <a:cs typeface="Times New Roman" panose="02020603050405020304" pitchFamily="18" charset="0"/>
                <a:sym typeface="DM Sans"/>
              </a:rPr>
              <a:t>túlzott</a:t>
            </a:r>
            <a:r>
              <a:rPr lang="en-US" sz="6000" i="1" dirty="0"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6000" i="1" dirty="0" err="1">
                <a:cs typeface="Times New Roman" panose="02020603050405020304" pitchFamily="18" charset="0"/>
                <a:sym typeface="DM Sans"/>
              </a:rPr>
              <a:t>óvó</a:t>
            </a:r>
            <a:r>
              <a:rPr lang="en-US" sz="6000" i="1" dirty="0"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6000" i="1" dirty="0" err="1">
                <a:cs typeface="Times New Roman" panose="02020603050405020304" pitchFamily="18" charset="0"/>
                <a:sym typeface="DM Sans"/>
              </a:rPr>
              <a:t>szemlélete</a:t>
            </a:r>
            <a:r>
              <a:rPr lang="en-US" sz="6000" i="1" dirty="0"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6000" i="1" dirty="0" err="1">
                <a:cs typeface="Times New Roman" panose="02020603050405020304" pitchFamily="18" charset="0"/>
                <a:sym typeface="DM Sans"/>
              </a:rPr>
              <a:t>akadályozta</a:t>
            </a:r>
            <a:r>
              <a:rPr lang="en-US" sz="6000" i="1" dirty="0">
                <a:cs typeface="Times New Roman" panose="02020603050405020304" pitchFamily="18" charset="0"/>
                <a:sym typeface="DM Sans"/>
              </a:rPr>
              <a:t> a </a:t>
            </a:r>
            <a:r>
              <a:rPr lang="en-US" sz="6000" i="1" dirty="0" err="1">
                <a:cs typeface="Times New Roman" panose="02020603050405020304" pitchFamily="18" charset="0"/>
                <a:sym typeface="DM Sans"/>
              </a:rPr>
              <a:t>munkába</a:t>
            </a:r>
            <a:r>
              <a:rPr lang="en-US" sz="6000" i="1" dirty="0"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6000" i="1" dirty="0" err="1">
                <a:cs typeface="Times New Roman" panose="02020603050405020304" pitchFamily="18" charset="0"/>
                <a:sym typeface="DM Sans"/>
              </a:rPr>
              <a:t>állásban</a:t>
            </a:r>
            <a:r>
              <a:rPr lang="en-US" sz="6000" i="1" dirty="0">
                <a:cs typeface="Times New Roman" panose="02020603050405020304" pitchFamily="18" charset="0"/>
                <a:sym typeface="DM Sans"/>
              </a:rPr>
              <a:t>. Mentorával, </a:t>
            </a:r>
            <a:r>
              <a:rPr lang="en-US" sz="6000" i="1" dirty="0" err="1">
                <a:cs typeface="Times New Roman" panose="02020603050405020304" pitchFamily="18" charset="0"/>
                <a:sym typeface="DM Sans"/>
              </a:rPr>
              <a:t>Ágnessel</a:t>
            </a:r>
            <a:r>
              <a:rPr lang="en-US" sz="6000" i="1" dirty="0"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6000" i="1" dirty="0" err="1">
                <a:cs typeface="Times New Roman" panose="02020603050405020304" pitchFamily="18" charset="0"/>
                <a:sym typeface="DM Sans"/>
              </a:rPr>
              <a:t>közösen</a:t>
            </a:r>
            <a:r>
              <a:rPr lang="en-US" sz="6000" i="1" dirty="0"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6000" i="1" dirty="0" err="1">
                <a:cs typeface="Times New Roman" panose="02020603050405020304" pitchFamily="18" charset="0"/>
                <a:sym typeface="DM Sans"/>
              </a:rPr>
              <a:t>készültek</a:t>
            </a:r>
            <a:r>
              <a:rPr lang="en-US" sz="6000" i="1" dirty="0"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6000" i="1" dirty="0" err="1">
                <a:cs typeface="Times New Roman" panose="02020603050405020304" pitchFamily="18" charset="0"/>
                <a:sym typeface="DM Sans"/>
              </a:rPr>
              <a:t>az</a:t>
            </a:r>
            <a:r>
              <a:rPr lang="en-US" sz="6000" i="1" dirty="0"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6000" i="1" dirty="0" err="1">
                <a:cs typeface="Times New Roman" panose="02020603050405020304" pitchFamily="18" charset="0"/>
                <a:sym typeface="DM Sans"/>
              </a:rPr>
              <a:t>interjúkra</a:t>
            </a:r>
            <a:r>
              <a:rPr lang="en-US" sz="6000" i="1" dirty="0">
                <a:cs typeface="Times New Roman" panose="02020603050405020304" pitchFamily="18" charset="0"/>
                <a:sym typeface="DM Sans"/>
              </a:rPr>
              <a:t>. Ágnes </a:t>
            </a:r>
            <a:r>
              <a:rPr lang="en-US" sz="6000" i="1" dirty="0" err="1">
                <a:cs typeface="Times New Roman" panose="02020603050405020304" pitchFamily="18" charset="0"/>
                <a:sym typeface="DM Sans"/>
              </a:rPr>
              <a:t>felvette</a:t>
            </a:r>
            <a:r>
              <a:rPr lang="en-US" sz="6000" i="1" dirty="0">
                <a:cs typeface="Times New Roman" panose="02020603050405020304" pitchFamily="18" charset="0"/>
                <a:sym typeface="DM Sans"/>
              </a:rPr>
              <a:t> a </a:t>
            </a:r>
            <a:r>
              <a:rPr lang="en-US" sz="6000" i="1" dirty="0" err="1">
                <a:cs typeface="Times New Roman" panose="02020603050405020304" pitchFamily="18" charset="0"/>
                <a:sym typeface="DM Sans"/>
              </a:rPr>
              <a:t>kapcsolatot</a:t>
            </a:r>
            <a:r>
              <a:rPr lang="en-US" sz="6000" i="1" dirty="0">
                <a:cs typeface="Times New Roman" panose="02020603050405020304" pitchFamily="18" charset="0"/>
                <a:sym typeface="DM Sans"/>
              </a:rPr>
              <a:t> a </a:t>
            </a:r>
            <a:r>
              <a:rPr lang="en-US" sz="6000" i="1" dirty="0" err="1">
                <a:cs typeface="Times New Roman" panose="02020603050405020304" pitchFamily="18" charset="0"/>
                <a:sym typeface="DM Sans"/>
              </a:rPr>
              <a:t>partnercéggel</a:t>
            </a:r>
            <a:r>
              <a:rPr lang="en-US" sz="6000" i="1" dirty="0">
                <a:cs typeface="Times New Roman" panose="02020603050405020304" pitchFamily="18" charset="0"/>
                <a:sym typeface="DM Sans"/>
              </a:rPr>
              <a:t>, </a:t>
            </a:r>
            <a:r>
              <a:rPr lang="en-US" sz="6000" i="1" dirty="0" err="1">
                <a:cs typeface="Times New Roman" panose="02020603050405020304" pitchFamily="18" charset="0"/>
                <a:sym typeface="DM Sans"/>
              </a:rPr>
              <a:t>ahol</a:t>
            </a:r>
            <a:r>
              <a:rPr lang="en-US" sz="6000" i="1" dirty="0"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6000" i="1" dirty="0" err="1">
                <a:cs typeface="Times New Roman" panose="02020603050405020304" pitchFamily="18" charset="0"/>
                <a:sym typeface="DM Sans"/>
              </a:rPr>
              <a:t>feltérképezték</a:t>
            </a:r>
            <a:r>
              <a:rPr lang="en-US" sz="6000" i="1" dirty="0"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6000" i="1" dirty="0" err="1">
                <a:cs typeface="Times New Roman" panose="02020603050405020304" pitchFamily="18" charset="0"/>
                <a:sym typeface="DM Sans"/>
              </a:rPr>
              <a:t>az</a:t>
            </a:r>
            <a:r>
              <a:rPr lang="en-US" sz="6000" i="1" dirty="0"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6000" i="1" dirty="0" err="1">
                <a:cs typeface="Times New Roman" panose="02020603050405020304" pitchFamily="18" charset="0"/>
                <a:sym typeface="DM Sans"/>
              </a:rPr>
              <a:t>állapotának</a:t>
            </a:r>
            <a:r>
              <a:rPr lang="en-US" sz="6000" i="1" dirty="0"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6000" i="1" dirty="0" err="1">
                <a:cs typeface="Times New Roman" panose="02020603050405020304" pitchFamily="18" charset="0"/>
                <a:sym typeface="DM Sans"/>
              </a:rPr>
              <a:t>megfelelő</a:t>
            </a:r>
            <a:r>
              <a:rPr lang="en-US" sz="6000" i="1" dirty="0"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6000" i="1" dirty="0" err="1">
                <a:cs typeface="Times New Roman" panose="02020603050405020304" pitchFamily="18" charset="0"/>
                <a:sym typeface="DM Sans"/>
              </a:rPr>
              <a:t>munkafolyamatokat</a:t>
            </a:r>
            <a:r>
              <a:rPr lang="en-US" sz="6000" i="1" dirty="0">
                <a:cs typeface="Times New Roman" panose="02020603050405020304" pitchFamily="18" charset="0"/>
                <a:sym typeface="DM Sans"/>
              </a:rPr>
              <a:t>. Sziszi </a:t>
            </a:r>
            <a:r>
              <a:rPr lang="en-US" sz="6000" i="1" dirty="0" err="1">
                <a:cs typeface="Times New Roman" panose="02020603050405020304" pitchFamily="18" charset="0"/>
                <a:sym typeface="DM Sans"/>
              </a:rPr>
              <a:t>immár</a:t>
            </a:r>
            <a:r>
              <a:rPr lang="en-US" sz="6000" i="1" dirty="0"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6000" i="1" dirty="0" err="1">
                <a:cs typeface="Times New Roman" panose="02020603050405020304" pitchFamily="18" charset="0"/>
                <a:sym typeface="DM Sans"/>
              </a:rPr>
              <a:t>több</a:t>
            </a:r>
            <a:r>
              <a:rPr lang="en-US" sz="6000" i="1" dirty="0">
                <a:cs typeface="Times New Roman" panose="02020603050405020304" pitchFamily="18" charset="0"/>
                <a:sym typeface="DM Sans"/>
              </a:rPr>
              <a:t> mint </a:t>
            </a:r>
            <a:r>
              <a:rPr lang="en-US" sz="6000" i="1" dirty="0" err="1">
                <a:cs typeface="Times New Roman" panose="02020603050405020304" pitchFamily="18" charset="0"/>
                <a:sym typeface="DM Sans"/>
              </a:rPr>
              <a:t>egy</a:t>
            </a:r>
            <a:r>
              <a:rPr lang="en-US" sz="6000" i="1" dirty="0"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6000" i="1" dirty="0" err="1">
                <a:cs typeface="Times New Roman" panose="02020603050405020304" pitchFamily="18" charset="0"/>
                <a:sym typeface="DM Sans"/>
              </a:rPr>
              <a:t>éve</a:t>
            </a:r>
            <a:r>
              <a:rPr lang="en-US" sz="6000" i="1" dirty="0"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6000" i="1" dirty="0" err="1">
                <a:cs typeface="Times New Roman" panose="02020603050405020304" pitchFamily="18" charset="0"/>
                <a:sym typeface="DM Sans"/>
              </a:rPr>
              <a:t>sikeresen</a:t>
            </a:r>
            <a:r>
              <a:rPr lang="en-US" sz="6000" i="1" dirty="0"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6000" i="1" dirty="0" err="1">
                <a:cs typeface="Times New Roman" panose="02020603050405020304" pitchFamily="18" charset="0"/>
                <a:sym typeface="DM Sans"/>
              </a:rPr>
              <a:t>dolgozik</a:t>
            </a:r>
            <a:r>
              <a:rPr lang="en-US" sz="6000" i="1" dirty="0"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6000" i="1" dirty="0" err="1">
                <a:cs typeface="Times New Roman" panose="02020603050405020304" pitchFamily="18" charset="0"/>
                <a:sym typeface="DM Sans"/>
              </a:rPr>
              <a:t>operátorként</a:t>
            </a:r>
            <a:r>
              <a:rPr lang="en-US" sz="6000" i="1" dirty="0">
                <a:cs typeface="Times New Roman" panose="02020603050405020304" pitchFamily="18" charset="0"/>
                <a:sym typeface="DM Sans"/>
              </a:rPr>
              <a:t>, </a:t>
            </a:r>
            <a:r>
              <a:rPr lang="en-US" sz="6000" i="1" dirty="0" err="1">
                <a:cs typeface="Times New Roman" panose="02020603050405020304" pitchFamily="18" charset="0"/>
                <a:sym typeface="DM Sans"/>
              </a:rPr>
              <a:t>önálló</a:t>
            </a:r>
            <a:r>
              <a:rPr lang="en-US" sz="6000" i="1" dirty="0"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6000" i="1" dirty="0" err="1">
                <a:cs typeface="Times New Roman" panose="02020603050405020304" pitchFamily="18" charset="0"/>
                <a:sym typeface="DM Sans"/>
              </a:rPr>
              <a:t>és</a:t>
            </a:r>
            <a:r>
              <a:rPr lang="en-US" sz="6000" i="1" dirty="0"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6000" i="1" dirty="0" err="1">
                <a:cs typeface="Times New Roman" panose="02020603050405020304" pitchFamily="18" charset="0"/>
                <a:sym typeface="DM Sans"/>
              </a:rPr>
              <a:t>nyitott</a:t>
            </a:r>
            <a:r>
              <a:rPr lang="en-US" sz="6000" i="1" dirty="0"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6000" i="1" dirty="0" err="1">
                <a:cs typeface="Times New Roman" panose="02020603050405020304" pitchFamily="18" charset="0"/>
                <a:sym typeface="DM Sans"/>
              </a:rPr>
              <a:t>az</a:t>
            </a:r>
            <a:r>
              <a:rPr lang="en-US" sz="6000" i="1" dirty="0"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6000" i="1" dirty="0" err="1">
                <a:cs typeface="Times New Roman" panose="02020603050405020304" pitchFamily="18" charset="0"/>
                <a:sym typeface="DM Sans"/>
              </a:rPr>
              <a:t>új</a:t>
            </a:r>
            <a:r>
              <a:rPr lang="en-US" sz="6000" i="1" dirty="0"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6000" i="1" dirty="0" err="1">
                <a:cs typeface="Times New Roman" panose="02020603050405020304" pitchFamily="18" charset="0"/>
                <a:sym typeface="DM Sans"/>
              </a:rPr>
              <a:t>közösségre</a:t>
            </a:r>
            <a:r>
              <a:rPr lang="en-US" sz="6000" i="1" dirty="0">
                <a:cs typeface="Times New Roman" panose="02020603050405020304" pitchFamily="18" charset="0"/>
                <a:sym typeface="DM Sans"/>
              </a:rPr>
              <a:t>.</a:t>
            </a:r>
            <a:endParaRPr lang="hu-HU" sz="6000" i="1" dirty="0">
              <a:cs typeface="Times New Roman" panose="02020603050405020304" pitchFamily="18" charset="0"/>
              <a:sym typeface="DM Sans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endParaRPr lang="hu-HU" sz="6000" i="1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hu-HU" sz="7200" b="1" dirty="0">
                <a:solidFill>
                  <a:srgbClr val="00B05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2. A fizikai jelenlét biztonsága</a:t>
            </a:r>
            <a:r>
              <a:rPr lang="hu-HU" sz="7200" dirty="0">
                <a:solidFill>
                  <a:srgbClr val="00B05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hu-HU" sz="60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 mentor a bevonástól kezdve </a:t>
            </a:r>
            <a:r>
              <a:rPr lang="hu-HU" sz="6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a munkában tartásig </a:t>
            </a:r>
            <a:r>
              <a:rPr lang="hu-HU" sz="60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minden lépésnél jelen volt </a:t>
            </a:r>
            <a:r>
              <a:rPr lang="hu-HU" sz="6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hu-HU" sz="6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6000" i="1" dirty="0">
                <a:cs typeface="Times New Roman" panose="02020603050405020304" pitchFamily="18" charset="0"/>
                <a:sym typeface="DM Sans"/>
              </a:rPr>
              <a:t>Pl. </a:t>
            </a:r>
            <a:r>
              <a:rPr lang="en-US" sz="6000" i="1" dirty="0">
                <a:cs typeface="Times New Roman" panose="02020603050405020304" pitchFamily="18" charset="0"/>
                <a:sym typeface="DM Sans"/>
              </a:rPr>
              <a:t>a </a:t>
            </a:r>
            <a:r>
              <a:rPr lang="en-US" sz="6000" i="1" dirty="0" err="1">
                <a:cs typeface="Times New Roman" panose="02020603050405020304" pitchFamily="18" charset="0"/>
                <a:sym typeface="DM Sans"/>
              </a:rPr>
              <a:t>pécsi</a:t>
            </a:r>
            <a:r>
              <a:rPr lang="en-US" sz="6000" i="1" dirty="0"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6000" i="1" dirty="0" err="1">
                <a:cs typeface="Times New Roman" panose="02020603050405020304" pitchFamily="18" charset="0"/>
                <a:sym typeface="DM Sans"/>
              </a:rPr>
              <a:t>üzembe</a:t>
            </a:r>
            <a:r>
              <a:rPr lang="en-US" sz="6000" i="1" dirty="0"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6000" i="1" dirty="0" err="1">
                <a:cs typeface="Times New Roman" panose="02020603050405020304" pitchFamily="18" charset="0"/>
                <a:sym typeface="DM Sans"/>
              </a:rPr>
              <a:t>beilleszkedett</a:t>
            </a:r>
            <a:r>
              <a:rPr lang="en-US" sz="6000" i="1" dirty="0">
                <a:cs typeface="Times New Roman" panose="02020603050405020304" pitchFamily="18" charset="0"/>
                <a:sym typeface="DM Sans"/>
              </a:rPr>
              <a:t> Orsós János </a:t>
            </a:r>
            <a:r>
              <a:rPr lang="en-US" sz="6000" i="1" dirty="0" err="1">
                <a:cs typeface="Times New Roman" panose="02020603050405020304" pitchFamily="18" charset="0"/>
                <a:sym typeface="DM Sans"/>
              </a:rPr>
              <a:t>gépkezelő</a:t>
            </a:r>
            <a:r>
              <a:rPr lang="en-US" sz="6000" i="1" dirty="0"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6000" i="1" dirty="0" err="1">
                <a:cs typeface="Times New Roman" panose="02020603050405020304" pitchFamily="18" charset="0"/>
                <a:sym typeface="DM Sans"/>
              </a:rPr>
              <a:t>stabil</a:t>
            </a:r>
            <a:r>
              <a:rPr lang="en-US" sz="6000" i="1" dirty="0"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6000" i="1" dirty="0" err="1">
                <a:cs typeface="Times New Roman" panose="02020603050405020304" pitchFamily="18" charset="0"/>
                <a:sym typeface="DM Sans"/>
              </a:rPr>
              <a:t>életútja</a:t>
            </a:r>
            <a:r>
              <a:rPr lang="en-US" sz="6000" i="1" dirty="0">
                <a:cs typeface="Times New Roman" panose="02020603050405020304" pitchFamily="18" charset="0"/>
                <a:sym typeface="DM Sans"/>
              </a:rPr>
              <a:t> a </a:t>
            </a:r>
            <a:r>
              <a:rPr lang="en-US" sz="6000" i="1" dirty="0" err="1">
                <a:cs typeface="Times New Roman" panose="02020603050405020304" pitchFamily="18" charset="0"/>
                <a:sym typeface="DM Sans"/>
              </a:rPr>
              <a:t>nyugdíji</a:t>
            </a:r>
            <a:r>
              <a:rPr lang="hu-HU" sz="6000" i="1" dirty="0">
                <a:cs typeface="Times New Roman" panose="02020603050405020304" pitchFamily="18" charset="0"/>
                <a:sym typeface="DM Sans"/>
              </a:rPr>
              <a:t>g.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endParaRPr lang="hu-HU" sz="6000" dirty="0"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hu-HU" sz="7200" b="1" dirty="0">
                <a:solidFill>
                  <a:srgbClr val="00B05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3. Generációkon átívelő mintaváltás</a:t>
            </a:r>
            <a:r>
              <a:rPr lang="hu-HU" sz="7200" dirty="0">
                <a:solidFill>
                  <a:srgbClr val="00B05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hu-HU" sz="60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 program képessé tette az ügyfeleket a közmunkából és a segélyezési spirálból való tartós kilépésre</a:t>
            </a:r>
            <a:r>
              <a:rPr lang="hu-HU" sz="6000" b="1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hu-HU" sz="6000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Pl. </a:t>
            </a:r>
            <a:r>
              <a:rPr lang="hu-HU" sz="60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Mariann (</a:t>
            </a:r>
            <a:r>
              <a:rPr lang="hu-HU" sz="6000" i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Mazsi</a:t>
            </a:r>
            <a:r>
              <a:rPr lang="hu-HU" sz="60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) esete Penészleken, aki közfoglalkoztatott takarítónőből képzések útján a Jelenlét Pont főállású családmentorává lépett elő, megváltoztatva saját és három gyermeke jövőképét.</a:t>
            </a:r>
            <a:endParaRPr lang="hu-HU" sz="6000" i="1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Google Shape;152;p17">
            <a:extLst>
              <a:ext uri="{FF2B5EF4-FFF2-40B4-BE49-F238E27FC236}">
                <a16:creationId xmlns:a16="http://schemas.microsoft.com/office/drawing/2014/main" id="{6D63115D-B287-B169-A485-9F2981DA82ED}"/>
              </a:ext>
            </a:extLst>
          </p:cNvPr>
          <p:cNvSpPr/>
          <p:nvPr/>
        </p:nvSpPr>
        <p:spPr>
          <a:xfrm>
            <a:off x="1021289" y="2997815"/>
            <a:ext cx="21337593" cy="588834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283066" tIns="141493" rIns="283066" bIns="141493" anchor="ctr" anchorCtr="0">
            <a:noAutofit/>
          </a:bodyPr>
          <a:lstStyle/>
          <a:p>
            <a:pPr algn="ctr" defTabSz="3484413">
              <a:buClr>
                <a:srgbClr val="000000"/>
              </a:buClr>
            </a:pPr>
            <a:endParaRPr sz="5575" kern="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33613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örülvágás">
  <a:themeElements>
    <a:clrScheme name="Körülvágás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Körülvágás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örülvágás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DBE8FE251FABAA418DF71EE399096772" ma:contentTypeVersion="8" ma:contentTypeDescription="Új dokumentum létrehozása." ma:contentTypeScope="" ma:versionID="2ffacd07754e7b69bfec507eedb092f8">
  <xsd:schema xmlns:xsd="http://www.w3.org/2001/XMLSchema" xmlns:xs="http://www.w3.org/2001/XMLSchema" xmlns:p="http://schemas.microsoft.com/office/2006/metadata/properties" xmlns:ns2="79e1d5e2-5085-4061-9f6a-5829595b7912" xmlns:ns3="c4709f6e-dd07-468c-adaa-d63f0af87bc4" targetNamespace="http://schemas.microsoft.com/office/2006/metadata/properties" ma:root="true" ma:fieldsID="97d85f9893ab63f3c31ef2115cfb30fc" ns2:_="" ns3:_="">
    <xsd:import namespace="79e1d5e2-5085-4061-9f6a-5829595b7912"/>
    <xsd:import namespace="c4709f6e-dd07-468c-adaa-d63f0af87bc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e1d5e2-5085-4061-9f6a-5829595b791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Képcímkék" ma:readOnly="false" ma:fieldId="{5cf76f15-5ced-4ddc-b409-7134ff3c332f}" ma:taxonomyMulti="true" ma:sspId="22553233-7c64-4a5d-808d-28cc8588502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709f6e-dd07-468c-adaa-d63f0af87bc4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e4dba6c6-b67a-422c-9d1d-133d94c2c95e}" ma:internalName="TaxCatchAll" ma:showField="CatchAllData" ma:web="c4709f6e-dd07-468c-adaa-d63f0af87bc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9e1d5e2-5085-4061-9f6a-5829595b7912">
      <Terms xmlns="http://schemas.microsoft.com/office/infopath/2007/PartnerControls"/>
    </lcf76f155ced4ddcb4097134ff3c332f>
    <TaxCatchAll xmlns="c4709f6e-dd07-468c-adaa-d63f0af87bc4" xsi:nil="true"/>
  </documentManagement>
</p:properties>
</file>

<file path=customXml/itemProps1.xml><?xml version="1.0" encoding="utf-8"?>
<ds:datastoreItem xmlns:ds="http://schemas.openxmlformats.org/officeDocument/2006/customXml" ds:itemID="{CCD2EDBD-3EB3-41F9-9841-89257CD8664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3A776D0-51AE-4A02-B000-70F758873CC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9e1d5e2-5085-4061-9f6a-5829595b7912"/>
    <ds:schemaRef ds:uri="c4709f6e-dd07-468c-adaa-d63f0af87bc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CA981D7-1944-454B-A96A-6AB99A9CACA5}">
  <ds:schemaRefs>
    <ds:schemaRef ds:uri="http://schemas.microsoft.com/office/2006/metadata/properties"/>
    <ds:schemaRef ds:uri="http://schemas.microsoft.com/office/infopath/2007/PartnerControls"/>
    <ds:schemaRef ds:uri="79e1d5e2-5085-4061-9f6a-5829595b7912"/>
    <ds:schemaRef ds:uri="c4709f6e-dd07-468c-adaa-d63f0af87bc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898</TotalTime>
  <Words>1497</Words>
  <Application>Microsoft Office PowerPoint</Application>
  <PresentationFormat>Egyéni</PresentationFormat>
  <Paragraphs>238</Paragraphs>
  <Slides>23</Slides>
  <Notes>13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10</vt:i4>
      </vt:variant>
      <vt:variant>
        <vt:lpstr>Téma</vt:lpstr>
      </vt:variant>
      <vt:variant>
        <vt:i4>3</vt:i4>
      </vt:variant>
      <vt:variant>
        <vt:lpstr>Diacímek</vt:lpstr>
      </vt:variant>
      <vt:variant>
        <vt:i4>23</vt:i4>
      </vt:variant>
    </vt:vector>
  </HeadingPairs>
  <TitlesOfParts>
    <vt:vector size="36" baseType="lpstr">
      <vt:lpstr>Aptos</vt:lpstr>
      <vt:lpstr>Arial</vt:lpstr>
      <vt:lpstr>Calibri</vt:lpstr>
      <vt:lpstr>DM Sans</vt:lpstr>
      <vt:lpstr>Franklin Gothic Book</vt:lpstr>
      <vt:lpstr>Lato</vt:lpstr>
      <vt:lpstr>Merriweather</vt:lpstr>
      <vt:lpstr>Poppins</vt:lpstr>
      <vt:lpstr>Times New Roman</vt:lpstr>
      <vt:lpstr>Wingdings</vt:lpstr>
      <vt:lpstr>Office Theme</vt:lpstr>
      <vt:lpstr>Körülvágás</vt:lpstr>
      <vt:lpstr>1_Office Theme</vt:lpstr>
      <vt:lpstr>Munkaerőpiaci szolgáltatások főbb eljárásainak, módszertanának és eredményeinek bemutatása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coollab</dc:creator>
  <cp:lastModifiedBy>Hajzer Angelika</cp:lastModifiedBy>
  <cp:revision>45</cp:revision>
  <dcterms:created xsi:type="dcterms:W3CDTF">2021-02-22T15:24:10Z</dcterms:created>
  <dcterms:modified xsi:type="dcterms:W3CDTF">2026-06-15T11:01:02Z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0x010100DBE8FE251FABAA418DF71EE399096772</vt:lpwstr>
  </property>
  <property fmtid="{D5CDD505-2E9C-101B-9397-08002B2CF9AE}" pid="3" name="MediaServiceImageTags">
    <vt:lpwstr/>
  </property>
</Properties>
</file>