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19" r:id="rId4"/>
    <p:sldId id="320" r:id="rId5"/>
    <p:sldId id="322" r:id="rId6"/>
    <p:sldId id="323" r:id="rId7"/>
    <p:sldId id="308" r:id="rId8"/>
    <p:sldId id="318" r:id="rId9"/>
    <p:sldId id="263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4C2445-D363-49F5-8C44-4ED639C4F62B}" v="7" dt="2026-05-28T07:04:49.577"/>
    <p1510:client id="{7420A23B-390F-42FF-BC31-ED1DD82C5A14}" v="20" dt="2026-05-27T21:29:59.2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cske-Papp Judit" userId="dee57752-5811-4f89-b3d8-91645f6c3d18" providerId="ADAL" clId="{4ACC14E1-11F4-40ED-AAB3-5AE1EC1C267A}"/>
    <pc:docChg chg="addSld modSld sldOrd">
      <pc:chgData name="Fecske-Papp Judit" userId="dee57752-5811-4f89-b3d8-91645f6c3d18" providerId="ADAL" clId="{4ACC14E1-11F4-40ED-AAB3-5AE1EC1C267A}" dt="2026-05-28T07:04:49.564" v="52"/>
      <pc:docMkLst>
        <pc:docMk/>
      </pc:docMkLst>
      <pc:sldChg chg="add ord">
        <pc:chgData name="Fecske-Papp Judit" userId="dee57752-5811-4f89-b3d8-91645f6c3d18" providerId="ADAL" clId="{4ACC14E1-11F4-40ED-AAB3-5AE1EC1C267A}" dt="2026-05-28T06:59:34.538" v="2"/>
        <pc:sldMkLst>
          <pc:docMk/>
          <pc:sldMk cId="3075798940" sldId="256"/>
        </pc:sldMkLst>
      </pc:sldChg>
      <pc:sldChg chg="add">
        <pc:chgData name="Fecske-Papp Judit" userId="dee57752-5811-4f89-b3d8-91645f6c3d18" providerId="ADAL" clId="{4ACC14E1-11F4-40ED-AAB3-5AE1EC1C267A}" dt="2026-05-28T07:04:49.564" v="52"/>
        <pc:sldMkLst>
          <pc:docMk/>
          <pc:sldMk cId="1916547147" sldId="263"/>
        </pc:sldMkLst>
      </pc:sldChg>
      <pc:sldChg chg="modSp mod">
        <pc:chgData name="Fecske-Papp Judit" userId="dee57752-5811-4f89-b3d8-91645f6c3d18" providerId="ADAL" clId="{4ACC14E1-11F4-40ED-AAB3-5AE1EC1C267A}" dt="2026-05-28T07:00:05.909" v="5" actId="14100"/>
        <pc:sldMkLst>
          <pc:docMk/>
          <pc:sldMk cId="1957727234" sldId="307"/>
        </pc:sldMkLst>
        <pc:spChg chg="mod">
          <ac:chgData name="Fecske-Papp Judit" userId="dee57752-5811-4f89-b3d8-91645f6c3d18" providerId="ADAL" clId="{4ACC14E1-11F4-40ED-AAB3-5AE1EC1C267A}" dt="2026-05-28T07:00:05.909" v="5" actId="14100"/>
          <ac:spMkLst>
            <pc:docMk/>
            <pc:sldMk cId="1957727234" sldId="307"/>
            <ac:spMk id="2" creationId="{00000000-0000-0000-0000-000000000000}"/>
          </ac:spMkLst>
        </pc:spChg>
      </pc:sldChg>
      <pc:sldChg chg="modSp mod">
        <pc:chgData name="Fecske-Papp Judit" userId="dee57752-5811-4f89-b3d8-91645f6c3d18" providerId="ADAL" clId="{4ACC14E1-11F4-40ED-AAB3-5AE1EC1C267A}" dt="2026-05-28T07:03:40.740" v="41" actId="122"/>
        <pc:sldMkLst>
          <pc:docMk/>
          <pc:sldMk cId="2501874617" sldId="308"/>
        </pc:sldMkLst>
        <pc:spChg chg="mod">
          <ac:chgData name="Fecske-Papp Judit" userId="dee57752-5811-4f89-b3d8-91645f6c3d18" providerId="ADAL" clId="{4ACC14E1-11F4-40ED-AAB3-5AE1EC1C267A}" dt="2026-05-28T07:02:48.473" v="32" actId="2711"/>
          <ac:spMkLst>
            <pc:docMk/>
            <pc:sldMk cId="2501874617" sldId="308"/>
            <ac:spMk id="4" creationId="{00000000-0000-0000-0000-000000000000}"/>
          </ac:spMkLst>
        </pc:spChg>
        <pc:spChg chg="mod">
          <ac:chgData name="Fecske-Papp Judit" userId="dee57752-5811-4f89-b3d8-91645f6c3d18" providerId="ADAL" clId="{4ACC14E1-11F4-40ED-AAB3-5AE1EC1C267A}" dt="2026-05-28T07:02:40.638" v="31" actId="2711"/>
          <ac:spMkLst>
            <pc:docMk/>
            <pc:sldMk cId="2501874617" sldId="308"/>
            <ac:spMk id="7" creationId="{00000000-0000-0000-0000-000000000000}"/>
          </ac:spMkLst>
        </pc:spChg>
        <pc:graphicFrameChg chg="modGraphic">
          <ac:chgData name="Fecske-Papp Judit" userId="dee57752-5811-4f89-b3d8-91645f6c3d18" providerId="ADAL" clId="{4ACC14E1-11F4-40ED-AAB3-5AE1EC1C267A}" dt="2026-05-28T07:03:40.740" v="41" actId="122"/>
          <ac:graphicFrameMkLst>
            <pc:docMk/>
            <pc:sldMk cId="2501874617" sldId="308"/>
            <ac:graphicFrameMk id="10" creationId="{00000000-0000-0000-0000-000000000000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8T07:04:27.328" v="51" actId="20577"/>
        <pc:sldMkLst>
          <pc:docMk/>
          <pc:sldMk cId="858043767" sldId="318"/>
        </pc:sldMkLst>
        <pc:spChg chg="mod">
          <ac:chgData name="Fecske-Papp Judit" userId="dee57752-5811-4f89-b3d8-91645f6c3d18" providerId="ADAL" clId="{4ACC14E1-11F4-40ED-AAB3-5AE1EC1C267A}" dt="2026-05-28T07:03:57.794" v="43" actId="2711"/>
          <ac:spMkLst>
            <pc:docMk/>
            <pc:sldMk cId="858043767" sldId="318"/>
            <ac:spMk id="2" creationId="{C11DDA5A-E960-5A24-C25D-B54A712F5054}"/>
          </ac:spMkLst>
        </pc:spChg>
        <pc:spChg chg="mod">
          <ac:chgData name="Fecske-Papp Judit" userId="dee57752-5811-4f89-b3d8-91645f6c3d18" providerId="ADAL" clId="{4ACC14E1-11F4-40ED-AAB3-5AE1EC1C267A}" dt="2026-05-28T07:04:27.328" v="51" actId="20577"/>
          <ac:spMkLst>
            <pc:docMk/>
            <pc:sldMk cId="858043767" sldId="318"/>
            <ac:spMk id="7" creationId="{F88E7329-4002-C6F4-481A-70E64692501A}"/>
          </ac:spMkLst>
        </pc:spChg>
      </pc:sldChg>
      <pc:sldChg chg="modSp mod">
        <pc:chgData name="Fecske-Papp Judit" userId="dee57752-5811-4f89-b3d8-91645f6c3d18" providerId="ADAL" clId="{4ACC14E1-11F4-40ED-AAB3-5AE1EC1C267A}" dt="2026-05-28T07:00:51.734" v="11" actId="2711"/>
        <pc:sldMkLst>
          <pc:docMk/>
          <pc:sldMk cId="2106016142" sldId="319"/>
        </pc:sldMkLst>
        <pc:spChg chg="mod">
          <ac:chgData name="Fecske-Papp Judit" userId="dee57752-5811-4f89-b3d8-91645f6c3d18" providerId="ADAL" clId="{4ACC14E1-11F4-40ED-AAB3-5AE1EC1C267A}" dt="2026-05-28T07:00:51.734" v="11" actId="2711"/>
          <ac:spMkLst>
            <pc:docMk/>
            <pc:sldMk cId="2106016142" sldId="319"/>
            <ac:spMk id="9" creationId="{EAA01B2D-8609-5B1F-BE41-3B57B4EECD24}"/>
          </ac:spMkLst>
        </pc:spChg>
        <pc:spChg chg="mod">
          <ac:chgData name="Fecske-Papp Judit" userId="dee57752-5811-4f89-b3d8-91645f6c3d18" providerId="ADAL" clId="{4ACC14E1-11F4-40ED-AAB3-5AE1EC1C267A}" dt="2026-05-28T07:00:26.811" v="8" actId="14100"/>
          <ac:spMkLst>
            <pc:docMk/>
            <pc:sldMk cId="2106016142" sldId="319"/>
            <ac:spMk id="10" creationId="{E98BB61D-85E1-E48A-CBA9-F3121538E027}"/>
          </ac:spMkLst>
        </pc:spChg>
      </pc:sldChg>
      <pc:sldChg chg="modSp mod">
        <pc:chgData name="Fecske-Papp Judit" userId="dee57752-5811-4f89-b3d8-91645f6c3d18" providerId="ADAL" clId="{4ACC14E1-11F4-40ED-AAB3-5AE1EC1C267A}" dt="2026-05-28T07:01:20.768" v="17" actId="2711"/>
        <pc:sldMkLst>
          <pc:docMk/>
          <pc:sldMk cId="1746171926" sldId="320"/>
        </pc:sldMkLst>
        <pc:spChg chg="mod">
          <ac:chgData name="Fecske-Papp Judit" userId="dee57752-5811-4f89-b3d8-91645f6c3d18" providerId="ADAL" clId="{4ACC14E1-11F4-40ED-AAB3-5AE1EC1C267A}" dt="2026-05-28T07:01:10.464" v="14" actId="14100"/>
          <ac:spMkLst>
            <pc:docMk/>
            <pc:sldMk cId="1746171926" sldId="320"/>
            <ac:spMk id="2" creationId="{28596E8C-A18F-D1C7-80D9-3283A878AA52}"/>
          </ac:spMkLst>
        </pc:spChg>
        <pc:spChg chg="mod">
          <ac:chgData name="Fecske-Papp Judit" userId="dee57752-5811-4f89-b3d8-91645f6c3d18" providerId="ADAL" clId="{4ACC14E1-11F4-40ED-AAB3-5AE1EC1C267A}" dt="2026-05-28T07:01:20.768" v="17" actId="2711"/>
          <ac:spMkLst>
            <pc:docMk/>
            <pc:sldMk cId="1746171926" sldId="320"/>
            <ac:spMk id="23" creationId="{18856CC6-2331-A660-F148-BA249A3CC6A9}"/>
          </ac:spMkLst>
        </pc:spChg>
      </pc:sldChg>
      <pc:sldChg chg="modSp mod">
        <pc:chgData name="Fecske-Papp Judit" userId="dee57752-5811-4f89-b3d8-91645f6c3d18" providerId="ADAL" clId="{4ACC14E1-11F4-40ED-AAB3-5AE1EC1C267A}" dt="2026-05-28T07:01:54.307" v="23" actId="2711"/>
        <pc:sldMkLst>
          <pc:docMk/>
          <pc:sldMk cId="438413616" sldId="322"/>
        </pc:sldMkLst>
        <pc:spChg chg="mod">
          <ac:chgData name="Fecske-Papp Judit" userId="dee57752-5811-4f89-b3d8-91645f6c3d18" providerId="ADAL" clId="{4ACC14E1-11F4-40ED-AAB3-5AE1EC1C267A}" dt="2026-05-28T07:01:42.557" v="20" actId="14100"/>
          <ac:spMkLst>
            <pc:docMk/>
            <pc:sldMk cId="438413616" sldId="322"/>
            <ac:spMk id="4" creationId="{25F6D26C-46E0-002A-BEE8-D72567A762AA}"/>
          </ac:spMkLst>
        </pc:spChg>
        <pc:spChg chg="mod">
          <ac:chgData name="Fecske-Papp Judit" userId="dee57752-5811-4f89-b3d8-91645f6c3d18" providerId="ADAL" clId="{4ACC14E1-11F4-40ED-AAB3-5AE1EC1C267A}" dt="2026-05-28T07:01:54.307" v="23" actId="2711"/>
          <ac:spMkLst>
            <pc:docMk/>
            <pc:sldMk cId="438413616" sldId="322"/>
            <ac:spMk id="5" creationId="{CB0F6EED-37BB-6BF5-8DE2-A374EA53F254}"/>
          </ac:spMkLst>
        </pc:spChg>
      </pc:sldChg>
      <pc:sldChg chg="modSp mod">
        <pc:chgData name="Fecske-Papp Judit" userId="dee57752-5811-4f89-b3d8-91645f6c3d18" providerId="ADAL" clId="{4ACC14E1-11F4-40ED-AAB3-5AE1EC1C267A}" dt="2026-05-28T07:02:26.384" v="30" actId="2711"/>
        <pc:sldMkLst>
          <pc:docMk/>
          <pc:sldMk cId="3501525199" sldId="323"/>
        </pc:sldMkLst>
        <pc:spChg chg="mod">
          <ac:chgData name="Fecske-Papp Judit" userId="dee57752-5811-4f89-b3d8-91645f6c3d18" providerId="ADAL" clId="{4ACC14E1-11F4-40ED-AAB3-5AE1EC1C267A}" dt="2026-05-28T07:02:11.939" v="27" actId="14100"/>
          <ac:spMkLst>
            <pc:docMk/>
            <pc:sldMk cId="3501525199" sldId="323"/>
            <ac:spMk id="2" creationId="{91B6C1A5-BBFE-4653-14FC-7A5FAFF2D797}"/>
          </ac:spMkLst>
        </pc:spChg>
        <pc:spChg chg="mod">
          <ac:chgData name="Fecske-Papp Judit" userId="dee57752-5811-4f89-b3d8-91645f6c3d18" providerId="ADAL" clId="{4ACC14E1-11F4-40ED-AAB3-5AE1EC1C267A}" dt="2026-05-28T07:02:26.384" v="30" actId="2711"/>
          <ac:spMkLst>
            <pc:docMk/>
            <pc:sldMk cId="3501525199" sldId="323"/>
            <ac:spMk id="4" creationId="{48AF3D52-68A7-5DE1-B130-A2F9D23D211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773D10-8646-33E2-A576-6B15E47EE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92A7DDB-01C4-9A1E-B423-D1E05AC54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149C27A-E8E8-FC46-2E59-D6DC747B7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156F-0415-47A2-9C76-5A040E16EA20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58AF4EE-1EF1-2FBC-24A7-14218001C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A67C6C0-1864-1854-EEBD-C5AA80043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AD687-60B9-4B6A-8A5B-6C7301665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373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378DB4-C988-7453-94D5-69094A541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898FCAA-2A54-43F9-1064-92898853D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29389BD-1FFD-7FCC-0650-4A0601EA2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156F-0415-47A2-9C76-5A040E16EA20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B294B40-448A-B514-283A-0D639120A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4A6E634-1AD4-BB1D-54A6-E46E093F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AD687-60B9-4B6A-8A5B-6C7301665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355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613275B-2EE6-7768-C2D1-4A4880AF8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05BE6F8-367F-85A8-C751-B0CE8FC3B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C63B824-FABF-4ACE-4608-1E34151B6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156F-0415-47A2-9C76-5A040E16EA20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CE66CDC-7ACC-E66A-63A4-07EBF0A0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5DF76C6-C6B5-3FB6-57FB-E35D8CD72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AD687-60B9-4B6A-8A5B-6C7301665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13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9369C9-B31C-E65E-3676-433BB39B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C128044-525E-A633-69E7-EA0262DBF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AE82BCF-752A-BFF1-8C7B-0D94575F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156F-0415-47A2-9C76-5A040E16EA20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9CA5348-CB55-E38C-7DA9-922185297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62DD02-46F4-3ADB-74ED-69BFF0E8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AD687-60B9-4B6A-8A5B-6C7301665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70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821651-8E92-1D34-47EC-2AB470D9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2C6BAC4-4BA9-16DD-3467-E1928BD00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46832CD-C554-122E-6FAE-091AF62C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156F-0415-47A2-9C76-5A040E16EA20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A35B6EC-0229-C2BE-576F-DAC27CDDD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ACB2EB4-EF58-2829-D6DA-10DE531B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AD687-60B9-4B6A-8A5B-6C7301665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982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D9ECE8-C225-F187-4ADE-28815DE8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CF95C7-757E-D66A-CB8A-96FA242F2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20DFA91-7781-C097-4380-E488E3667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9E31365-8493-D9AC-016D-194360C14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156F-0415-47A2-9C76-5A040E16EA20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D358DB3-7469-8675-61D2-B0BBC3C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02830D9-A30E-8197-F0C6-0F17D0FA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AD687-60B9-4B6A-8A5B-6C7301665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479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DFC4EA-64A4-8E5D-55CC-AA9216DD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E334341-A6B3-EA4C-EE8C-97C0DB791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8644538-ADDD-C4C1-0F99-E2A7EC28C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BE8462A-2D30-BCA8-4CE0-39AE7FA01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51FE23F-050C-B0BC-8A5D-D2079718B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3CF78B4-A973-7BFE-AB26-1E666916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156F-0415-47A2-9C76-5A040E16EA20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F48DB90-64B6-2E65-2535-33C5B994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BD2FA36-A041-50D6-CD99-572ABA0D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AD687-60B9-4B6A-8A5B-6C7301665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2116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5A0551-0993-7452-A19C-2995DAE2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954C0B4-3633-E14C-FBE7-29BE34180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156F-0415-47A2-9C76-5A040E16EA20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E6C36F2-4637-2D7E-63B1-4C5EFFC1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C4411CF-5686-AB4C-D16A-E2949DE3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AD687-60B9-4B6A-8A5B-6C7301665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4822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55E3967-94C4-7FD8-172E-E7C5DCD8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156F-0415-47A2-9C76-5A040E16EA20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598F721-DBB7-9CC1-C901-BAE8B0F9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1AE5FEA-9427-444C-FD7F-4E26DC40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AD687-60B9-4B6A-8A5B-6C7301665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351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11EF56-B684-D079-0BB3-556F93409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E0BCA1A-E6A5-77A2-EAEC-87BA62A8A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42DF8FF-496C-A7D3-3641-E994306F3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D81A37E-124C-485E-FCE1-D99E8C168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156F-0415-47A2-9C76-5A040E16EA20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A3A3D21-94C5-0B7D-7789-F771E40D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9F783F8-697B-9542-5237-3C5E07F5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AD687-60B9-4B6A-8A5B-6C7301665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635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3ECF24-1C9A-B17C-C582-7ACCA6B3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91205E6-7ABF-E0A6-5CD4-AAFCEE3E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66F0428-5966-300A-A22A-871509B29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9C3E6F4-E9C1-DDAE-0805-6C0B401FC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156F-0415-47A2-9C76-5A040E16EA20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4CDC16A-895A-8950-6886-88005E7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9878347-7287-B2D8-9E35-D461B7F2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AD687-60B9-4B6A-8A5B-6C7301665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075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7D5BAEC-BC32-5A1F-FBF1-206BAF71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183556E-6918-44B2-4F65-4B69712D3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3401F37-8D50-1ECA-6BA3-27FA234F4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0D156F-0415-47A2-9C76-5A040E16EA20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F51C809-F056-4046-17FC-E4FA023C9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D9CA928-A85A-4A8F-DA49-246C54D61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EAD687-60B9-4B6A-8A5B-6C7301665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984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" y="-271233"/>
            <a:ext cx="1219001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0733" y="2196732"/>
            <a:ext cx="8418568" cy="898437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hu-HU" sz="251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SZAKMAI FÓRUM A MUNKASZOCIALIZÁCIÓRÓL </a:t>
            </a:r>
          </a:p>
          <a:p>
            <a:pPr algn="ctr"/>
            <a:r>
              <a:rPr lang="hu-HU" sz="251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Penészlek – savanyítóüzem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8073" y="4661269"/>
            <a:ext cx="6143377" cy="430873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Nyíregyháza, 2026. május 28.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6">
            <a:extLst>
              <a:ext uri="{FF2B5EF4-FFF2-40B4-BE49-F238E27FC236}">
                <a16:creationId xmlns:a16="http://schemas.microsoft.com/office/drawing/2014/main" id="{434CB5BF-86A9-B9CF-A939-D1161B9C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777" y="5161395"/>
            <a:ext cx="626139" cy="723298"/>
          </a:xfrm>
          <a:prstGeom prst="rect">
            <a:avLst/>
          </a:prstGeom>
        </p:spPr>
      </p:pic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7EBBEF6-9AC6-8858-E5E0-641739A0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9866" y="5759021"/>
            <a:ext cx="8185121" cy="827746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E8861B0-877B-1819-1066-0A32F8EE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5" y="0"/>
            <a:ext cx="12190010" cy="140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737988" y="743447"/>
            <a:ext cx="3942736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hu-H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PENÉSZLEK </a:t>
            </a:r>
            <a:br>
              <a:rPr lang="hu-H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SAVANYÍTÓ ÜZEM</a:t>
            </a:r>
            <a:endParaRPr lang="en-GB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Magyar Máltai Szeretetszolgálat – Wikipédia">
            <a:extLst>
              <a:ext uri="{FF2B5EF4-FFF2-40B4-BE49-F238E27FC236}">
                <a16:creationId xmlns:a16="http://schemas.microsoft.com/office/drawing/2014/main" id="{DBC099E4-409E-5932-7FEA-517EFF6C1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77" y="5735781"/>
            <a:ext cx="658837" cy="7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2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9ECD70-0C0A-2E06-77DC-C3262C95A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0C1E693-0E8D-C212-836D-10CCB0D3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8" b="35450"/>
          <a:stretch>
            <a:fillRect/>
          </a:stretch>
        </p:blipFill>
        <p:spPr>
          <a:xfrm>
            <a:off x="4657343" y="-2"/>
            <a:ext cx="2745766" cy="222875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4CD92F2-27D1-947A-7320-C24449FE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r="26792" b="5"/>
          <a:stretch>
            <a:fillRect/>
          </a:stretch>
        </p:blipFill>
        <p:spPr>
          <a:xfrm rot="5400000">
            <a:off x="4999900" y="2057916"/>
            <a:ext cx="2057043" cy="2742158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A5F751D3-18CB-D400-4F3E-050849669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r="8174" b="2"/>
          <a:stretch>
            <a:fillRect/>
          </a:stretch>
        </p:blipFill>
        <p:spPr>
          <a:xfrm>
            <a:off x="7570565" y="10"/>
            <a:ext cx="4614002" cy="333753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77858C3-BB34-DFDC-29EE-CA60E3F75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36948" b="5"/>
          <a:stretch>
            <a:fillRect/>
          </a:stretch>
        </p:blipFill>
        <p:spPr>
          <a:xfrm rot="5400000">
            <a:off x="4912127" y="4370736"/>
            <a:ext cx="2228764" cy="2745764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59392FA5-D10D-3369-E74A-F92AF214B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6"/>
          <a:stretch>
            <a:fillRect/>
          </a:stretch>
        </p:blipFill>
        <p:spPr>
          <a:xfrm>
            <a:off x="7570565" y="3509264"/>
            <a:ext cx="4614002" cy="334873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CCB8CA7-FBA4-3FC5-4B74-6D44A81C02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4" y="209005"/>
            <a:ext cx="1669123" cy="674393"/>
          </a:xfrm>
          <a:prstGeom prst="rect">
            <a:avLst/>
          </a:prstGeom>
        </p:spPr>
      </p:pic>
      <p:pic>
        <p:nvPicPr>
          <p:cNvPr id="3" name="Picture 4" descr="Magyar Máltai Szeretetszolgálat – Wikipédia">
            <a:extLst>
              <a:ext uri="{FF2B5EF4-FFF2-40B4-BE49-F238E27FC236}">
                <a16:creationId xmlns:a16="http://schemas.microsoft.com/office/drawing/2014/main" id="{31FE7E58-EA98-ECB9-A57E-AC61B11AA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054" y="169815"/>
            <a:ext cx="569216" cy="6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AA01B2D-8609-5B1F-BE41-3B57B4EECD24}"/>
              </a:ext>
            </a:extLst>
          </p:cNvPr>
          <p:cNvSpPr txBox="1"/>
          <p:nvPr/>
        </p:nvSpPr>
        <p:spPr>
          <a:xfrm>
            <a:off x="359171" y="4403176"/>
            <a:ext cx="3340963" cy="161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</a:t>
            </a:r>
            <a:r>
              <a:rPr lang="hu-HU" sz="2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E98BB61D-85E1-E48A-CBA9-F3121538E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172" y="1144769"/>
            <a:ext cx="3780209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KEZDETI HELYZETKÉP</a:t>
            </a:r>
            <a:endParaRPr lang="en-US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016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D9C9AF-B31C-B308-B73E-4BCD27D8C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A57513D-822C-4FE7-A978-1529AA80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8596E8C-A18F-D1C7-80D9-3283A878A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173" y="1144769"/>
            <a:ext cx="372960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KEZDETI HELYZETKÉP</a:t>
            </a:r>
            <a:endParaRPr lang="en-US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18856CC6-2331-A660-F148-BA249A3CC6A9}"/>
              </a:ext>
            </a:extLst>
          </p:cNvPr>
          <p:cNvSpPr txBox="1"/>
          <p:nvPr/>
        </p:nvSpPr>
        <p:spPr>
          <a:xfrm>
            <a:off x="359171" y="4403176"/>
            <a:ext cx="3340963" cy="161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</a:t>
            </a:r>
            <a:r>
              <a:rPr lang="hu-HU" sz="2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6AF0CB78-45EC-30DF-4A49-BBEE12510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78" b="-3"/>
          <a:stretch>
            <a:fillRect/>
          </a:stretch>
        </p:blipFill>
        <p:spPr>
          <a:xfrm rot="5400000">
            <a:off x="4279662" y="-82582"/>
            <a:ext cx="4136066" cy="430121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BAAFE72-ED01-3BC7-63C6-673B59467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r="15896" b="-4"/>
          <a:stretch>
            <a:fillRect/>
          </a:stretch>
        </p:blipFill>
        <p:spPr>
          <a:xfrm>
            <a:off x="8606609" y="8"/>
            <a:ext cx="3585399" cy="320711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13F0D5A4-7AE4-0BCA-39F3-40AAEB8E2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6"/>
          <a:stretch>
            <a:fillRect/>
          </a:stretch>
        </p:blipFill>
        <p:spPr>
          <a:xfrm>
            <a:off x="4197088" y="4233471"/>
            <a:ext cx="4301214" cy="262453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68E8741-6B62-0A17-7D99-5A2E43E15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7" r="-2" b="-2"/>
          <a:stretch>
            <a:fillRect/>
          </a:stretch>
        </p:blipFill>
        <p:spPr>
          <a:xfrm>
            <a:off x="8606609" y="3310128"/>
            <a:ext cx="3585399" cy="354787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BBB0B4A-2053-54A5-493D-270C09ED02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4" y="209005"/>
            <a:ext cx="1669123" cy="674393"/>
          </a:xfrm>
          <a:prstGeom prst="rect">
            <a:avLst/>
          </a:prstGeom>
        </p:spPr>
      </p:pic>
      <p:pic>
        <p:nvPicPr>
          <p:cNvPr id="3" name="Picture 4" descr="Magyar Máltai Szeretetszolgálat – Wikipédia">
            <a:extLst>
              <a:ext uri="{FF2B5EF4-FFF2-40B4-BE49-F238E27FC236}">
                <a16:creationId xmlns:a16="http://schemas.microsoft.com/office/drawing/2014/main" id="{A9566206-EB1A-B4D9-559D-37A3199F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054" y="169815"/>
            <a:ext cx="569216" cy="6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7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2CCDB-B51F-0DEB-5C71-69D72C6F3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31671FA-5867-3748-7CD8-8AC6C748D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4" y="209005"/>
            <a:ext cx="1669123" cy="674393"/>
          </a:xfrm>
          <a:prstGeom prst="rect">
            <a:avLst/>
          </a:prstGeom>
        </p:spPr>
      </p:pic>
      <p:graphicFrame>
        <p:nvGraphicFramePr>
          <p:cNvPr id="12" name="Objektum 11">
            <a:extLst>
              <a:ext uri="{FF2B5EF4-FFF2-40B4-BE49-F238E27FC236}">
                <a16:creationId xmlns:a16="http://schemas.microsoft.com/office/drawing/2014/main" id="{0C6EAEAA-7D4C-E29C-C01B-C6DFFDB47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700074"/>
              </p:ext>
            </p:extLst>
          </p:nvPr>
        </p:nvGraphicFramePr>
        <p:xfrm>
          <a:off x="3700132" y="239528"/>
          <a:ext cx="4176853" cy="3127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885110" imgH="6653784" progId="Word.Document.12">
                  <p:embed/>
                </p:oleObj>
              </mc:Choice>
              <mc:Fallback>
                <p:oleObj name="Document" r:id="rId3" imgW="8885110" imgH="6653784" progId="Word.Document.12">
                  <p:embed/>
                  <p:pic>
                    <p:nvPicPr>
                      <p:cNvPr id="12" name="Objektum 11">
                        <a:extLst>
                          <a:ext uri="{FF2B5EF4-FFF2-40B4-BE49-F238E27FC236}">
                            <a16:creationId xmlns:a16="http://schemas.microsoft.com/office/drawing/2014/main" id="{0C6EAEAA-7D4C-E29C-C01B-C6DFFDB47B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0132" y="239528"/>
                        <a:ext cx="4176853" cy="3127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Kép 12">
            <a:extLst>
              <a:ext uri="{FF2B5EF4-FFF2-40B4-BE49-F238E27FC236}">
                <a16:creationId xmlns:a16="http://schemas.microsoft.com/office/drawing/2014/main" id="{26C1CCB8-8F71-0B77-1A8B-7EFCBB801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56" y="733143"/>
            <a:ext cx="4077957" cy="5391713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A89958DA-3F98-3965-4DA8-8A559CC62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3" y="3805879"/>
            <a:ext cx="4176853" cy="2812593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25F6D26C-46E0-002A-BEE8-D72567A762AA}"/>
              </a:ext>
            </a:extLst>
          </p:cNvPr>
          <p:cNvSpPr txBox="1">
            <a:spLocks/>
          </p:cNvSpPr>
          <p:nvPr/>
        </p:nvSpPr>
        <p:spPr>
          <a:xfrm>
            <a:off x="111287" y="1144769"/>
            <a:ext cx="3723294" cy="2896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KEZDETI HELYZETKÉP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B0F6EED-37BB-6BF5-8DE2-A374EA53F254}"/>
              </a:ext>
            </a:extLst>
          </p:cNvPr>
          <p:cNvSpPr txBox="1"/>
          <p:nvPr/>
        </p:nvSpPr>
        <p:spPr>
          <a:xfrm>
            <a:off x="359171" y="4403176"/>
            <a:ext cx="3340963" cy="161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</a:t>
            </a:r>
            <a:r>
              <a:rPr lang="hu-HU" sz="2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438413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F97D6E-24D3-1448-BB8F-E6121C5CC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546656-FDC4-474A-B8D1-2B3E70E00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1B6C1A5-BBFE-4653-14FC-7A5FAFF2D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173" y="1144769"/>
            <a:ext cx="3720190" cy="2896432"/>
          </a:xfrm>
        </p:spPr>
        <p:txBody>
          <a:bodyPr anchor="b">
            <a:normAutofit/>
          </a:bodyPr>
          <a:lstStyle/>
          <a:p>
            <a:pPr algn="l"/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KEZDETI HELYZETKÉP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8D2D7DF-0B2F-0296-5EA0-4E8F88CA1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2" r="13787" b="1"/>
          <a:stretch>
            <a:fillRect/>
          </a:stretch>
        </p:blipFill>
        <p:spPr>
          <a:xfrm>
            <a:off x="4197472" y="10"/>
            <a:ext cx="3547146" cy="41360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6239657-DDDC-C975-8AD3-025DB0467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" r="2" b="2"/>
          <a:stretch>
            <a:fillRect/>
          </a:stretch>
        </p:blipFill>
        <p:spPr>
          <a:xfrm>
            <a:off x="4197471" y="4241540"/>
            <a:ext cx="3547146" cy="261646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2957676-9282-CD8E-4500-EE2F66A93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r="2827"/>
          <a:stretch>
            <a:fillRect/>
          </a:stretch>
        </p:blipFill>
        <p:spPr>
          <a:xfrm>
            <a:off x="7862727" y="10"/>
            <a:ext cx="4329273" cy="685799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54B5AF4-00B6-1B20-1A0D-255CE09C94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4" y="209005"/>
            <a:ext cx="1669123" cy="67439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8AF3D52-68A7-5DE1-B130-A2F9D23D2111}"/>
              </a:ext>
            </a:extLst>
          </p:cNvPr>
          <p:cNvSpPr txBox="1"/>
          <p:nvPr/>
        </p:nvSpPr>
        <p:spPr>
          <a:xfrm>
            <a:off x="359171" y="4403176"/>
            <a:ext cx="3340963" cy="161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</a:t>
            </a:r>
            <a:r>
              <a:rPr lang="hu-HU" sz="2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1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5015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659878" y="169815"/>
            <a:ext cx="6814457" cy="610009"/>
          </a:xfrm>
        </p:spPr>
        <p:txBody>
          <a:bodyPr>
            <a:noAutofit/>
          </a:bodyPr>
          <a:lstStyle/>
          <a:p>
            <a:r>
              <a:rPr lang="hu-HU" sz="4000" b="1" dirty="0"/>
              <a:t>2024-2025</a:t>
            </a:r>
            <a:endParaRPr lang="en-GB" sz="4000" dirty="0"/>
          </a:p>
        </p:txBody>
      </p:sp>
      <p:sp>
        <p:nvSpPr>
          <p:cNvPr id="7" name="Alcím 2"/>
          <p:cNvSpPr>
            <a:spLocks noGrp="1"/>
          </p:cNvSpPr>
          <p:nvPr>
            <p:ph type="subTitle" idx="1"/>
          </p:nvPr>
        </p:nvSpPr>
        <p:spPr>
          <a:xfrm>
            <a:off x="701039" y="1054780"/>
            <a:ext cx="7408487" cy="2328499"/>
          </a:xfrm>
        </p:spPr>
        <p:txBody>
          <a:bodyPr>
            <a:noAutofit/>
          </a:bodyPr>
          <a:lstStyle/>
          <a:p>
            <a:pPr algn="l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Háttér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Blip>
                <a:blip r:embed="rId2"/>
              </a:buBlip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Savanyúság készítése (uborka, káposzta, stb.. – 14 fajta)</a:t>
            </a:r>
          </a:p>
          <a:p>
            <a:pPr marL="342900" indent="-342900" algn="l">
              <a:buBlip>
                <a:blip r:embed="rId2"/>
              </a:buBlip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Szegregátum szélén nyugdíjas vállalkozóktól átvett üzem 2022-ben</a:t>
            </a:r>
          </a:p>
          <a:p>
            <a:pPr marL="342900" indent="-342900" algn="l">
              <a:buBlip>
                <a:blip r:embed="rId2"/>
              </a:buBlip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Másfél évtizedes gyártási tapasztalat, átvétel során kisebb piacvesztés</a:t>
            </a:r>
          </a:p>
          <a:p>
            <a:pPr marL="342900" indent="-342900" algn="l">
              <a:buBlip>
                <a:blip r:embed="rId2"/>
              </a:buBlip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Üzem folyamatos korszerűsítési igénye, HACCP megfelelés</a:t>
            </a:r>
          </a:p>
          <a:p>
            <a:pPr marL="342900" indent="-342900" algn="l">
              <a:buBlip>
                <a:blip r:embed="rId2"/>
              </a:buBlip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Átvétel után 50 tonna a jelenlegi gyártási volumen</a:t>
            </a:r>
          </a:p>
          <a:p>
            <a:pPr marL="342900" indent="-342900" algn="l">
              <a:buBlip>
                <a:blip r:embed="rId2"/>
              </a:buBlip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Regionális vevők, elsődlegesen ÉK-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 Coop üzletek és más bolthálózatok, nagyobb partnerek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4" y="209005"/>
            <a:ext cx="1669123" cy="674393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8318533" y="1054780"/>
            <a:ext cx="3477229" cy="2047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Személyzet</a:t>
            </a: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hu-H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Vezetője Kiss Georgina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hu-H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sofőr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hu-H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üzemi dolgozó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hu-H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közfoglalkoztatott</a:t>
            </a:r>
          </a:p>
        </p:txBody>
      </p:sp>
      <p:graphicFrame>
        <p:nvGraphicFramePr>
          <p:cNvPr id="10" name="Tábláza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180386"/>
              </p:ext>
            </p:extLst>
          </p:nvPr>
        </p:nvGraphicFramePr>
        <p:xfrm>
          <a:off x="701039" y="4874297"/>
          <a:ext cx="11094723" cy="1693469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698241">
                  <a:extLst>
                    <a:ext uri="{9D8B030D-6E8A-4147-A177-3AD203B41FA5}">
                      <a16:colId xmlns:a16="http://schemas.microsoft.com/office/drawing/2014/main" val="2141411096"/>
                    </a:ext>
                  </a:extLst>
                </a:gridCol>
                <a:gridCol w="3698241">
                  <a:extLst>
                    <a:ext uri="{9D8B030D-6E8A-4147-A177-3AD203B41FA5}">
                      <a16:colId xmlns:a16="http://schemas.microsoft.com/office/drawing/2014/main" val="3927469561"/>
                    </a:ext>
                  </a:extLst>
                </a:gridCol>
                <a:gridCol w="3698241">
                  <a:extLst>
                    <a:ext uri="{9D8B030D-6E8A-4147-A177-3AD203B41FA5}">
                      <a16:colId xmlns:a16="http://schemas.microsoft.com/office/drawing/2014/main" val="64087915"/>
                    </a:ext>
                  </a:extLst>
                </a:gridCol>
              </a:tblGrid>
              <a:tr h="369076"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Erősségek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Gyengeségek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Kockázatok</a:t>
                      </a:r>
                      <a:endParaRPr lang="en-GB" sz="24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374869"/>
                  </a:ext>
                </a:extLst>
              </a:tr>
              <a:tr h="1236269"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Blip>
                          <a:blip r:embed="rId2"/>
                        </a:buBlip>
                      </a:pPr>
                      <a:r>
                        <a:rPr lang="hu-HU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Gyártási tapasztalat </a:t>
                      </a:r>
                    </a:p>
                    <a:p>
                      <a:pPr marL="342900" indent="-3429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Blip>
                          <a:blip r:embed="rId2"/>
                        </a:buBlip>
                      </a:pPr>
                      <a:r>
                        <a:rPr lang="hu-HU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Bevált receptek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hu-HU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Bizonyos eszközök elavultak (gépek, szállítóeszközök)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hu-HU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Működés gazdaságossága</a:t>
                      </a:r>
                      <a:endParaRPr kumimoji="0" lang="en-GB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hu-H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HACCP engedély megtartása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782662"/>
                  </a:ext>
                </a:extLst>
              </a:tr>
            </a:tbl>
          </a:graphicData>
        </a:graphic>
      </p:graphicFrame>
      <p:pic>
        <p:nvPicPr>
          <p:cNvPr id="3" name="Picture 4" descr="Magyar Máltai Szeretetszolgálat – Wikipédia">
            <a:extLst>
              <a:ext uri="{FF2B5EF4-FFF2-40B4-BE49-F238E27FC236}">
                <a16:creationId xmlns:a16="http://schemas.microsoft.com/office/drawing/2014/main" id="{07F6DF35-E1F4-2C0D-9A33-A3887E155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054" y="169815"/>
            <a:ext cx="569216" cy="6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87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56AE6-CE99-BD60-66F6-806F52A94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1DDA5A-E960-5A24-C25D-B54A712F5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9878" y="169815"/>
            <a:ext cx="6814457" cy="610009"/>
          </a:xfrm>
        </p:spPr>
        <p:txBody>
          <a:bodyPr>
            <a:normAutofit/>
          </a:bodyPr>
          <a:lstStyle/>
          <a:p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FEJLESZTÉSI CÉLOK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F88E7329-4002-C6F4-481A-70E646925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645" y="1000157"/>
            <a:ext cx="10432632" cy="4533221"/>
          </a:xfrm>
        </p:spPr>
        <p:txBody>
          <a:bodyPr>
            <a:noAutofit/>
          </a:bodyPr>
          <a:lstStyle/>
          <a:p>
            <a:pPr marL="342900" lvl="0" indent="-342900" algn="l">
              <a:buBlip>
                <a:blip r:embed="rId2"/>
              </a:buBlip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Termelés hatékonyságának javítása</a:t>
            </a:r>
          </a:p>
          <a:p>
            <a:pPr marL="342900" lvl="0" indent="-342900" algn="l">
              <a:buBlip>
                <a:blip r:embed="rId2"/>
              </a:buBlip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Élelmiszerbiztonság javítása – működési szabályoknak való megfelelés</a:t>
            </a:r>
          </a:p>
          <a:p>
            <a:pPr marL="342900" lvl="0" indent="-342900" algn="l">
              <a:buBlip>
                <a:blip r:embed="rId2"/>
              </a:buBlip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Szállítási költségek racionalizálása</a:t>
            </a:r>
          </a:p>
          <a:p>
            <a:pPr marL="342900" lvl="0" indent="-342900" algn="l">
              <a:buBlip>
                <a:blip r:embed="rId2"/>
              </a:buBlip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Likviditás biztosítása – nyári időszakban 4 hónap alatt összes alapanyag megvásárlás (35-40 tonna)</a:t>
            </a:r>
          </a:p>
          <a:p>
            <a:pPr marL="342900" lvl="0" indent="-342900" algn="l">
              <a:buBlip>
                <a:blip r:embed="rId2"/>
              </a:buBlip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Alapanyag beszerzés átstrukturálása: környező Fete települések gazdálkodói, Fetekert Nkft. kisvárdai üzem</a:t>
            </a:r>
          </a:p>
          <a:p>
            <a:pPr marL="342900" lvl="0" indent="-342900" algn="l">
              <a:buBlip>
                <a:blip r:embed="rId2"/>
              </a:buBlip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Máltai belső piacra (ÉMR, ÉAR) való értékesítés bővítése – 28-34 tonna, 18-24 millió HUF</a:t>
            </a:r>
          </a:p>
          <a:p>
            <a:pPr marL="342900" lvl="0" indent="-342900" algn="l">
              <a:buBlip>
                <a:blip r:embed="rId2"/>
              </a:buBlip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Értékesítés további bentlakásos intézményeknek, közétkeztetésbe Észak-kelet Magyarországon</a:t>
            </a:r>
          </a:p>
          <a:p>
            <a:pPr marL="342900" lvl="0" indent="-342900" algn="l">
              <a:buBlip>
                <a:blip r:embed="rId2"/>
              </a:buBlip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Gyártási/ értékesítési mennyiség bővítése – 150 tonna éves volumen elérése (tavaly50 tonna)</a:t>
            </a:r>
          </a:p>
          <a:p>
            <a:pPr marL="342900" lvl="0" indent="-342900" algn="l">
              <a:buBlip>
                <a:blip r:embed="rId2"/>
              </a:buBlip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M Ft-ra 50 M Ft-ra növelni az árbevételt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B04DC3A-4F65-366F-679A-210EA0643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4" y="209005"/>
            <a:ext cx="1669123" cy="674393"/>
          </a:xfrm>
          <a:prstGeom prst="rect">
            <a:avLst/>
          </a:prstGeom>
        </p:spPr>
      </p:pic>
      <p:pic>
        <p:nvPicPr>
          <p:cNvPr id="3" name="Picture 4" descr="Magyar Máltai Szeretetszolgálat – Wikipédia">
            <a:extLst>
              <a:ext uri="{FF2B5EF4-FFF2-40B4-BE49-F238E27FC236}">
                <a16:creationId xmlns:a16="http://schemas.microsoft.com/office/drawing/2014/main" id="{985992A8-DED2-040C-550F-D258ECFE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054" y="169815"/>
            <a:ext cx="569216" cy="6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04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" y="0"/>
            <a:ext cx="1219001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80556" y="3104302"/>
            <a:ext cx="6408910" cy="567192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r>
              <a:rPr lang="hu-HU" sz="288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megtisztelő figyelmüket!</a:t>
            </a:r>
            <a:endParaRPr lang="en-US" sz="288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Élőláb helye 1">
            <a:extLst>
              <a:ext uri="{FF2B5EF4-FFF2-40B4-BE49-F238E27FC236}">
                <a16:creationId xmlns:a16="http://schemas.microsoft.com/office/drawing/2014/main" id="{99B586A6-9073-C07F-8D5F-BE1F0FF7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7883" y="5863536"/>
            <a:ext cx="8272879" cy="781700"/>
          </a:xfrm>
        </p:spPr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6">
            <a:extLst>
              <a:ext uri="{FF2B5EF4-FFF2-40B4-BE49-F238E27FC236}">
                <a16:creationId xmlns:a16="http://schemas.microsoft.com/office/drawing/2014/main" id="{A3182A9E-6A7A-E445-0ECD-79A1F7B9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135" y="5263377"/>
            <a:ext cx="626138" cy="723298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A9ADE757-4F75-93D3-3869-45B1877A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5" y="0"/>
            <a:ext cx="12190010" cy="140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47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259</Words>
  <Application>Microsoft Office PowerPoint</Application>
  <PresentationFormat>Szélesvásznú</PresentationFormat>
  <Paragraphs>48</Paragraphs>
  <Slides>9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Times New Roman</vt:lpstr>
      <vt:lpstr>Office-téma</vt:lpstr>
      <vt:lpstr>Document</vt:lpstr>
      <vt:lpstr>PowerPoint-bemutató</vt:lpstr>
      <vt:lpstr>PENÉSZLEK   SAVANYÍTÓ ÜZEM</vt:lpstr>
      <vt:lpstr>KEZDETI HELYZETKÉP</vt:lpstr>
      <vt:lpstr>KEZDETI HELYZETKÉP</vt:lpstr>
      <vt:lpstr>PowerPoint-bemutató</vt:lpstr>
      <vt:lpstr>KEZDETI HELYZETKÉP</vt:lpstr>
      <vt:lpstr>2024-2025</vt:lpstr>
      <vt:lpstr>FEJLESZTÉSI CÉLOK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Wächter Balázs</dc:creator>
  <cp:lastModifiedBy>Fecske-Papp Judit</cp:lastModifiedBy>
  <cp:revision>3</cp:revision>
  <dcterms:created xsi:type="dcterms:W3CDTF">2026-05-22T14:20:09Z</dcterms:created>
  <dcterms:modified xsi:type="dcterms:W3CDTF">2026-05-28T07:04:59Z</dcterms:modified>
</cp:coreProperties>
</file>