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notesMasterIdLst>
    <p:notesMasterId r:id="rId30"/>
  </p:notesMasterIdLst>
  <p:sldIdLst>
    <p:sldId id="257" r:id="rId3"/>
    <p:sldId id="258" r:id="rId4"/>
    <p:sldId id="259" r:id="rId5"/>
    <p:sldId id="260" r:id="rId6"/>
    <p:sldId id="261" r:id="rId7"/>
    <p:sldId id="290" r:id="rId8"/>
    <p:sldId id="263" r:id="rId9"/>
    <p:sldId id="265" r:id="rId10"/>
    <p:sldId id="262" r:id="rId11"/>
    <p:sldId id="298" r:id="rId12"/>
    <p:sldId id="268" r:id="rId13"/>
    <p:sldId id="299" r:id="rId14"/>
    <p:sldId id="271" r:id="rId15"/>
    <p:sldId id="273" r:id="rId16"/>
    <p:sldId id="300" r:id="rId17"/>
    <p:sldId id="266" r:id="rId18"/>
    <p:sldId id="301" r:id="rId19"/>
    <p:sldId id="278" r:id="rId20"/>
    <p:sldId id="279" r:id="rId21"/>
    <p:sldId id="291" r:id="rId22"/>
    <p:sldId id="269" r:id="rId23"/>
    <p:sldId id="270" r:id="rId24"/>
    <p:sldId id="292" r:id="rId25"/>
    <p:sldId id="272" r:id="rId26"/>
    <p:sldId id="293" r:id="rId27"/>
    <p:sldId id="302" r:id="rId28"/>
    <p:sldId id="289" r:id="rId2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2" d="100"/>
          <a:sy n="82" d="100"/>
        </p:scale>
        <p:origin x="69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13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2.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13.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16.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18.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23.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24.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3.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9141F-F79E-FA5D-15B1-E3986C957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20593-0CAA-191E-D4DE-A842652EB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13231-AFE9-8C0D-D78C-50D3C4A07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65CB6-8458-8F49-8558-9C7BA25CA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04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34.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4.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5.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6.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8.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Átdolgozott slide 10. A tartalom a feltöltött forrás-prezentáció alapján készült.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5D1B32-61C4-0318-6B61-19F3E9A6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640A3E4-3D27-B280-4605-E47196321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8D827C2-5585-777E-50D5-A4F1870F2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AF0FF3-A172-ED96-7204-7682199E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9E65368-F964-B659-BD79-B1EC331A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A1B0715-DCAD-B124-0C43-F20C0AE9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4064DD-D80D-AB42-CF6C-2CB452D5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ABC0909-205D-C6A8-8EDE-5593D418C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08ED30-F359-122C-2A98-73D01931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835AFD-96D0-9127-9DBB-BD8DF2D1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85B4D60-D426-135E-6EEB-296DFF35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33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968CF8D-8147-83F0-C386-0430AC45C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684E071-2A94-640C-017A-BE473D983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3DE14B-BB46-AD93-2544-2BF576E18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D28E0E-8270-A910-5BCA-24583801C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56BF2E0-CE3D-0A17-01C0-311E783B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49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014ECE-3C29-679F-64D4-6B31A44DA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CFB70D9-6CA2-B9D7-6881-F704C23F1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E030CA-0711-4545-A062-8B78B3AE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51FA7A6-DB70-628B-520C-CDEA1505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10123B-2A1F-77D8-1D06-6A5663B3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58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B37D9-9C34-1C42-B956-B92E32DEA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D4BB66-1D5C-24AD-6835-FA5C775DD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F37C1B-2FC8-7DCA-B90F-EE0CD08D7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2F4D9A-BF1C-9BF9-1104-40AA1329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D84A84-9F92-A58C-D9CA-E3E526C7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08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9F2B4D-AA40-8F17-D77E-644D96B33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488E590-FD29-BAA3-5F51-3F1DE1D49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1535D9-6188-ECCE-5AB9-F77C6AB0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1E68AD-2CB9-4A2B-29FA-C05FDA70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9B0A61-E262-2373-2AFE-5282EC04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19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CF009F-D674-B726-4D54-C3A185B87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F153AB-E062-E796-DCBB-3C7A2BFE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6D961D-8350-E097-EC57-9F5236A62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DCA624F-7A61-3F49-8A19-4E071CA0B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EF0934B-C855-E958-D21A-C0D6C19F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495AD36-0B87-2698-7E77-F4781D93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6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500551-E888-D512-4A8B-30586616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BFEB9E-D8CE-095E-47E7-96B4D13DC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7731ECF-8BF4-9E81-F1E6-E1D7CF9E8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72E9B71-EE55-C3CD-8919-CAF182432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964C99D-0D06-99FF-E6E5-968575CC0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692A314-98B1-8BF1-E07E-3F5D3053B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C6B41FA-11C0-8C25-8A12-5516690D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D0355233-ED66-9756-FCC0-5BEBFB47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28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E209B1-C649-7CCB-57E9-4C89BB08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126BE5E-C6C8-F505-8215-CF3C9A0E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C9CA61E-44BD-65D8-D658-8F7A517E0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59611C7-2015-D185-4FF9-F46923DE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15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D172EC7-7BCE-C65B-9D89-49348ADF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6D9C3DF-00B7-2F23-8D0E-A9439007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7FB8349-434F-3490-7FEE-6499BF1A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420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A384AA-AAB6-A1CF-9077-FB5A2FF7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E407794-3C86-64B3-0152-65E04B35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3C40716-EE5B-1B50-E1F7-9A76BB018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832B63-6CB4-A75A-9BEF-A1A2B5A0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D21FEA8-4097-C91E-AA88-C943C3F8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E0EC49-8F3B-1D8E-0ED5-36057EE4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57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96F6890-B4E6-BD51-7E8B-EC8E6D5E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F0B3773-6807-91C0-829F-0561A00B6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DFD94EF-4D88-1064-FCDB-2B35E21AC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E7CF9-DDAA-4269-801E-C281DC668FF4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8931C9-B7AC-B756-30FA-CA7242B79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56CB23-62E6-568E-3417-12A57B4BD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1058AC-20E8-422C-94C0-D0F935F0A7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729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jp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5.sv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42.svg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sv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9" name="Text 7"/>
          <p:cNvSpPr/>
          <p:nvPr/>
        </p:nvSpPr>
        <p:spPr>
          <a:xfrm>
            <a:off x="11277295" y="6574536"/>
            <a:ext cx="411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650" dirty="0">
                <a:solidFill>
                  <a:srgbClr val="9A9A9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650" dirty="0"/>
          </a:p>
        </p:txBody>
      </p:sp>
      <p:sp>
        <p:nvSpPr>
          <p:cNvPr id="10" name="Text 8"/>
          <p:cNvSpPr/>
          <p:nvPr/>
        </p:nvSpPr>
        <p:spPr>
          <a:xfrm>
            <a:off x="822960" y="3773423"/>
            <a:ext cx="502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01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1325880" y="3950208"/>
            <a:ext cx="1828800" cy="0"/>
          </a:xfrm>
          <a:prstGeom prst="line">
            <a:avLst/>
          </a:prstGeom>
          <a:noFill/>
          <a:ln w="1397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2" name="Text 10"/>
          <p:cNvSpPr/>
          <p:nvPr/>
        </p:nvSpPr>
        <p:spPr>
          <a:xfrm>
            <a:off x="864870" y="4168648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Lehetőség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3542030" y="3767328"/>
            <a:ext cx="502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02</a:t>
            </a:r>
            <a:endParaRPr lang="en-US" sz="2000" dirty="0"/>
          </a:p>
        </p:txBody>
      </p:sp>
      <p:sp>
        <p:nvSpPr>
          <p:cNvPr id="15" name="Shape 13"/>
          <p:cNvSpPr/>
          <p:nvPr/>
        </p:nvSpPr>
        <p:spPr>
          <a:xfrm>
            <a:off x="4005072" y="3950208"/>
            <a:ext cx="1828800" cy="0"/>
          </a:xfrm>
          <a:prstGeom prst="line">
            <a:avLst/>
          </a:prstGeom>
          <a:noFill/>
          <a:ln w="1397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6" name="Text 14"/>
          <p:cNvSpPr/>
          <p:nvPr/>
        </p:nvSpPr>
        <p:spPr>
          <a:xfrm>
            <a:off x="3559810" y="4204715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Közösség</a:t>
            </a:r>
            <a:endParaRPr lang="en-US" sz="2800" dirty="0"/>
          </a:p>
        </p:txBody>
      </p:sp>
      <p:sp>
        <p:nvSpPr>
          <p:cNvPr id="18" name="Text 16"/>
          <p:cNvSpPr/>
          <p:nvPr/>
        </p:nvSpPr>
        <p:spPr>
          <a:xfrm>
            <a:off x="6262878" y="3773423"/>
            <a:ext cx="502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03</a:t>
            </a:r>
            <a:endParaRPr lang="en-US" sz="2000" dirty="0"/>
          </a:p>
        </p:txBody>
      </p:sp>
      <p:sp>
        <p:nvSpPr>
          <p:cNvPr id="19" name="Shape 17"/>
          <p:cNvSpPr/>
          <p:nvPr/>
        </p:nvSpPr>
        <p:spPr>
          <a:xfrm>
            <a:off x="6745224" y="3950208"/>
            <a:ext cx="1828800" cy="0"/>
          </a:xfrm>
          <a:prstGeom prst="line">
            <a:avLst/>
          </a:prstGeom>
          <a:noFill/>
          <a:ln w="1397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0" name="Text 18"/>
          <p:cNvSpPr/>
          <p:nvPr/>
        </p:nvSpPr>
        <p:spPr>
          <a:xfrm>
            <a:off x="6347460" y="4261103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Értékmentés</a:t>
            </a:r>
            <a:endParaRPr lang="en-US" sz="2800" dirty="0"/>
          </a:p>
        </p:txBody>
      </p:sp>
      <p:sp>
        <p:nvSpPr>
          <p:cNvPr id="22" name="Text 20"/>
          <p:cNvSpPr/>
          <p:nvPr/>
        </p:nvSpPr>
        <p:spPr>
          <a:xfrm>
            <a:off x="9153398" y="3773423"/>
            <a:ext cx="502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04</a:t>
            </a:r>
            <a:endParaRPr lang="en-US" sz="2000" dirty="0"/>
          </a:p>
        </p:txBody>
      </p:sp>
      <p:sp>
        <p:nvSpPr>
          <p:cNvPr id="23" name="Shape 21"/>
          <p:cNvSpPr/>
          <p:nvPr/>
        </p:nvSpPr>
        <p:spPr>
          <a:xfrm>
            <a:off x="9608804" y="3950208"/>
            <a:ext cx="1828800" cy="0"/>
          </a:xfrm>
          <a:prstGeom prst="line">
            <a:avLst/>
          </a:prstGeom>
          <a:noFill/>
          <a:ln w="1397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4" name="Text 22"/>
          <p:cNvSpPr/>
          <p:nvPr/>
        </p:nvSpPr>
        <p:spPr>
          <a:xfrm>
            <a:off x="9198228" y="4239766"/>
            <a:ext cx="2331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Párbeszéd</a:t>
            </a:r>
            <a:endParaRPr lang="en-US" sz="2800" dirty="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F1DEF910-96A9-C8C1-D737-B7525FC02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860" y="4733289"/>
            <a:ext cx="1475740" cy="1475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2C1BC60A-F38F-4329-A82E-B23CF8288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8722" y="4738243"/>
            <a:ext cx="1475740" cy="14757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D9A2AC89-85B2-2D3C-BCB6-B5BBEC8ED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7520" y="4733289"/>
            <a:ext cx="1475740" cy="14757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23A8B8A9-3B87-2414-6E48-64E789607B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6318" y="4733289"/>
            <a:ext cx="1475740" cy="14757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 3">
            <a:extLst>
              <a:ext uri="{FF2B5EF4-FFF2-40B4-BE49-F238E27FC236}">
                <a16:creationId xmlns:a16="http://schemas.microsoft.com/office/drawing/2014/main" id="{D322848B-402A-9226-72DC-9BE7D8826619}"/>
              </a:ext>
            </a:extLst>
          </p:cNvPr>
          <p:cNvSpPr/>
          <p:nvPr/>
        </p:nvSpPr>
        <p:spPr>
          <a:xfrm>
            <a:off x="632307" y="560836"/>
            <a:ext cx="10927080" cy="115157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1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LOKÁLIS SAJÁTOSSÁGOK</a:t>
            </a:r>
            <a:endParaRPr lang="en-US" sz="3100" dirty="0"/>
          </a:p>
          <a:p>
            <a:pPr marL="0" indent="0">
              <a:buNone/>
            </a:pPr>
            <a:r>
              <a:rPr lang="en-US" sz="3100" b="1" dirty="0" err="1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településünk</a:t>
            </a:r>
            <a:r>
              <a:rPr lang="en-US" sz="31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gazdasági és </a:t>
            </a:r>
            <a:r>
              <a:rPr lang="en-US" sz="3100" b="1" dirty="0" err="1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közösségi</a:t>
            </a:r>
            <a:r>
              <a:rPr lang="en-US" sz="3100" b="1" dirty="0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sz="3100" b="1" dirty="0" err="1"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fejlesztése</a:t>
            </a:r>
            <a:endParaRPr lang="hu-HU" sz="3100" b="1" dirty="0">
              <a:latin typeface="Times New Roman" pitchFamily="34" charset="0"/>
              <a:ea typeface="Times New Roman" pitchFamily="34" charset="-122"/>
              <a:cs typeface="Times New Roman" pitchFamily="34" charset="-120"/>
            </a:endParaRPr>
          </a:p>
          <a:p>
            <a:r>
              <a:rPr lang="hu-HU" dirty="0"/>
              <a:t>RRF Gazdaságfejlesztési programjaink bemutatása</a:t>
            </a:r>
            <a:endParaRPr lang="en-US" sz="3100" dirty="0"/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3F60E31F-E763-1A54-C3E0-E40ACEAAECB9}"/>
              </a:ext>
            </a:extLst>
          </p:cNvPr>
          <p:cNvSpPr/>
          <p:nvPr/>
        </p:nvSpPr>
        <p:spPr>
          <a:xfrm>
            <a:off x="655066" y="1960881"/>
            <a:ext cx="7772400" cy="10058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hu-HU" dirty="0">
                <a:latin typeface="Arial" pitchFamily="34" charset="0"/>
                <a:ea typeface="Arial" pitchFamily="34" charset="-122"/>
                <a:cs typeface="Arial" pitchFamily="34" charset="-120"/>
              </a:rPr>
              <a:t>BARNA Róbert</a:t>
            </a:r>
          </a:p>
          <a:p>
            <a:pPr marL="0" indent="0">
              <a:buNone/>
            </a:pPr>
            <a:r>
              <a:rPr lang="hu-HU" dirty="0">
                <a:latin typeface="Arial" pitchFamily="34" charset="0"/>
                <a:ea typeface="Arial" pitchFamily="34" charset="-122"/>
                <a:cs typeface="Arial" pitchFamily="34" charset="-120"/>
              </a:rPr>
              <a:t>elnök</a:t>
            </a:r>
          </a:p>
          <a:p>
            <a:pPr marL="0" indent="0">
              <a:buNone/>
            </a:pPr>
            <a:r>
              <a:rPr lang="en-US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Dél-borsodi</a:t>
            </a:r>
            <a:r>
              <a:rPr lang="en-US" dirty="0">
                <a:latin typeface="Arial" pitchFamily="34" charset="0"/>
                <a:ea typeface="Arial" pitchFamily="34" charset="-122"/>
                <a:cs typeface="Arial" pitchFamily="34" charset="-120"/>
              </a:rPr>
              <a:t> Romák Integrációját Elősegítő Egyesület</a:t>
            </a:r>
            <a:endParaRPr lang="en-US" dirty="0"/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E7B7BC0D-9E13-D46E-A12C-EBF32DB5A1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5863" y="771629"/>
            <a:ext cx="1458217" cy="331744"/>
          </a:xfrm>
          <a:prstGeom prst="rect">
            <a:avLst/>
          </a:prstGeom>
        </p:spPr>
      </p:pic>
      <p:pic>
        <p:nvPicPr>
          <p:cNvPr id="32" name="Tartalom helye 9">
            <a:extLst>
              <a:ext uri="{FF2B5EF4-FFF2-40B4-BE49-F238E27FC236}">
                <a16:creationId xmlns:a16="http://schemas.microsoft.com/office/drawing/2014/main" id="{8A69F435-9563-34B2-7DD5-31CFC490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4188" y="1226313"/>
            <a:ext cx="1046449" cy="1005839"/>
          </a:xfrm>
          <a:prstGeom prst="rect">
            <a:avLst/>
          </a:prstGeom>
        </p:spPr>
      </p:pic>
      <p:sp>
        <p:nvSpPr>
          <p:cNvPr id="34" name="Text 4">
            <a:extLst>
              <a:ext uri="{FF2B5EF4-FFF2-40B4-BE49-F238E27FC236}">
                <a16:creationId xmlns:a16="http://schemas.microsoft.com/office/drawing/2014/main" id="{6FDBCDA5-66DA-99F9-58DD-3CDA80DCF70A}"/>
              </a:ext>
            </a:extLst>
          </p:cNvPr>
          <p:cNvSpPr/>
          <p:nvPr/>
        </p:nvSpPr>
        <p:spPr>
          <a:xfrm>
            <a:off x="964368" y="6151561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szervezet elindulását és szakmai útját négy egymásra épülő gondolat rendezi.</a:t>
            </a:r>
            <a:endParaRPr lang="en-US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2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81B429E-82E3-EC66-BE7C-58BFB87C5D36}"/>
              </a:ext>
            </a:extLst>
          </p:cNvPr>
          <p:cNvSpPr txBox="1"/>
          <p:nvPr/>
        </p:nvSpPr>
        <p:spPr>
          <a:xfrm>
            <a:off x="731873" y="4762260"/>
            <a:ext cx="7593421" cy="61781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PILLÉR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FÓKUSZBAN A GYERMEK</a:t>
            </a:r>
          </a:p>
        </p:txBody>
      </p:sp>
      <p:pic>
        <p:nvPicPr>
          <p:cNvPr id="4" name="Kép 3" descr="A képen lábbelik, fedett pályás, ruházat, padl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864B883-2BAA-631F-C673-CF144B28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8806" b="-1"/>
          <a:stretch>
            <a:fillRect/>
          </a:stretch>
        </p:blipFill>
        <p:spPr bwMode="auto"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A979D21-0E92-AE59-094D-0E7B2A08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17947"/>
          <a:stretch>
            <a:fillRect/>
          </a:stretch>
        </p:blipFill>
        <p:spPr bwMode="auto"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incs elérhető leírás.">
            <a:extLst>
              <a:ext uri="{FF2B5EF4-FFF2-40B4-BE49-F238E27FC236}">
                <a16:creationId xmlns:a16="http://schemas.microsoft.com/office/drawing/2014/main" id="{A8C9BAC2-D4AE-E321-ED38-6B325C51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r="16543" b="2"/>
          <a:stretch>
            <a:fillRect/>
          </a:stretch>
        </p:blipFill>
        <p:spPr bwMode="auto"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5" name="Freeform: Shape 1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0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787235" y="550841"/>
            <a:ext cx="659448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FÓKUSZBAN A GYERMEK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792480" y="1052881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„Egyetlen gyermeket sem veszítünk szem elől.”</a:t>
            </a:r>
            <a:endParaRPr lang="en-US" sz="2000" b="1" i="1" dirty="0"/>
          </a:p>
        </p:txBody>
      </p:sp>
      <p:sp>
        <p:nvSpPr>
          <p:cNvPr id="9" name="Text 7"/>
          <p:cNvSpPr/>
          <p:nvPr/>
        </p:nvSpPr>
        <p:spPr>
          <a:xfrm>
            <a:off x="11277295" y="6574536"/>
            <a:ext cx="411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650" dirty="0">
                <a:solidFill>
                  <a:srgbClr val="9A9A9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650" dirty="0"/>
          </a:p>
        </p:txBody>
      </p:sp>
      <p:sp>
        <p:nvSpPr>
          <p:cNvPr id="13" name="Shape 11"/>
          <p:cNvSpPr/>
          <p:nvPr/>
        </p:nvSpPr>
        <p:spPr>
          <a:xfrm>
            <a:off x="5533509" y="1666950"/>
            <a:ext cx="45719" cy="4551928"/>
          </a:xfrm>
          <a:prstGeom prst="rect">
            <a:avLst/>
          </a:prstGeom>
          <a:solidFill>
            <a:schemeClr val="tx1"/>
          </a:solidFill>
          <a:ln w="12700">
            <a:solidFill>
              <a:srgbClr val="E9E9E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4" name="Text 12"/>
          <p:cNvSpPr/>
          <p:nvPr/>
        </p:nvSpPr>
        <p:spPr>
          <a:xfrm>
            <a:off x="787235" y="1749942"/>
            <a:ext cx="2608746" cy="339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KÖZÖSSÉGI TÉR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291072" y="1754559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ELSŐ 1000 NAP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13231" y="2233274"/>
            <a:ext cx="4274295" cy="594359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Jelenlét Pont 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üzemeltetése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ügyfélfogadás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és ügyintézés biztosítása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bizalmi kapcsolat 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családokkal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6291072" y="2205108"/>
            <a:ext cx="4846320" cy="622525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várandós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klub</a:t>
            </a:r>
            <a:r>
              <a:rPr lang="hu-HU" sz="1300" dirty="0"/>
              <a:t>, 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baba-mama klub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babacsomag, mocorgó csomag, kölcsönözhető eszközök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egészségügyi szolgáltatások és mozgásfejlesztés</a:t>
            </a:r>
            <a:endParaRPr lang="en-US" sz="1300" dirty="0"/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591D3C34-FF32-5AF7-CA41-0F3A13B9F663}"/>
              </a:ext>
            </a:extLst>
          </p:cNvPr>
          <p:cNvSpPr/>
          <p:nvPr/>
        </p:nvSpPr>
        <p:spPr>
          <a:xfrm>
            <a:off x="781329" y="3123976"/>
            <a:ext cx="394175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TANULÁSSEGÍTŐ FOGLALKOZÁSOK</a:t>
            </a:r>
            <a:endParaRPr lang="en-US" sz="1600" dirty="0"/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0DA2A7A8-E2DB-DE9E-3FCB-EE9C65A522FD}"/>
              </a:ext>
            </a:extLst>
          </p:cNvPr>
          <p:cNvSpPr/>
          <p:nvPr/>
        </p:nvSpPr>
        <p:spPr>
          <a:xfrm>
            <a:off x="6291072" y="4689069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KÖVETKEZŐ SZINT</a:t>
            </a:r>
            <a:endParaRPr lang="en-US" sz="1600" dirty="0"/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26D3917C-4A8E-24F1-49E2-621CB073291C}"/>
              </a:ext>
            </a:extLst>
          </p:cNvPr>
          <p:cNvSpPr/>
          <p:nvPr/>
        </p:nvSpPr>
        <p:spPr>
          <a:xfrm>
            <a:off x="713232" y="3596864"/>
            <a:ext cx="4274295" cy="93865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óvodai fejlesztés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logopédia és fejlesztő szakemberek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készségfejlesztés és tantárgysegítés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helyzetbe hozás és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tehetséggondozás</a:t>
            </a:r>
            <a:endParaRPr lang="en-US" sz="1300" b="1" i="1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pályaorientációs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foglalkozások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Lorca program 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egyes moduljainak bevezetése</a:t>
            </a:r>
            <a:endParaRPr lang="en-US" sz="1300" dirty="0"/>
          </a:p>
        </p:txBody>
      </p:sp>
      <p:sp>
        <p:nvSpPr>
          <p:cNvPr id="21" name="Text 12">
            <a:extLst>
              <a:ext uri="{FF2B5EF4-FFF2-40B4-BE49-F238E27FC236}">
                <a16:creationId xmlns:a16="http://schemas.microsoft.com/office/drawing/2014/main" id="{801BBBA6-E246-4698-26B0-0D8038EEFE41}"/>
              </a:ext>
            </a:extLst>
          </p:cNvPr>
          <p:cNvSpPr/>
          <p:nvPr/>
        </p:nvSpPr>
        <p:spPr>
          <a:xfrm>
            <a:off x="6291072" y="5059636"/>
            <a:ext cx="4846320" cy="68035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ösztöndíjalap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létrehozása saját forrásból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modern, problémamegoldásra képes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mentorhálózat</a:t>
            </a:r>
            <a:endParaRPr lang="en-US" sz="1300" b="1" i="1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gyerekek és fiatalok folyamatos kísérése</a:t>
            </a:r>
            <a:endParaRPr lang="en-US" sz="1300" dirty="0"/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0275C34-A892-DD78-C776-28E3E5465785}"/>
              </a:ext>
            </a:extLst>
          </p:cNvPr>
          <p:cNvSpPr txBox="1"/>
          <p:nvPr/>
        </p:nvSpPr>
        <p:spPr>
          <a:xfrm>
            <a:off x="781329" y="4744527"/>
            <a:ext cx="37928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PREVENCIÓ ÉS KRÍZIS-TÁMOGATÁS</a:t>
            </a:r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id="{AC053A66-E626-289D-3609-490E6C80283E}"/>
              </a:ext>
            </a:extLst>
          </p:cNvPr>
          <p:cNvSpPr/>
          <p:nvPr/>
        </p:nvSpPr>
        <p:spPr>
          <a:xfrm>
            <a:off x="713232" y="5146926"/>
            <a:ext cx="4636008" cy="1019957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szemészeti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szűrőprogram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 FETE lehetőségeivel egyeztetve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„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Nőnek lenni jó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” — preventív, felvilágosító előadás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bűnmegelőzés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és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drogprevenció</a:t>
            </a:r>
            <a:endParaRPr lang="en-US" sz="1300" b="1" i="1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általános és felkereső szociális munka</a:t>
            </a:r>
            <a:endParaRPr lang="en-US" sz="1300" dirty="0"/>
          </a:p>
        </p:txBody>
      </p:sp>
      <p:sp>
        <p:nvSpPr>
          <p:cNvPr id="25" name="Text 10">
            <a:extLst>
              <a:ext uri="{FF2B5EF4-FFF2-40B4-BE49-F238E27FC236}">
                <a16:creationId xmlns:a16="http://schemas.microsoft.com/office/drawing/2014/main" id="{E3A3557E-1923-4A5E-EF3C-3188903BDF17}"/>
              </a:ext>
            </a:extLst>
          </p:cNvPr>
          <p:cNvSpPr/>
          <p:nvPr/>
        </p:nvSpPr>
        <p:spPr>
          <a:xfrm>
            <a:off x="6291072" y="3113532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EGYÉB TEVÉKENYSÉGEK</a:t>
            </a:r>
            <a:endParaRPr lang="en-US" sz="1600" dirty="0"/>
          </a:p>
        </p:txBody>
      </p:sp>
      <p:sp>
        <p:nvSpPr>
          <p:cNvPr id="26" name="Text 12">
            <a:extLst>
              <a:ext uri="{FF2B5EF4-FFF2-40B4-BE49-F238E27FC236}">
                <a16:creationId xmlns:a16="http://schemas.microsoft.com/office/drawing/2014/main" id="{185AA1A0-139C-BCEC-3BB1-A5F0DBC7DCE4}"/>
              </a:ext>
            </a:extLst>
          </p:cNvPr>
          <p:cNvSpPr/>
          <p:nvPr/>
        </p:nvSpPr>
        <p:spPr>
          <a:xfrm>
            <a:off x="6309360" y="3586802"/>
            <a:ext cx="4846320" cy="74980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mosás biztosítása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adományok begyűjtése és kiosztása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krízistámogatások kezelése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szociális munkatársak foglalkoztatása</a:t>
            </a:r>
            <a:endParaRPr lang="en-US"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81B429E-82E3-EC66-BE7C-58BFB87C5D36}"/>
              </a:ext>
            </a:extLst>
          </p:cNvPr>
          <p:cNvSpPr txBox="1"/>
          <p:nvPr/>
        </p:nvSpPr>
        <p:spPr>
          <a:xfrm>
            <a:off x="838198" y="4743850"/>
            <a:ext cx="6817243" cy="103873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PILLÉR: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KÖZÖSSÉGI ÉLET ERŐSÍTÉSE</a:t>
            </a:r>
          </a:p>
        </p:txBody>
      </p:sp>
      <p:pic>
        <p:nvPicPr>
          <p:cNvPr id="10" name="Kép 7" descr="A képen kültéri, ég, fa, játszó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3111622-BADA-5DAB-F51E-5A51E697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r="11436" b="-1"/>
          <a:stretch>
            <a:fillRect/>
          </a:stretch>
        </p:blipFill>
        <p:spPr bwMode="auto"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5" descr="A képen ruházat, személy, nő, aszt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C272199-36B3-E996-4A5B-E77AE817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4" b="6289"/>
          <a:stretch>
            <a:fillRect/>
          </a:stretch>
        </p:blipFill>
        <p:spPr bwMode="auto"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énykép megnyitása">
            <a:extLst>
              <a:ext uri="{FF2B5EF4-FFF2-40B4-BE49-F238E27FC236}">
                <a16:creationId xmlns:a16="http://schemas.microsoft.com/office/drawing/2014/main" id="{35910143-B50C-CC38-ECA9-0B366CBD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r="13667" b="2"/>
          <a:stretch>
            <a:fillRect/>
          </a:stretch>
        </p:blipFill>
        <p:spPr bwMode="auto"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6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688574" y="537098"/>
            <a:ext cx="6016752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KÖZÖSSÉGI ÉLET ERŐSÍTÉSE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713232" y="1005491"/>
            <a:ext cx="10607040" cy="51206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A közösségi programok egyszerre teremtenek kapcsolatot, bizalmat és pozitív helyi élményeket.</a:t>
            </a:r>
            <a:endParaRPr lang="en-US" b="1" i="1" dirty="0"/>
          </a:p>
        </p:txBody>
      </p:sp>
      <p:sp>
        <p:nvSpPr>
          <p:cNvPr id="13" name="Text 11"/>
          <p:cNvSpPr/>
          <p:nvPr/>
        </p:nvSpPr>
        <p:spPr>
          <a:xfrm>
            <a:off x="713232" y="1774993"/>
            <a:ext cx="4270248" cy="31089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PROGRAMOK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355080" y="1756706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KOMPETENCIA ÉS BIZTONSÁG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13232" y="2165036"/>
            <a:ext cx="4846320" cy="1083899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egészségvédelmi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és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környezetvédelmi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akciók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helyi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kézműves hagyományok 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ápolása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minőségi szabadidős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fejlesztő</a:t>
            </a:r>
            <a:r>
              <a:rPr lang="hu-HU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és sportprogramok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hu-HU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kulturális programok</a:t>
            </a:r>
            <a:r>
              <a:rPr lang="hu-HU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fesztiválok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ifjúsági napok, tánc, színjátszás, foci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355080" y="2185417"/>
            <a:ext cx="4846320" cy="81593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bűnmegelőzés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 programok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szülői kompetencia 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fejlesztése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autentikus foglalkozások bemutatása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közösségi élmény a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gettósodás ellen</a:t>
            </a:r>
            <a:endParaRPr lang="en-US" sz="1300" b="1" i="1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5B979E8-445E-2479-9999-23A8B8ECD186}"/>
              </a:ext>
            </a:extLst>
          </p:cNvPr>
          <p:cNvSpPr txBox="1"/>
          <p:nvPr/>
        </p:nvSpPr>
        <p:spPr>
          <a:xfrm>
            <a:off x="713232" y="3370332"/>
            <a:ext cx="2999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FOLYAMATOS TÁMOGATÁS </a:t>
            </a:r>
            <a:endParaRPr lang="hu-HU" sz="1600" dirty="0"/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CBACF39F-0588-ECD0-FE4F-6D0FE7788984}"/>
              </a:ext>
            </a:extLst>
          </p:cNvPr>
          <p:cNvSpPr/>
          <p:nvPr/>
        </p:nvSpPr>
        <p:spPr>
          <a:xfrm>
            <a:off x="688574" y="3868240"/>
            <a:ext cx="4069083" cy="1051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felelős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állattartási program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ivartalanítás, chipezés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CSOK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és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babaváró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hitelek lehívásának támogatása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adósságkezelés és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pénzügyi tudatosság</a:t>
            </a:r>
            <a:endParaRPr lang="en-US" sz="1300" b="1" i="1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3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lakásügynökség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kialakítása és működtetése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szociális segítség a mindennapi krízisekben</a:t>
            </a:r>
            <a:endParaRPr lang="en-US" sz="1300" dirty="0"/>
          </a:p>
        </p:txBody>
      </p:sp>
      <p:sp>
        <p:nvSpPr>
          <p:cNvPr id="22" name="Shape 11">
            <a:extLst>
              <a:ext uri="{FF2B5EF4-FFF2-40B4-BE49-F238E27FC236}">
                <a16:creationId xmlns:a16="http://schemas.microsoft.com/office/drawing/2014/main" id="{B19F7F99-6620-15E4-64E1-6F3E51C104E7}"/>
              </a:ext>
            </a:extLst>
          </p:cNvPr>
          <p:cNvSpPr/>
          <p:nvPr/>
        </p:nvSpPr>
        <p:spPr>
          <a:xfrm>
            <a:off x="5533509" y="1666950"/>
            <a:ext cx="45719" cy="3116421"/>
          </a:xfrm>
          <a:prstGeom prst="rect">
            <a:avLst/>
          </a:prstGeom>
          <a:solidFill>
            <a:schemeClr val="tx1"/>
          </a:solidFill>
          <a:ln w="12700">
            <a:solidFill>
              <a:srgbClr val="E9E9E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3" name="Text 10">
            <a:extLst>
              <a:ext uri="{FF2B5EF4-FFF2-40B4-BE49-F238E27FC236}">
                <a16:creationId xmlns:a16="http://schemas.microsoft.com/office/drawing/2014/main" id="{A0D4BC96-D392-CF28-86F1-A8877B7DFC85}"/>
              </a:ext>
            </a:extLst>
          </p:cNvPr>
          <p:cNvSpPr/>
          <p:nvPr/>
        </p:nvSpPr>
        <p:spPr>
          <a:xfrm>
            <a:off x="996696" y="5599621"/>
            <a:ext cx="99669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A támogatás célja: a családok önálló működésének erősítése.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670255" y="576072"/>
            <a:ext cx="7382409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MI KELL AZ EREDMÉNYEKHEZ?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670255" y="1046225"/>
            <a:ext cx="10607040" cy="39319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A változáshoz következetes, nem ad hoc megoldások és teljes helyi összefogás szükséges.</a:t>
            </a:r>
            <a:endParaRPr lang="en-US" b="1" i="1" dirty="0"/>
          </a:p>
        </p:txBody>
      </p:sp>
      <p:sp>
        <p:nvSpPr>
          <p:cNvPr id="10" name="Text 8"/>
          <p:cNvSpPr/>
          <p:nvPr/>
        </p:nvSpPr>
        <p:spPr>
          <a:xfrm>
            <a:off x="777240" y="1965960"/>
            <a:ext cx="502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9A9A9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01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777240" y="2468880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Optimális megoldások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77240" y="2999232"/>
            <a:ext cx="22402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nem ad hoc beavatkozások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429000" y="1965960"/>
            <a:ext cx="502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9A9A9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02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3429000" y="2468880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Teljes összefogás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3429000" y="2999232"/>
            <a:ext cx="22402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cigányok és nem cigányok, intézmények és civilek együtt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080760" y="1965960"/>
            <a:ext cx="502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9A9A9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03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6080760" y="2468880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Jóléti </a:t>
            </a:r>
            <a:r>
              <a:rPr lang="en-US" sz="1700" b="1" dirty="0" err="1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intézkedések</a:t>
            </a:r>
            <a:r>
              <a:rPr lang="en-US" sz="17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hu-HU" sz="17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generálása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6080760" y="2999232"/>
            <a:ext cx="22402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életkezdés, oktatás, lakhatás, megélhetés támogatása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732520" y="1965960"/>
            <a:ext cx="502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9A9A9A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04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8732520" y="2468880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Roma vezetői szerep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8732520" y="2999232"/>
            <a:ext cx="22402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bölcs, higgadt tanácsok, együttműködés alapjainak megteremtése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22960" y="4732020"/>
            <a:ext cx="9875520" cy="3886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rgbClr val="000000"/>
                </a:solidFill>
                <a:highlight>
                  <a:srgbClr val="FFFF00"/>
                </a:highlight>
                <a:ea typeface="Times New Roman" pitchFamily="34" charset="-122"/>
                <a:cs typeface="Times New Roman" pitchFamily="34" charset="-120"/>
              </a:rPr>
              <a:t>Minden más veszteség a közösség és Magyarország számára.</a:t>
            </a:r>
            <a:endParaRPr lang="en-US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Tartalom helye 3" descr="A képen épület, ház, kültéri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54B61D0-10E5-2694-AFA2-8BE12921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r="15070"/>
          <a:stretch>
            <a:fillRect/>
          </a:stretch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10" descr="A képen épület, fű, ház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606AA9D-FB38-7D9C-6BE8-58C72D75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r="9825" b="-2"/>
          <a:stretch>
            <a:fillRect/>
          </a:stretch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1793AF61-D53B-8EE4-7A62-DCA40AFFFCE3}"/>
              </a:ext>
            </a:extLst>
          </p:cNvPr>
          <p:cNvSpPr txBox="1"/>
          <p:nvPr/>
        </p:nvSpPr>
        <p:spPr>
          <a:xfrm>
            <a:off x="838198" y="4786476"/>
            <a:ext cx="6817243" cy="97494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III. PILLÉR: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LAKHATÁSI PROBLÉMÁK KEZELÉSE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5528" y="545663"/>
            <a:ext cx="722833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LAKHATÁSI PROBLÉMÁK KEZELÉSE</a:t>
            </a:r>
            <a:endParaRPr lang="en-US" sz="3000" dirty="0">
              <a:latin typeface="+mj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807721" y="1545336"/>
            <a:ext cx="3526536" cy="19842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„Szociális </a:t>
            </a:r>
            <a:r>
              <a:rPr lang="en-US" sz="1600" b="1" dirty="0" err="1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lakások</a:t>
            </a: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építése</a:t>
            </a: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felújítása</a:t>
            </a: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lakhatási</a:t>
            </a: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körülmények</a:t>
            </a: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javítása</a:t>
            </a: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Tiszatarjánban</a:t>
            </a: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”</a:t>
            </a:r>
            <a:endParaRPr lang="hu-HU" sz="1600" b="1" dirty="0">
              <a:solidFill>
                <a:srgbClr val="000000"/>
              </a:solidFill>
              <a:ea typeface="Aptos Display" pitchFamily="34" charset="-122"/>
              <a:cs typeface="Aptos Display" pitchFamily="34" charset="-120"/>
            </a:endParaRPr>
          </a:p>
          <a:p>
            <a:pPr marL="0" indent="0" algn="ctr">
              <a:buNone/>
            </a:pPr>
            <a:endParaRPr lang="hu-HU" sz="1600" b="1" dirty="0">
              <a:solidFill>
                <a:srgbClr val="000000"/>
              </a:solidFill>
              <a:ea typeface="Aptos Display" pitchFamily="34" charset="-122"/>
              <a:cs typeface="Aptos Display" pitchFamily="34" charset="-120"/>
            </a:endParaRPr>
          </a:p>
          <a:p>
            <a:pPr marL="0" indent="0" algn="ctr">
              <a:buNone/>
            </a:pPr>
            <a:r>
              <a:rPr lang="hu-HU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RRF-MMSZA-3.0.0.2-23-2024-00005</a:t>
            </a:r>
          </a:p>
          <a:p>
            <a:pPr marL="0" indent="0" algn="ctr">
              <a:buNone/>
            </a:pPr>
            <a:endParaRPr lang="hu-HU" sz="1600" b="1" dirty="0">
              <a:solidFill>
                <a:srgbClr val="000000"/>
              </a:solidFill>
              <a:ea typeface="Aptos Display" pitchFamily="34" charset="-122"/>
              <a:cs typeface="Aptos Display" pitchFamily="34" charset="-120"/>
            </a:endParaRPr>
          </a:p>
          <a:p>
            <a:pPr marL="0" indent="0" algn="ctr">
              <a:buNone/>
            </a:pPr>
            <a:endParaRPr lang="hu-HU" sz="1600" b="1" dirty="0">
              <a:solidFill>
                <a:srgbClr val="000000"/>
              </a:solidFill>
              <a:ea typeface="Aptos Display" pitchFamily="34" charset="-122"/>
              <a:cs typeface="Aptos Display" pitchFamily="34" charset="-120"/>
            </a:endParaRPr>
          </a:p>
          <a:p>
            <a:pPr marL="0" indent="0" algn="ctr">
              <a:buNone/>
            </a:pPr>
            <a:r>
              <a:rPr lang="en-US" sz="16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393,8 M Ft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53200" y="3776472"/>
            <a:ext cx="3691368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400" b="1" dirty="0">
                <a:ea typeface="Aptos" pitchFamily="34" charset="-122"/>
                <a:cs typeface="Aptos" pitchFamily="34" charset="-120"/>
              </a:rPr>
              <a:t>támogatás lakhatási körülmények javítására</a:t>
            </a:r>
            <a:endParaRPr lang="en-US" sz="14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640" y="1700784"/>
            <a:ext cx="128016" cy="12801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394960" y="1645920"/>
            <a:ext cx="5989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050" dirty="0">
                <a:solidFill>
                  <a:srgbClr val="000000"/>
                </a:solidFill>
                <a:latin typeface="+mj-lt"/>
                <a:ea typeface="Aptos" pitchFamily="34" charset="-122"/>
                <a:cs typeface="Aptos" pitchFamily="34" charset="-120"/>
              </a:rPr>
              <a:t>krízisházak kialakítása</a:t>
            </a:r>
            <a:endParaRPr lang="en-US" sz="2050" dirty="0">
              <a:latin typeface="+mj-lt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640" y="2267712"/>
            <a:ext cx="128016" cy="12801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394960" y="2212848"/>
            <a:ext cx="5989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r>
              <a:rPr lang="en-US" sz="2050" dirty="0">
                <a:solidFill>
                  <a:srgbClr val="000000"/>
                </a:solidFill>
                <a:latin typeface="+mj-lt"/>
              </a:rPr>
              <a:t>4 új szociális </a:t>
            </a:r>
            <a:r>
              <a:rPr lang="en-US" sz="2050" dirty="0" err="1">
                <a:solidFill>
                  <a:srgbClr val="000000"/>
                </a:solidFill>
                <a:latin typeface="+mj-lt"/>
              </a:rPr>
              <a:t>bérlakás</a:t>
            </a:r>
            <a:endParaRPr lang="en-US" sz="205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640" y="2834640"/>
            <a:ext cx="128016" cy="12801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5394960" y="2779776"/>
            <a:ext cx="5989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r>
              <a:rPr lang="en-US" sz="2050" dirty="0">
                <a:solidFill>
                  <a:srgbClr val="000000"/>
                </a:solidFill>
                <a:latin typeface="+mj-lt"/>
              </a:rPr>
              <a:t>6 </a:t>
            </a:r>
            <a:r>
              <a:rPr lang="en-US" sz="2050" dirty="0" err="1">
                <a:solidFill>
                  <a:srgbClr val="000000"/>
                </a:solidFill>
                <a:latin typeface="+mj-lt"/>
              </a:rPr>
              <a:t>ház</a:t>
            </a:r>
            <a:r>
              <a:rPr lang="en-US" sz="205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50" dirty="0" err="1">
                <a:solidFill>
                  <a:srgbClr val="000000"/>
                </a:solidFill>
                <a:latin typeface="+mj-lt"/>
              </a:rPr>
              <a:t>felújítása</a:t>
            </a:r>
            <a:endParaRPr lang="en-US" sz="205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640" y="3401568"/>
            <a:ext cx="128016" cy="12801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394960" y="3346704"/>
            <a:ext cx="5989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r>
              <a:rPr lang="en-US" sz="2050" dirty="0">
                <a:solidFill>
                  <a:srgbClr val="000000"/>
                </a:solidFill>
                <a:latin typeface="+mj-lt"/>
              </a:rPr>
              <a:t>lakásügynökség + </a:t>
            </a:r>
            <a:r>
              <a:rPr lang="en-US" sz="2050" dirty="0" err="1">
                <a:solidFill>
                  <a:srgbClr val="000000"/>
                </a:solidFill>
                <a:latin typeface="+mj-lt"/>
              </a:rPr>
              <a:t>bérbeadási</a:t>
            </a:r>
            <a:r>
              <a:rPr lang="en-US" sz="205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50" dirty="0" err="1">
                <a:solidFill>
                  <a:srgbClr val="000000"/>
                </a:solidFill>
                <a:latin typeface="+mj-lt"/>
              </a:rPr>
              <a:t>feltételrendszer</a:t>
            </a:r>
            <a:endParaRPr lang="en-US" sz="205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640" y="3968496"/>
            <a:ext cx="128016" cy="12801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5394960" y="3877056"/>
            <a:ext cx="5989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r>
              <a:rPr lang="en-US" sz="2050" dirty="0">
                <a:solidFill>
                  <a:srgbClr val="000000"/>
                </a:solidFill>
                <a:latin typeface="+mj-lt"/>
              </a:rPr>
              <a:t>életvezetési tanácsadás a </a:t>
            </a:r>
            <a:r>
              <a:rPr lang="en-US" sz="2050" dirty="0" err="1">
                <a:solidFill>
                  <a:srgbClr val="000000"/>
                </a:solidFill>
                <a:latin typeface="+mj-lt"/>
              </a:rPr>
              <a:t>családoknak</a:t>
            </a:r>
            <a:endParaRPr lang="en-US" sz="205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Text 13"/>
          <p:cNvSpPr/>
          <p:nvPr/>
        </p:nvSpPr>
        <p:spPr>
          <a:xfrm>
            <a:off x="795528" y="4846320"/>
            <a:ext cx="10332720" cy="457200"/>
          </a:xfrm>
          <a:prstGeom prst="rect">
            <a:avLst/>
          </a:prstGeom>
          <a:solidFill>
            <a:srgbClr val="000000"/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NEM CSAK FALAK: ELŐÍTÉLETEK CSÖKKENTÉSE ÉS ÉLETHELYZETEK STABILIZÁLÁSA</a:t>
            </a:r>
            <a:r>
              <a:rPr lang="hu-HU" sz="145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.</a:t>
            </a:r>
            <a:endParaRPr lang="en-US" sz="1450" dirty="0"/>
          </a:p>
        </p:txBody>
      </p:sp>
      <p:sp>
        <p:nvSpPr>
          <p:cNvPr id="26" name="Shape 11">
            <a:extLst>
              <a:ext uri="{FF2B5EF4-FFF2-40B4-BE49-F238E27FC236}">
                <a16:creationId xmlns:a16="http://schemas.microsoft.com/office/drawing/2014/main" id="{FBC6223B-82C8-8A3B-1F51-45B15F9ED2E0}"/>
              </a:ext>
            </a:extLst>
          </p:cNvPr>
          <p:cNvSpPr/>
          <p:nvPr/>
        </p:nvSpPr>
        <p:spPr>
          <a:xfrm>
            <a:off x="4672585" y="1372441"/>
            <a:ext cx="45719" cy="3116421"/>
          </a:xfrm>
          <a:prstGeom prst="rect">
            <a:avLst/>
          </a:prstGeom>
          <a:solidFill>
            <a:schemeClr val="tx1"/>
          </a:solidFill>
          <a:ln w="12700">
            <a:solidFill>
              <a:srgbClr val="E9E9E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Kép 3">
            <a:extLst>
              <a:ext uri="{FF2B5EF4-FFF2-40B4-BE49-F238E27FC236}">
                <a16:creationId xmlns:a16="http://schemas.microsoft.com/office/drawing/2014/main" id="{2324D9F1-AF90-81CF-A716-3185CCA7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8" r="12347"/>
          <a:stretch>
            <a:fillRect/>
          </a:stretch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3" descr="A képen fedett pályás, fal, Orvosi felszerelés, gép látható&#10;&#10;Automatikusan generált leírás">
            <a:extLst>
              <a:ext uri="{FF2B5EF4-FFF2-40B4-BE49-F238E27FC236}">
                <a16:creationId xmlns:a16="http://schemas.microsoft.com/office/drawing/2014/main" id="{4B5241D4-A3EE-BC59-4718-44A39319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r="23204" b="-2"/>
          <a:stretch>
            <a:fillRect/>
          </a:stretch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042F4A8-90EE-5B15-321A-F17E31EB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0" r="25630" b="-1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A9A48550-C7F0-4176-DD22-F5747ED840A4}"/>
              </a:ext>
            </a:extLst>
          </p:cNvPr>
          <p:cNvSpPr txBox="1"/>
          <p:nvPr/>
        </p:nvSpPr>
        <p:spPr>
          <a:xfrm>
            <a:off x="782380" y="4872966"/>
            <a:ext cx="6817243" cy="101747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IV. PILLÉR: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GAZDASÁGI TEVÉKENYSÉGEK FEJLESZTÉSE</a:t>
            </a:r>
          </a:p>
        </p:txBody>
      </p:sp>
    </p:spTree>
    <p:extLst>
      <p:ext uri="{BB962C8B-B14F-4D97-AF65-F5344CB8AC3E}">
        <p14:creationId xmlns:p14="http://schemas.microsoft.com/office/powerpoint/2010/main" val="10452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713232" y="522937"/>
            <a:ext cx="8622792" cy="5806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GAZDASÁGI TEVÉKENYSÉGEK FEJLESZTÉSE</a:t>
            </a:r>
          </a:p>
        </p:txBody>
      </p:sp>
      <p:sp>
        <p:nvSpPr>
          <p:cNvPr id="11" name="Text 9"/>
          <p:cNvSpPr/>
          <p:nvPr/>
        </p:nvSpPr>
        <p:spPr>
          <a:xfrm>
            <a:off x="713232" y="1908811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SIKEREINK FONTOS ELEMEI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293815" y="1901953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ALAPGONDOLAT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713232" y="2313432"/>
            <a:ext cx="4846320" cy="1701424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közfoglalkoztatás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 program támogatása</a:t>
            </a:r>
            <a:endParaRPr lang="en-US" sz="1600" dirty="0"/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minden forint „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jó gazda”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módjára való elköltése</a:t>
            </a:r>
            <a:endParaRPr lang="en-US" sz="1600" dirty="0"/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gazdasági vagy társadalmi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hasznosság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nem kizárólag pénzben mérve</a:t>
            </a:r>
            <a:endParaRPr lang="en-US" sz="1600" b="1" i="1" dirty="0"/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 bér még alacsony, de a 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munkába állás és tanulás elindul</a:t>
            </a:r>
            <a:endParaRPr lang="en-US" sz="1600" b="1" i="1" dirty="0"/>
          </a:p>
        </p:txBody>
      </p:sp>
      <p:sp>
        <p:nvSpPr>
          <p:cNvPr id="14" name="Text 12"/>
          <p:cNvSpPr/>
          <p:nvPr/>
        </p:nvSpPr>
        <p:spPr>
          <a:xfrm>
            <a:off x="6293815" y="2313432"/>
            <a:ext cx="4846320" cy="1701424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képesek voltunk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holnapban tervezni</a:t>
            </a:r>
            <a:endParaRPr lang="en-US" sz="1600" dirty="0"/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hittünk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saját magunkban</a:t>
            </a:r>
            <a:endParaRPr lang="en-US" sz="1600" dirty="0"/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meghatározó emberektől 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tanulhattunk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viselkedést, türelmet, mintákat</a:t>
            </a:r>
            <a:endParaRPr lang="en-US" sz="1600" dirty="0"/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 cigány közösség társadalmi integrációjának egyik legfontosabb eszköze a </a:t>
            </a:r>
            <a:r>
              <a:rPr lang="en-US" sz="1600" b="1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munka</a:t>
            </a:r>
            <a:endParaRPr lang="en-US" sz="1600" b="1" i="1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E7E5A06F-B498-1916-C8DC-C0541AC927EE}"/>
              </a:ext>
            </a:extLst>
          </p:cNvPr>
          <p:cNvSpPr/>
          <p:nvPr/>
        </p:nvSpPr>
        <p:spPr>
          <a:xfrm>
            <a:off x="941832" y="4491989"/>
            <a:ext cx="9875520" cy="6191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16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A FEJLESZTÉSEK CÉLJA, hogy a helyi közösségben üzletileg is racionális, PIACI ALAPON MŰKÖDŐ TEVÉKENYSÉGEK erősödjenek meg.</a:t>
            </a:r>
            <a:endParaRPr lang="en-US" sz="1600" b="1" i="1" dirty="0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000594D3-E33D-F1B3-20BB-ED0DF104A6AF}"/>
              </a:ext>
            </a:extLst>
          </p:cNvPr>
          <p:cNvSpPr/>
          <p:nvPr/>
        </p:nvSpPr>
        <p:spPr>
          <a:xfrm>
            <a:off x="713232" y="1091053"/>
            <a:ext cx="10332720" cy="362456"/>
          </a:xfrm>
          <a:prstGeom prst="rect">
            <a:avLst/>
          </a:prstGeom>
          <a:solidFill>
            <a:srgbClr val="FFFFFF">
              <a:alpha val="0"/>
            </a:srgbClr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A társadalmi integráció egyik kulcsa: munka + termelés + piaci logika.</a:t>
            </a:r>
            <a:endParaRPr lang="en-US" sz="2000" i="1" dirty="0"/>
          </a:p>
        </p:txBody>
      </p:sp>
      <p:sp>
        <p:nvSpPr>
          <p:cNvPr id="3" name="Shape 11">
            <a:extLst>
              <a:ext uri="{FF2B5EF4-FFF2-40B4-BE49-F238E27FC236}">
                <a16:creationId xmlns:a16="http://schemas.microsoft.com/office/drawing/2014/main" id="{2DC069C6-9199-26DB-A19C-DA0BA24E5230}"/>
              </a:ext>
            </a:extLst>
          </p:cNvPr>
          <p:cNvSpPr/>
          <p:nvPr/>
        </p:nvSpPr>
        <p:spPr>
          <a:xfrm>
            <a:off x="5559552" y="1681438"/>
            <a:ext cx="45719" cy="2532754"/>
          </a:xfrm>
          <a:prstGeom prst="rect">
            <a:avLst/>
          </a:prstGeom>
          <a:solidFill>
            <a:schemeClr val="tx1"/>
          </a:solidFill>
          <a:ln w="12700">
            <a:solidFill>
              <a:srgbClr val="E9E9E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685800" y="786384"/>
            <a:ext cx="108813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PROJEKTPORTFÓLIÓ: HÁROM GAZDASÁGI FEJLESZTÉS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670255" y="1362457"/>
            <a:ext cx="10607040" cy="52120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munkaszocializáció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, az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inkubátorház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és a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lokális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értékekre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épülő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program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együtt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teremtenek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termelő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kapacitást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2000" b="1" i="1" dirty="0"/>
          </a:p>
        </p:txBody>
      </p:sp>
      <p:sp>
        <p:nvSpPr>
          <p:cNvPr id="11" name="Text 9"/>
          <p:cNvSpPr/>
          <p:nvPr/>
        </p:nvSpPr>
        <p:spPr>
          <a:xfrm>
            <a:off x="746607" y="2523744"/>
            <a:ext cx="365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1.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252728" y="2478024"/>
            <a:ext cx="59436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Munkaszocializációs tevékenység megvalósítása Tiszatarjánban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252728" y="2889504"/>
            <a:ext cx="4206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RRF-MMSZA-2.0.0.2-24-2024-00003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613648" y="2551173"/>
            <a:ext cx="2560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7 996 027 Ft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46607" y="3310128"/>
            <a:ext cx="1069848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hu-HU"/>
          </a:p>
        </p:txBody>
      </p:sp>
      <p:sp>
        <p:nvSpPr>
          <p:cNvPr id="16" name="Text 14"/>
          <p:cNvSpPr/>
          <p:nvPr/>
        </p:nvSpPr>
        <p:spPr>
          <a:xfrm>
            <a:off x="749808" y="3547876"/>
            <a:ext cx="365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2.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252728" y="3506725"/>
            <a:ext cx="6382512" cy="30175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Munkaszocializációs foglalkoztatási műhely – inkubátorház létrehozása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252728" y="3904489"/>
            <a:ext cx="4206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RRF-MMSZA-2.0.0.1-25-2025-00008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613648" y="3534160"/>
            <a:ext cx="2560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179 042 488 Ft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746607" y="4343400"/>
            <a:ext cx="1069848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1" name="Text 19"/>
          <p:cNvSpPr/>
          <p:nvPr/>
        </p:nvSpPr>
        <p:spPr>
          <a:xfrm>
            <a:off x="749808" y="4663437"/>
            <a:ext cx="3657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3.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252728" y="4663440"/>
            <a:ext cx="7498080" cy="27431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Lokális sajátosságok, értékek mentén településünk gazdasági és közösségi fejlesztése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252728" y="5047487"/>
            <a:ext cx="4206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Arial" pitchFamily="34" charset="0"/>
                <a:ea typeface="Arial" pitchFamily="34" charset="-122"/>
                <a:cs typeface="Arial" pitchFamily="34" charset="-120"/>
              </a:rPr>
              <a:t>RRF-MMSZA-2.0.0.1-25-2-2026-00006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613648" y="4672583"/>
            <a:ext cx="256032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139 978 330 Ft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746607" y="5385816"/>
            <a:ext cx="1069848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685800" y="786384"/>
            <a:ext cx="5636319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hu-HU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KIK VAGYUNK MI</a:t>
            </a: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?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685800" y="1365478"/>
            <a:ext cx="5636319" cy="3033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Válaszokat </a:t>
            </a:r>
            <a:r>
              <a:rPr lang="en-US" sz="2000" b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keresünk</a:t>
            </a:r>
            <a:r>
              <a:rPr lang="en-US" sz="20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 és válaszokat akarunk.</a:t>
            </a:r>
            <a:endParaRPr lang="en-US" sz="2000" b="1" dirty="0"/>
          </a:p>
        </p:txBody>
      </p:sp>
      <p:sp>
        <p:nvSpPr>
          <p:cNvPr id="9" name="Text 7"/>
          <p:cNvSpPr/>
          <p:nvPr/>
        </p:nvSpPr>
        <p:spPr>
          <a:xfrm>
            <a:off x="11277295" y="6574536"/>
            <a:ext cx="411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650" dirty="0">
                <a:solidFill>
                  <a:srgbClr val="9A9A9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650" dirty="0"/>
          </a:p>
        </p:txBody>
      </p:sp>
      <p:sp>
        <p:nvSpPr>
          <p:cNvPr id="10" name="Text 8"/>
          <p:cNvSpPr/>
          <p:nvPr/>
        </p:nvSpPr>
        <p:spPr>
          <a:xfrm>
            <a:off x="708965" y="3221519"/>
            <a:ext cx="4695139" cy="16891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lokális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roma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önszerveződések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helyi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közösségfejlesztési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foglalkoztatási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és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oktatást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támogató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kezdeményezései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nemcsak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a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települések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életére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hanem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az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ország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gazdasági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és társadalmi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fejlődésére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is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hatással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vannak</a:t>
            </a:r>
            <a:r>
              <a:rPr lang="en-US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.</a:t>
            </a:r>
            <a:endParaRPr lang="en-US" dirty="0"/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07CE2FF2-B549-CA5C-A415-B93DC5FA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5" t="5600" r="4628" b="11768"/>
          <a:stretch>
            <a:fillRect/>
          </a:stretch>
        </p:blipFill>
        <p:spPr>
          <a:xfrm>
            <a:off x="6177382" y="864109"/>
            <a:ext cx="5393210" cy="4946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34568" y="580644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ÚJRA MEGTANÍTANI: HOGYAN KELL FALUN ÉLNI</a:t>
            </a:r>
            <a:endParaRPr lang="en-US" sz="3000" dirty="0">
              <a:latin typeface="+mj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384280" y="6483096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13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04672" y="1056132"/>
            <a:ext cx="9784080" cy="329184"/>
          </a:xfrm>
          <a:prstGeom prst="rect">
            <a:avLst/>
          </a:prstGeom>
          <a:solidFill>
            <a:srgbClr val="FFFFFF">
              <a:alpha val="0"/>
            </a:srgbClr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Kiegészítő jövedelem + saját termelési tudás</a:t>
            </a:r>
            <a:endParaRPr lang="en-US" sz="2000" i="1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" y="2505456"/>
            <a:ext cx="329184" cy="32918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07592" y="2487168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kiskert program</a:t>
            </a: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1307592" y="2798064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növénytermesztés otthon</a:t>
            </a:r>
            <a:endParaRPr lang="en-US" sz="1600" dirty="0">
              <a:latin typeface="+mj-lt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3640" y="2505456"/>
            <a:ext cx="329184" cy="32918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02552" y="2487168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magaságyások</a:t>
            </a: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6702552" y="2798064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+mj-lt"/>
                <a:ea typeface="Aptos" pitchFamily="34" charset="-122"/>
                <a:cs typeface="Aptos" pitchFamily="34" charset="-120"/>
              </a:rPr>
              <a:t>minőségi, időálló megoldások</a:t>
            </a:r>
            <a:endParaRPr lang="en-US" sz="1400" dirty="0">
              <a:latin typeface="+mj-lt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" y="3410712"/>
            <a:ext cx="329184" cy="32918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307592" y="3392424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prémium palánta</a:t>
            </a:r>
            <a:endParaRPr lang="en-US" dirty="0"/>
          </a:p>
        </p:txBody>
      </p:sp>
      <p:sp>
        <p:nvSpPr>
          <p:cNvPr id="18" name="Text 12"/>
          <p:cNvSpPr/>
          <p:nvPr/>
        </p:nvSpPr>
        <p:spPr>
          <a:xfrm>
            <a:off x="1307592" y="3703320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folyamatos szaporítóanyag</a:t>
            </a:r>
            <a:endParaRPr lang="en-US" sz="1600" dirty="0">
              <a:latin typeface="+mj-lt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3640" y="3410712"/>
            <a:ext cx="329184" cy="329184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702552" y="3392424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tojótyúk hálózat</a:t>
            </a:r>
            <a:endParaRPr lang="en-US" dirty="0"/>
          </a:p>
        </p:txBody>
      </p:sp>
      <p:sp>
        <p:nvSpPr>
          <p:cNvPr id="21" name="Text 14"/>
          <p:cNvSpPr/>
          <p:nvPr/>
        </p:nvSpPr>
        <p:spPr>
          <a:xfrm>
            <a:off x="6702552" y="3703320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évi 400–500 ezer db tojás cél</a:t>
            </a:r>
            <a:endParaRPr lang="en-US" sz="1600" dirty="0">
              <a:latin typeface="+mj-lt"/>
            </a:endParaRPr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80" y="4315968"/>
            <a:ext cx="329184" cy="329184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1307592" y="4297680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száraztészta</a:t>
            </a:r>
            <a:endParaRPr lang="en-US" dirty="0"/>
          </a:p>
        </p:txBody>
      </p:sp>
      <p:sp>
        <p:nvSpPr>
          <p:cNvPr id="24" name="Text 16"/>
          <p:cNvSpPr/>
          <p:nvPr/>
        </p:nvSpPr>
        <p:spPr>
          <a:xfrm>
            <a:off x="1307592" y="4608576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havi 6–10 ezer kg cél</a:t>
            </a:r>
            <a:endParaRPr lang="en-US" sz="1600" dirty="0">
              <a:latin typeface="+mj-lt"/>
            </a:endParaRPr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3640" y="4315968"/>
            <a:ext cx="329184" cy="329184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6702552" y="4297680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körforgásos gazdálkodás</a:t>
            </a:r>
            <a:endParaRPr lang="en-US" dirty="0"/>
          </a:p>
        </p:txBody>
      </p:sp>
      <p:sp>
        <p:nvSpPr>
          <p:cNvPr id="27" name="Text 18"/>
          <p:cNvSpPr/>
          <p:nvPr/>
        </p:nvSpPr>
        <p:spPr>
          <a:xfrm>
            <a:off x="6702552" y="4617720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termelés + feldolgozás + értékesítés</a:t>
            </a:r>
            <a:endParaRPr lang="en-US" sz="1600" dirty="0">
              <a:latin typeface="+mj-lt"/>
            </a:endParaRPr>
          </a:p>
        </p:txBody>
      </p:sp>
      <p:sp>
        <p:nvSpPr>
          <p:cNvPr id="28" name="Shape 0">
            <a:extLst>
              <a:ext uri="{FF2B5EF4-FFF2-40B4-BE49-F238E27FC236}">
                <a16:creationId xmlns:a16="http://schemas.microsoft.com/office/drawing/2014/main" id="{1F4D47E4-949B-393A-E51B-3A7270C05AD3}"/>
              </a:ext>
            </a:extLst>
          </p:cNvPr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40080" y="484632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TERMELÉSI ESZKÖZÖK ÉS KAPACITÁSOK</a:t>
            </a:r>
            <a:endParaRPr lang="en-US" sz="3000" dirty="0">
              <a:latin typeface="+mj-lt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" y="1709928"/>
            <a:ext cx="329184" cy="32918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307592" y="1691640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MAC 200 CV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1307592" y="2002536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tésztagyártó vonal</a:t>
            </a:r>
            <a:endParaRPr lang="en-US" sz="1600" dirty="0">
              <a:latin typeface="+mj-lt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5080" y="1709928"/>
            <a:ext cx="329184" cy="32918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793992" y="1691640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palántanevelő</a:t>
            </a:r>
            <a:r>
              <a:rPr lang="en-US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ház</a:t>
            </a:r>
            <a:endParaRPr lang="en-US" dirty="0"/>
          </a:p>
        </p:txBody>
      </p:sp>
      <p:sp>
        <p:nvSpPr>
          <p:cNvPr id="14" name="Text 9"/>
          <p:cNvSpPr/>
          <p:nvPr/>
        </p:nvSpPr>
        <p:spPr>
          <a:xfrm>
            <a:off x="6793992" y="2002536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432 + 54 m²</a:t>
            </a: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" y="2624328"/>
            <a:ext cx="329184" cy="32918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307592" y="2606040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földieper ház</a:t>
            </a:r>
            <a:endParaRPr lang="en-US" dirty="0"/>
          </a:p>
        </p:txBody>
      </p:sp>
      <p:sp>
        <p:nvSpPr>
          <p:cNvPr id="17" name="Text 11"/>
          <p:cNvSpPr/>
          <p:nvPr/>
        </p:nvSpPr>
        <p:spPr>
          <a:xfrm>
            <a:off x="1307592" y="2916936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216 m² </a:t>
            </a:r>
            <a:r>
              <a:rPr lang="en-US" sz="1600" dirty="0" err="1">
                <a:latin typeface="+mj-lt"/>
              </a:rPr>
              <a:t>polikarbonát</a:t>
            </a:r>
            <a:endParaRPr lang="en-US" sz="1600" dirty="0">
              <a:latin typeface="+mj-lt"/>
            </a:endParaRPr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5080" y="2624328"/>
            <a:ext cx="329184" cy="32918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793992" y="2606040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lekvár/gyümölcslé üzem</a:t>
            </a:r>
            <a:endParaRPr lang="en-US" dirty="0"/>
          </a:p>
        </p:txBody>
      </p:sp>
      <p:sp>
        <p:nvSpPr>
          <p:cNvPr id="20" name="Text 13"/>
          <p:cNvSpPr/>
          <p:nvPr/>
        </p:nvSpPr>
        <p:spPr>
          <a:xfrm>
            <a:off x="6793992" y="2916936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54 m² </a:t>
            </a:r>
            <a:r>
              <a:rPr lang="en-US" sz="1600" dirty="0" err="1">
                <a:latin typeface="+mj-lt"/>
              </a:rPr>
              <a:t>moduláris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feldolgozó</a:t>
            </a:r>
            <a:endParaRPr lang="en-US" sz="1600" dirty="0">
              <a:latin typeface="+mj-lt"/>
            </a:endParaRPr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80" y="3538728"/>
            <a:ext cx="329184" cy="329184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307592" y="3520440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napelemes rendszer</a:t>
            </a:r>
            <a:endParaRPr lang="en-US" dirty="0"/>
          </a:p>
        </p:txBody>
      </p:sp>
      <p:sp>
        <p:nvSpPr>
          <p:cNvPr id="23" name="Text 15"/>
          <p:cNvSpPr/>
          <p:nvPr/>
        </p:nvSpPr>
        <p:spPr>
          <a:xfrm>
            <a:off x="1307592" y="3831336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30,07 kW + 15 kWh </a:t>
            </a:r>
            <a:r>
              <a:rPr lang="en-US" sz="1600" dirty="0" err="1">
                <a:latin typeface="+mj-lt"/>
              </a:rPr>
              <a:t>tároló</a:t>
            </a:r>
            <a:endParaRPr lang="en-US" sz="1600" dirty="0">
              <a:latin typeface="+mj-lt"/>
            </a:endParaRPr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5080" y="3538728"/>
            <a:ext cx="329184" cy="329184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6793992" y="3520440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elektromos minirakodó</a:t>
            </a:r>
            <a:endParaRPr lang="en-US" dirty="0"/>
          </a:p>
        </p:txBody>
      </p:sp>
      <p:sp>
        <p:nvSpPr>
          <p:cNvPr id="26" name="Text 17"/>
          <p:cNvSpPr/>
          <p:nvPr/>
        </p:nvSpPr>
        <p:spPr>
          <a:xfrm>
            <a:off x="6793992" y="3831336"/>
            <a:ext cx="44805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raklapvilla, </a:t>
            </a:r>
            <a:r>
              <a:rPr lang="en-US" sz="1600" dirty="0" err="1">
                <a:latin typeface="+mj-lt"/>
              </a:rPr>
              <a:t>kanál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adapterek</a:t>
            </a:r>
            <a:endParaRPr lang="en-US" sz="1600" dirty="0">
              <a:latin typeface="+mj-lt"/>
            </a:endParaRPr>
          </a:p>
        </p:txBody>
      </p:sp>
      <p:sp>
        <p:nvSpPr>
          <p:cNvPr id="27" name="Text 18"/>
          <p:cNvSpPr/>
          <p:nvPr/>
        </p:nvSpPr>
        <p:spPr>
          <a:xfrm>
            <a:off x="868680" y="5650992"/>
            <a:ext cx="9875520" cy="420624"/>
          </a:xfrm>
          <a:prstGeom prst="rect">
            <a:avLst/>
          </a:prstGeom>
          <a:solidFill>
            <a:srgbClr val="000000"/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HIÁNYOS SZAKMAI ISMERETEK BŐVÍTÉSE = A FEJLESZTÉSEK FELTÉTELE</a:t>
            </a:r>
            <a:endParaRPr lang="en-US" sz="1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40080" y="512064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NINCS CIGÁNY TERMÉK </a:t>
            </a:r>
            <a:r>
              <a:rPr lang="hu-HU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-</a:t>
            </a: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 PIACI TERMÉK VAN</a:t>
            </a:r>
            <a:endParaRPr lang="en-US" sz="3000" dirty="0">
              <a:latin typeface="+mj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749808" y="1417320"/>
            <a:ext cx="310896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87,5 M Ft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749808" y="2313432"/>
            <a:ext cx="31089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ea typeface="Aptos" pitchFamily="34" charset="-122"/>
                <a:cs typeface="Aptos" pitchFamily="34" charset="-120"/>
              </a:rPr>
              <a:t>tervezett éves bevétel összesen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3886200" y="1517904"/>
            <a:ext cx="192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Száraztészta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5943600" y="1554480"/>
            <a:ext cx="4617720" cy="18288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3" name="Text 10"/>
          <p:cNvSpPr/>
          <p:nvPr/>
        </p:nvSpPr>
        <p:spPr>
          <a:xfrm>
            <a:off x="10725912" y="1499616"/>
            <a:ext cx="777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48 M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3886200" y="2029968"/>
            <a:ext cx="192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Prémium palánta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5943600" y="2066544"/>
            <a:ext cx="1443038" cy="18288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6" name="Text 13"/>
          <p:cNvSpPr/>
          <p:nvPr/>
        </p:nvSpPr>
        <p:spPr>
          <a:xfrm>
            <a:off x="10725912" y="2011680"/>
            <a:ext cx="777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15 M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3886200" y="2542032"/>
            <a:ext cx="192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Kertészeti termés</a:t>
            </a:r>
            <a:endParaRPr lang="en-US" sz="1300" dirty="0"/>
          </a:p>
        </p:txBody>
      </p:sp>
      <p:sp>
        <p:nvSpPr>
          <p:cNvPr id="18" name="Shape 15"/>
          <p:cNvSpPr/>
          <p:nvPr/>
        </p:nvSpPr>
        <p:spPr>
          <a:xfrm>
            <a:off x="5943600" y="2578608"/>
            <a:ext cx="1346835" cy="18288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9" name="Text 16"/>
          <p:cNvSpPr/>
          <p:nvPr/>
        </p:nvSpPr>
        <p:spPr>
          <a:xfrm>
            <a:off x="10725912" y="2523744"/>
            <a:ext cx="777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50" b="1">
                <a:solidFill>
                  <a:srgbClr val="000000"/>
                </a:solidFill>
                <a:latin typeface="Aptos" pitchFamily="34" charset="0"/>
              </a:rPr>
              <a:t>14 M</a:t>
            </a:r>
            <a:endParaRPr lang="en-US" sz="1250" b="1" dirty="0">
              <a:solidFill>
                <a:srgbClr val="000000"/>
              </a:solidFill>
              <a:latin typeface="Aptos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3886200" y="3054096"/>
            <a:ext cx="192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Lekvár</a:t>
            </a:r>
            <a:endParaRPr lang="en-US" sz="1300" dirty="0"/>
          </a:p>
        </p:txBody>
      </p:sp>
      <p:sp>
        <p:nvSpPr>
          <p:cNvPr id="21" name="Shape 18"/>
          <p:cNvSpPr/>
          <p:nvPr/>
        </p:nvSpPr>
        <p:spPr>
          <a:xfrm>
            <a:off x="5943600" y="3090672"/>
            <a:ext cx="432911" cy="18288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2" name="Text 19"/>
          <p:cNvSpPr/>
          <p:nvPr/>
        </p:nvSpPr>
        <p:spPr>
          <a:xfrm>
            <a:off x="10725912" y="3035808"/>
            <a:ext cx="777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50" b="1" dirty="0">
                <a:solidFill>
                  <a:srgbClr val="000000"/>
                </a:solidFill>
                <a:latin typeface="Aptos" pitchFamily="34" charset="0"/>
              </a:rPr>
              <a:t>4,5 M</a:t>
            </a:r>
          </a:p>
        </p:txBody>
      </p:sp>
      <p:sp>
        <p:nvSpPr>
          <p:cNvPr id="23" name="Text 20"/>
          <p:cNvSpPr/>
          <p:nvPr/>
        </p:nvSpPr>
        <p:spPr>
          <a:xfrm>
            <a:off x="3886200" y="3566160"/>
            <a:ext cx="192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Gyümölcs / eper</a:t>
            </a:r>
            <a:endParaRPr lang="en-US" sz="1300" dirty="0"/>
          </a:p>
        </p:txBody>
      </p:sp>
      <p:sp>
        <p:nvSpPr>
          <p:cNvPr id="24" name="Shape 21"/>
          <p:cNvSpPr/>
          <p:nvPr/>
        </p:nvSpPr>
        <p:spPr>
          <a:xfrm>
            <a:off x="5943600" y="3602736"/>
            <a:ext cx="384810" cy="18288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5" name="Text 22"/>
          <p:cNvSpPr/>
          <p:nvPr/>
        </p:nvSpPr>
        <p:spPr>
          <a:xfrm>
            <a:off x="10725912" y="3547872"/>
            <a:ext cx="777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 M</a:t>
            </a:r>
            <a:endParaRPr lang="en-US" sz="1250" dirty="0"/>
          </a:p>
        </p:txBody>
      </p:sp>
      <p:sp>
        <p:nvSpPr>
          <p:cNvPr id="26" name="Text 23"/>
          <p:cNvSpPr/>
          <p:nvPr/>
        </p:nvSpPr>
        <p:spPr>
          <a:xfrm>
            <a:off x="3886200" y="4078224"/>
            <a:ext cx="192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Gyümölcslé</a:t>
            </a:r>
            <a:endParaRPr lang="en-US" sz="1300" dirty="0"/>
          </a:p>
        </p:txBody>
      </p:sp>
      <p:sp>
        <p:nvSpPr>
          <p:cNvPr id="27" name="Shape 24"/>
          <p:cNvSpPr/>
          <p:nvPr/>
        </p:nvSpPr>
        <p:spPr>
          <a:xfrm>
            <a:off x="5943600" y="4114800"/>
            <a:ext cx="192405" cy="18288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8" name="Text 25"/>
          <p:cNvSpPr/>
          <p:nvPr/>
        </p:nvSpPr>
        <p:spPr>
          <a:xfrm>
            <a:off x="10725912" y="4059936"/>
            <a:ext cx="7772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50" b="1" dirty="0">
                <a:solidFill>
                  <a:srgbClr val="000000"/>
                </a:solidFill>
                <a:latin typeface="Aptos" pitchFamily="34" charset="0"/>
              </a:rPr>
              <a:t>2 M</a:t>
            </a:r>
          </a:p>
        </p:txBody>
      </p:sp>
      <p:sp>
        <p:nvSpPr>
          <p:cNvPr id="29" name="Text 26"/>
          <p:cNvSpPr/>
          <p:nvPr/>
        </p:nvSpPr>
        <p:spPr>
          <a:xfrm>
            <a:off x="749808" y="5376672"/>
            <a:ext cx="10515600" cy="457200"/>
          </a:xfrm>
          <a:prstGeom prst="rect">
            <a:avLst/>
          </a:prstGeom>
          <a:solidFill>
            <a:srgbClr val="000000"/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+mj-lt"/>
                <a:ea typeface="Aptos" pitchFamily="34" charset="-122"/>
                <a:cs typeface="Aptos" pitchFamily="34" charset="-120"/>
              </a:rPr>
              <a:t>A CÉL NEM TÁMOGATÁSFÜGGŐ ÖNIGAZOLÁS, HANEM ÉRTÉKESÍTHETŐ HELYI TELJESÍTMÉNY</a:t>
            </a:r>
            <a:r>
              <a:rPr lang="hu-HU" sz="1400" b="1" dirty="0">
                <a:solidFill>
                  <a:srgbClr val="FFFFFF"/>
                </a:solidFill>
                <a:latin typeface="+mj-lt"/>
                <a:ea typeface="Aptos" pitchFamily="34" charset="-122"/>
                <a:cs typeface="Aptos" pitchFamily="34" charset="-120"/>
              </a:rPr>
              <a:t>.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996696"/>
            <a:ext cx="73152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Amiről</a:t>
            </a:r>
            <a:r>
              <a:rPr lang="en-US" sz="2000" b="1" i="1" dirty="0">
                <a:ea typeface="Aptos" pitchFamily="34" charset="-122"/>
                <a:cs typeface="Aptos" pitchFamily="34" charset="-120"/>
              </a:rPr>
              <a:t> </a:t>
            </a: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érdemes</a:t>
            </a:r>
            <a:r>
              <a:rPr lang="en-US" sz="2000" b="1" i="1" dirty="0">
                <a:ea typeface="Aptos" pitchFamily="34" charset="-122"/>
                <a:cs typeface="Aptos" pitchFamily="34" charset="-120"/>
              </a:rPr>
              <a:t> </a:t>
            </a: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szót</a:t>
            </a:r>
            <a:r>
              <a:rPr lang="en-US" sz="2000" b="1" i="1" dirty="0">
                <a:ea typeface="Aptos" pitchFamily="34" charset="-122"/>
                <a:cs typeface="Aptos" pitchFamily="34" charset="-120"/>
              </a:rPr>
              <a:t> </a:t>
            </a: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ejteni</a:t>
            </a:r>
            <a:endParaRPr lang="en-US" sz="2000" i="1" dirty="0"/>
          </a:p>
        </p:txBody>
      </p:sp>
      <p:sp>
        <p:nvSpPr>
          <p:cNvPr id="3" name="Text 1"/>
          <p:cNvSpPr/>
          <p:nvPr/>
        </p:nvSpPr>
        <p:spPr>
          <a:xfrm>
            <a:off x="640080" y="425196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NYITOTT KÉRDÉSEK</a:t>
            </a:r>
            <a:endParaRPr lang="en-US" sz="3000" dirty="0">
              <a:latin typeface="+mj-lt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1746504"/>
            <a:ext cx="128016" cy="12801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88720" y="1691640"/>
            <a:ext cx="1024128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ea typeface="Aptos" pitchFamily="34" charset="-122"/>
                <a:cs typeface="Aptos" pitchFamily="34" charset="-120"/>
              </a:rPr>
              <a:t>Meddig tartható fenn a szociális foglalkoztatás?</a:t>
            </a:r>
            <a:endParaRPr lang="en-US" sz="2000" dirty="0">
              <a:latin typeface="+mj-lt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2432304"/>
            <a:ext cx="128016" cy="12801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88720" y="2377440"/>
            <a:ext cx="1024128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Hány főnek adhat tényleges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megélhetést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3118104"/>
            <a:ext cx="128016" cy="12801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88720" y="3063240"/>
            <a:ext cx="1024128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Mi történik a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profittal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3803904"/>
            <a:ext cx="128016" cy="12801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188720" y="3749040"/>
            <a:ext cx="1024128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Képes-e hatni a település határán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túl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489704"/>
            <a:ext cx="128016" cy="128016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88720" y="4434840"/>
            <a:ext cx="1024128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Hogyan adunk bizonyosságot arra, hogy érdemesek vagyunk a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bizalomra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088" y="987552"/>
            <a:ext cx="73152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Dél-borsodi</a:t>
            </a:r>
            <a:r>
              <a:rPr lang="en-US" sz="2000" b="1" i="1" dirty="0">
                <a:ea typeface="Aptos" pitchFamily="34" charset="-122"/>
                <a:cs typeface="Aptos" pitchFamily="34" charset="-120"/>
              </a:rPr>
              <a:t> </a:t>
            </a:r>
            <a:r>
              <a:rPr lang="hu-HU" sz="2000" b="1" i="1" dirty="0">
                <a:ea typeface="Aptos" pitchFamily="34" charset="-122"/>
                <a:cs typeface="Aptos" pitchFamily="34" charset="-120"/>
              </a:rPr>
              <a:t>FETE</a:t>
            </a:r>
            <a:r>
              <a:rPr lang="en-US" sz="2000" b="1" i="1" dirty="0">
                <a:ea typeface="Aptos" pitchFamily="34" charset="-122"/>
                <a:cs typeface="Aptos" pitchFamily="34" charset="-120"/>
              </a:rPr>
              <a:t> </a:t>
            </a: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települések</a:t>
            </a:r>
            <a:endParaRPr lang="en-US" sz="2000" i="1" dirty="0"/>
          </a:p>
        </p:txBody>
      </p:sp>
      <p:sp>
        <p:nvSpPr>
          <p:cNvPr id="3" name="Text 1"/>
          <p:cNvSpPr/>
          <p:nvPr/>
        </p:nvSpPr>
        <p:spPr>
          <a:xfrm>
            <a:off x="640080" y="429768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TÉRSÉGI KITERJESZTÉS</a:t>
            </a:r>
            <a:endParaRPr lang="en-US" sz="3000" dirty="0">
              <a:latin typeface="+mj-lt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" y="1709928"/>
            <a:ext cx="329184" cy="32918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307592" y="169164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2023. április 1-től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1307592" y="2002536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Köröm, Tiszatarján</a:t>
            </a:r>
            <a:endParaRPr lang="en-US" sz="1600" dirty="0">
              <a:latin typeface="+mj-lt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7960" y="1709928"/>
            <a:ext cx="329184" cy="32918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976872" y="169164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2024. október 1-től</a:t>
            </a:r>
            <a:endParaRPr lang="en-US" dirty="0"/>
          </a:p>
        </p:txBody>
      </p:sp>
      <p:sp>
        <p:nvSpPr>
          <p:cNvPr id="14" name="Text 9"/>
          <p:cNvSpPr/>
          <p:nvPr/>
        </p:nvSpPr>
        <p:spPr>
          <a:xfrm>
            <a:off x="6976872" y="2002536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Nemesbikk</a:t>
            </a:r>
            <a:endParaRPr lang="en-US" sz="1600" dirty="0">
              <a:latin typeface="+mj-lt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" y="2852928"/>
            <a:ext cx="329184" cy="32918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307592" y="283464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2025. október 1-től</a:t>
            </a:r>
            <a:endParaRPr lang="en-US" dirty="0"/>
          </a:p>
        </p:txBody>
      </p:sp>
      <p:sp>
        <p:nvSpPr>
          <p:cNvPr id="17" name="Text 11"/>
          <p:cNvSpPr/>
          <p:nvPr/>
        </p:nvSpPr>
        <p:spPr>
          <a:xfrm>
            <a:off x="1307592" y="3145536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Ároktő, Hejőszalonta, Ónod, Sajópetri, Sály</a:t>
            </a:r>
            <a:endParaRPr lang="en-US" sz="1600" dirty="0">
              <a:latin typeface="+mj-lt"/>
            </a:endParaRPr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7960" y="2852928"/>
            <a:ext cx="329184" cy="32918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976872" y="2834640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településhatárok megnyitása</a:t>
            </a:r>
            <a:endParaRPr lang="en-US" dirty="0"/>
          </a:p>
        </p:txBody>
      </p:sp>
      <p:sp>
        <p:nvSpPr>
          <p:cNvPr id="20" name="Text 13"/>
          <p:cNvSpPr/>
          <p:nvPr/>
        </p:nvSpPr>
        <p:spPr>
          <a:xfrm>
            <a:off x="6976872" y="3145536"/>
            <a:ext cx="4663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térségi sport, kultúra, szabadidő</a:t>
            </a:r>
            <a:endParaRPr lang="en-US" sz="1600" dirty="0">
              <a:latin typeface="+mj-lt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868680" y="5596128"/>
            <a:ext cx="9784080" cy="438912"/>
          </a:xfrm>
          <a:prstGeom prst="rect">
            <a:avLst/>
          </a:prstGeom>
          <a:solidFill>
            <a:srgbClr val="000000"/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FELADAT: KULTURÁLIS PROGRAMOK • EMLÉKEZETPOLITIKA • TÉRSÉGI EGYÜTTMŰKÖDÉS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" y="1207008"/>
            <a:ext cx="73152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i="1" dirty="0">
                <a:ea typeface="Aptos" pitchFamily="34" charset="-122"/>
                <a:cs typeface="Aptos" pitchFamily="34" charset="-120"/>
              </a:rPr>
              <a:t>Hosszú </a:t>
            </a: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távú</a:t>
            </a:r>
            <a:r>
              <a:rPr lang="en-US" sz="2000" b="1" i="1" dirty="0">
                <a:ea typeface="Aptos" pitchFamily="34" charset="-122"/>
                <a:cs typeface="Aptos" pitchFamily="34" charset="-120"/>
              </a:rPr>
              <a:t> </a:t>
            </a: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vízió</a:t>
            </a:r>
            <a:r>
              <a:rPr lang="en-US" sz="2000" b="1" i="1" dirty="0">
                <a:ea typeface="Aptos" pitchFamily="34" charset="-122"/>
                <a:cs typeface="Aptos" pitchFamily="34" charset="-120"/>
              </a:rPr>
              <a:t> / </a:t>
            </a:r>
            <a:r>
              <a:rPr lang="en-US" sz="2000" b="1" i="1" dirty="0" err="1">
                <a:ea typeface="Aptos" pitchFamily="34" charset="-122"/>
                <a:cs typeface="Aptos" pitchFamily="34" charset="-120"/>
              </a:rPr>
              <a:t>misszió</a:t>
            </a:r>
            <a:endParaRPr lang="en-US" sz="2000" i="1" dirty="0"/>
          </a:p>
        </p:txBody>
      </p:sp>
      <p:sp>
        <p:nvSpPr>
          <p:cNvPr id="3" name="Text 1"/>
          <p:cNvSpPr/>
          <p:nvPr/>
        </p:nvSpPr>
        <p:spPr>
          <a:xfrm>
            <a:off x="734568" y="644652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+mj-lt"/>
                <a:ea typeface="Aptos Display" pitchFamily="34" charset="-122"/>
                <a:cs typeface="Aptos Display" pitchFamily="34" charset="-120"/>
              </a:rPr>
              <a:t>SEJTSZERŰEN ÉPÜLŐ ÖNSEGÍTŐ HÁLÓ</a:t>
            </a:r>
            <a:endParaRPr lang="en-US" sz="3000" dirty="0">
              <a:latin typeface="+mj-lt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438912"/>
            <a:ext cx="868680" cy="8686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384280" y="6483096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18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777240" y="1755648"/>
            <a:ext cx="98755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+mj-lt"/>
                <a:ea typeface="Aptos" pitchFamily="34" charset="-122"/>
                <a:cs typeface="Aptos" pitchFamily="34" charset="-120"/>
              </a:rPr>
              <a:t>A megszerzett tudás és tapasztalat visszaforgatása a kistérségbe.</a:t>
            </a:r>
            <a:endParaRPr lang="en-US" sz="2000" dirty="0">
              <a:latin typeface="+mj-lt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680" y="2761488"/>
            <a:ext cx="329184" cy="32918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07592" y="2706624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Aptos" pitchFamily="34" charset="-122"/>
                <a:cs typeface="Aptos" pitchFamily="34" charset="-120"/>
              </a:rPr>
              <a:t>családokat </a:t>
            </a:r>
            <a:r>
              <a:rPr lang="en-US" b="1" dirty="0" err="1">
                <a:ea typeface="Aptos" pitchFamily="34" charset="-122"/>
                <a:cs typeface="Aptos" pitchFamily="34" charset="-120"/>
              </a:rPr>
              <a:t>nem</a:t>
            </a:r>
            <a:r>
              <a:rPr lang="en-US" b="1" dirty="0">
                <a:ea typeface="Aptos" pitchFamily="34" charset="-122"/>
                <a:cs typeface="Aptos" pitchFamily="34" charset="-120"/>
              </a:rPr>
              <a:t> magukra</a:t>
            </a:r>
            <a:r>
              <a:rPr lang="hu-HU" b="1" dirty="0">
                <a:ea typeface="Aptos" pitchFamily="34" charset="-122"/>
                <a:cs typeface="Aptos" pitchFamily="34" charset="-120"/>
              </a:rPr>
              <a:t> </a:t>
            </a:r>
            <a:r>
              <a:rPr lang="en-US" b="1" dirty="0" err="1">
                <a:ea typeface="Aptos" pitchFamily="34" charset="-122"/>
                <a:cs typeface="Aptos" pitchFamily="34" charset="-120"/>
              </a:rPr>
              <a:t>hagyni</a:t>
            </a: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1307592" y="3054096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  <a:ea typeface="Aptos" pitchFamily="34" charset="-122"/>
                <a:cs typeface="Aptos" pitchFamily="34" charset="-120"/>
              </a:rPr>
              <a:t>származástól függetlenül</a:t>
            </a:r>
            <a:endParaRPr lang="en-US" sz="1600" dirty="0">
              <a:latin typeface="+mj-lt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6520" y="2761488"/>
            <a:ext cx="329184" cy="32918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885432" y="2743200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Aptos" pitchFamily="34" charset="-122"/>
                <a:cs typeface="Aptos" pitchFamily="34" charset="-120"/>
              </a:rPr>
              <a:t>valós lehetőségek</a:t>
            </a: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6885432" y="3054096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mindennapi </a:t>
            </a:r>
            <a:r>
              <a:rPr lang="en-US" sz="1600" dirty="0" err="1">
                <a:latin typeface="+mj-lt"/>
              </a:rPr>
              <a:t>megélhetés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könnyítése</a:t>
            </a:r>
            <a:endParaRPr lang="en-US" sz="1600" dirty="0">
              <a:latin typeface="+mj-lt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680" y="3813048"/>
            <a:ext cx="329184" cy="32918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307592" y="3794760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Aptos" pitchFamily="34" charset="-122"/>
                <a:cs typeface="Aptos" pitchFamily="34" charset="-120"/>
              </a:rPr>
              <a:t>társadalmi integráció</a:t>
            </a:r>
            <a:endParaRPr lang="en-US" dirty="0"/>
          </a:p>
        </p:txBody>
      </p:sp>
      <p:sp>
        <p:nvSpPr>
          <p:cNvPr id="18" name="Text 12"/>
          <p:cNvSpPr/>
          <p:nvPr/>
        </p:nvSpPr>
        <p:spPr>
          <a:xfrm>
            <a:off x="1307592" y="4105656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közös munka és </a:t>
            </a:r>
            <a:r>
              <a:rPr lang="en-US" sz="1600" dirty="0" err="1">
                <a:latin typeface="+mj-lt"/>
              </a:rPr>
              <a:t>bizalom</a:t>
            </a:r>
            <a:endParaRPr lang="en-US" sz="1600" dirty="0">
              <a:latin typeface="+mj-lt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6520" y="3813048"/>
            <a:ext cx="329184" cy="329184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885432" y="3794760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Aptos" pitchFamily="34" charset="-122"/>
                <a:cs typeface="Aptos" pitchFamily="34" charset="-120"/>
              </a:rPr>
              <a:t>hagyományokhoz illeszkedés</a:t>
            </a:r>
            <a:endParaRPr lang="en-US" dirty="0"/>
          </a:p>
        </p:txBody>
      </p:sp>
      <p:sp>
        <p:nvSpPr>
          <p:cNvPr id="21" name="Text 14"/>
          <p:cNvSpPr/>
          <p:nvPr/>
        </p:nvSpPr>
        <p:spPr>
          <a:xfrm>
            <a:off x="6885432" y="4105656"/>
            <a:ext cx="457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latin typeface="+mj-lt"/>
              </a:rPr>
              <a:t>kulturális </a:t>
            </a:r>
            <a:r>
              <a:rPr lang="en-US" sz="1600" dirty="0" err="1">
                <a:latin typeface="+mj-lt"/>
              </a:rPr>
              <a:t>sajátosságok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tisztelete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0375E-83AE-A406-95D1-012D86713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FCBC3746-D1C9-1029-5376-AFE32948FF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752" y="438912"/>
            <a:ext cx="868680" cy="868680"/>
          </a:xfrm>
          <a:prstGeom prst="rect">
            <a:avLst/>
          </a:prstGeom>
        </p:spPr>
      </p:pic>
      <p:sp>
        <p:nvSpPr>
          <p:cNvPr id="7" name="Text 4">
            <a:extLst>
              <a:ext uri="{FF2B5EF4-FFF2-40B4-BE49-F238E27FC236}">
                <a16:creationId xmlns:a16="http://schemas.microsoft.com/office/drawing/2014/main" id="{230034C5-04D3-4F56-377D-0D4E90DC7355}"/>
              </a:ext>
            </a:extLst>
          </p:cNvPr>
          <p:cNvSpPr/>
          <p:nvPr/>
        </p:nvSpPr>
        <p:spPr>
          <a:xfrm>
            <a:off x="11384280" y="6483096"/>
            <a:ext cx="3200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18</a:t>
            </a:r>
            <a:endParaRPr lang="en-US" sz="85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D182CD-F51E-E309-E8F3-4503AB45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5" y="624141"/>
            <a:ext cx="336370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A77B2A0-14E0-0C79-A002-A8D73D78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48" y="624141"/>
            <a:ext cx="336370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62A3EC54-073C-845D-CAC5-69B25776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571464"/>
            <a:ext cx="335777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ép 10" descr="A képen ég, fű, kültéri, felh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E917C69-F2B6-135F-84AC-37F38D87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5" y="4001646"/>
            <a:ext cx="3348000" cy="17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Kép 5">
            <a:extLst>
              <a:ext uri="{FF2B5EF4-FFF2-40B4-BE49-F238E27FC236}">
                <a16:creationId xmlns:a16="http://schemas.microsoft.com/office/drawing/2014/main" id="{EACF1BE6-491E-B174-045A-7087EFD0A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234" y="3334536"/>
            <a:ext cx="2764129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7" descr="A képen fű, ég, árnyék, mennye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4B0E736-B20C-A50B-F394-AA39E200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51" y="4001646"/>
            <a:ext cx="3384000" cy="178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8640" y="566928"/>
            <a:ext cx="11094415" cy="0"/>
          </a:xfrm>
          <a:prstGeom prst="line">
            <a:avLst/>
          </a:prstGeom>
          <a:noFill/>
          <a:ln w="13970">
            <a:solidFill>
              <a:srgbClr val="FFFFFF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3" name="Shape 1"/>
          <p:cNvSpPr/>
          <p:nvPr/>
        </p:nvSpPr>
        <p:spPr>
          <a:xfrm>
            <a:off x="548640" y="6291072"/>
            <a:ext cx="11094415" cy="0"/>
          </a:xfrm>
          <a:prstGeom prst="line">
            <a:avLst/>
          </a:prstGeom>
          <a:noFill/>
          <a:ln w="13970">
            <a:solidFill>
              <a:srgbClr val="FFFFFF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4" name="Text 2"/>
          <p:cNvSpPr/>
          <p:nvPr/>
        </p:nvSpPr>
        <p:spPr>
          <a:xfrm>
            <a:off x="914400" y="1417320"/>
            <a:ext cx="1033272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2100" i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Az ember vándor, de nem magányosan vándorol.</a:t>
            </a:r>
            <a:endParaRPr lang="en-US" sz="2100" dirty="0"/>
          </a:p>
          <a:p>
            <a:pPr marL="0" indent="0" algn="l">
              <a:buNone/>
            </a:pPr>
            <a:r>
              <a:rPr lang="en-US" sz="2100" i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Együtt megyünk az úton.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914400" y="3383280"/>
            <a:ext cx="1033272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2100" i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Segíteni csak jól szabad.</a:t>
            </a:r>
            <a:endParaRPr lang="en-US" sz="2100" dirty="0"/>
          </a:p>
          <a:p>
            <a:pPr marL="0" indent="0" algn="l">
              <a:buNone/>
            </a:pPr>
            <a:r>
              <a:rPr lang="en-US" sz="2100" i="1" dirty="0">
                <a:solidFill>
                  <a:srgbClr val="FFFFFF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Jól segíteni azt jelenti: azt tesszük, amire a másiknak szüksége van.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929487" y="4160520"/>
            <a:ext cx="10332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1050" dirty="0">
                <a:solidFill>
                  <a:srgbClr val="E9E9E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Kozma Imre atya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822960" y="5623560"/>
            <a:ext cx="10515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dirty="0">
                <a:solidFill>
                  <a:srgbClr val="E9E9E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KÖSZÖNÖM A FIGYELMET</a:t>
            </a:r>
            <a:r>
              <a:rPr lang="hu-HU" sz="950" b="1" dirty="0">
                <a:solidFill>
                  <a:srgbClr val="E9E9E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!</a:t>
            </a:r>
            <a:endParaRPr lang="en-US" sz="9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685800" y="786384"/>
            <a:ext cx="108813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hu-HU" sz="3000" b="1" dirty="0">
                <a:solidFill>
                  <a:srgbClr val="000000"/>
                </a:solidFill>
                <a:latin typeface="Times New Roman" pitchFamily="34" charset="0"/>
                <a:cs typeface="Times New Roman" pitchFamily="34" charset="-120"/>
              </a:rPr>
              <a:t>MIÉRT VAN SZÜKSÉG VÁLASZOKRA? 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713232" y="1335024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leszakadás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nemcsak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szociális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kérdés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közösségi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gazdasági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és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jövőformáló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000" b="1" i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kihívás</a:t>
            </a: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2000" b="1" i="1" dirty="0"/>
          </a:p>
        </p:txBody>
      </p:sp>
      <p:sp>
        <p:nvSpPr>
          <p:cNvPr id="9" name="Text 7"/>
          <p:cNvSpPr/>
          <p:nvPr/>
        </p:nvSpPr>
        <p:spPr>
          <a:xfrm>
            <a:off x="11277295" y="6574536"/>
            <a:ext cx="411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650" dirty="0">
                <a:solidFill>
                  <a:srgbClr val="9A9A9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650" dirty="0"/>
          </a:p>
        </p:txBody>
      </p:sp>
      <p:sp>
        <p:nvSpPr>
          <p:cNvPr id="11" name="Shape 9"/>
          <p:cNvSpPr/>
          <p:nvPr/>
        </p:nvSpPr>
        <p:spPr>
          <a:xfrm>
            <a:off x="868680" y="3703320"/>
            <a:ext cx="274320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2" name="Text 10"/>
          <p:cNvSpPr/>
          <p:nvPr/>
        </p:nvSpPr>
        <p:spPr>
          <a:xfrm>
            <a:off x="850392" y="2806640"/>
            <a:ext cx="2743200" cy="43525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10–20%</a:t>
            </a:r>
            <a:endParaRPr lang="en-US" sz="3000" dirty="0"/>
          </a:p>
        </p:txBody>
      </p:sp>
      <p:sp>
        <p:nvSpPr>
          <p:cNvPr id="13" name="Text 11"/>
          <p:cNvSpPr/>
          <p:nvPr/>
        </p:nvSpPr>
        <p:spPr>
          <a:xfrm>
            <a:off x="868680" y="3376879"/>
            <a:ext cx="2743200" cy="26426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4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a jelenlegi leszakadó réteg aránya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3977640" y="2788920"/>
            <a:ext cx="3209969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hu-HU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„</a:t>
            </a:r>
            <a:r>
              <a:rPr lang="en-US" sz="2100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Térden</a:t>
            </a:r>
            <a:r>
              <a:rPr lang="en-US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csúszva nem lehet jogokat </a:t>
            </a:r>
            <a:r>
              <a:rPr lang="en-US" sz="2100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követelni</a:t>
            </a:r>
            <a:r>
              <a:rPr lang="en-US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.</a:t>
            </a:r>
            <a:r>
              <a:rPr lang="hu-HU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”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3931920" y="3572103"/>
            <a:ext cx="2368295" cy="2642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105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Zsigó Jenő szociológus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7863840" y="2743200"/>
            <a:ext cx="3045165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hu-HU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„</a:t>
            </a:r>
            <a:r>
              <a:rPr lang="en-US" sz="2100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Huszonöt</a:t>
            </a:r>
            <a:r>
              <a:rPr lang="en-US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 évvel ezelőtt azt mondták rám, hogy túl pesszimista vagyok. Aztán kiderült, hogy hurraoptimista </a:t>
            </a:r>
            <a:r>
              <a:rPr lang="en-US" sz="2100" i="1" dirty="0" err="1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voltam</a:t>
            </a:r>
            <a:r>
              <a:rPr lang="en-US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.</a:t>
            </a:r>
            <a:r>
              <a:rPr lang="hu-HU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”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7863840" y="4343400"/>
            <a:ext cx="3246119" cy="2642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105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Ladányi János </a:t>
            </a:r>
            <a:r>
              <a:rPr lang="en-US" sz="1050" dirty="0" err="1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szociológus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850392" y="4956445"/>
            <a:ext cx="10332720" cy="595792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KULCSKÉRDÉS: </a:t>
            </a:r>
            <a:endParaRPr lang="hu-HU" sz="15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r>
              <a:rPr lang="hu-HU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</a:t>
            </a:r>
            <a:r>
              <a:rPr lang="en-US" sz="15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ogyan</a:t>
            </a: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lehet a „vakarón keresztül” eljutni egy robotizált, mesterséges intelligenciával működő világig?</a:t>
            </a:r>
            <a:endParaRPr lang="en-US" sz="1500" dirty="0"/>
          </a:p>
        </p:txBody>
      </p: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0D650AEC-1BC7-2F22-792C-C16F08554797}"/>
              </a:ext>
            </a:extLst>
          </p:cNvPr>
          <p:cNvCxnSpPr/>
          <p:nvPr/>
        </p:nvCxnSpPr>
        <p:spPr>
          <a:xfrm>
            <a:off x="7360920" y="2743200"/>
            <a:ext cx="0" cy="1920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685800" y="539496"/>
            <a:ext cx="108813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TOLERANCIA, SZOLIDARITÁS, ELŐÍTÉLET-CSÖKKENTÉS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685800" y="1097633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latin typeface="Arial" pitchFamily="34" charset="0"/>
                <a:ea typeface="Arial" pitchFamily="34" charset="-122"/>
                <a:cs typeface="Arial" pitchFamily="34" charset="-120"/>
              </a:rPr>
              <a:t>A cél nem elkülöníteni, hanem közös helyi felelősséggé tenni a problémákat.</a:t>
            </a:r>
            <a:endParaRPr lang="en-US" sz="2000" b="1" i="1" dirty="0"/>
          </a:p>
        </p:txBody>
      </p:sp>
      <p:sp>
        <p:nvSpPr>
          <p:cNvPr id="10" name="Shape 8"/>
          <p:cNvSpPr/>
          <p:nvPr/>
        </p:nvSpPr>
        <p:spPr>
          <a:xfrm>
            <a:off x="5561268" y="1888846"/>
            <a:ext cx="45719" cy="1997964"/>
          </a:xfrm>
          <a:prstGeom prst="rect">
            <a:avLst/>
          </a:prstGeom>
          <a:solidFill>
            <a:schemeClr val="bg2">
              <a:lumMod val="50000"/>
            </a:schemeClr>
          </a:solidFill>
          <a:ln w="76200">
            <a:solidFill>
              <a:srgbClr val="E9E9E9">
                <a:alpha val="0"/>
              </a:srgb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hu-HU"/>
          </a:p>
        </p:txBody>
      </p:sp>
      <p:sp>
        <p:nvSpPr>
          <p:cNvPr id="11" name="Text 9"/>
          <p:cNvSpPr/>
          <p:nvPr/>
        </p:nvSpPr>
        <p:spPr>
          <a:xfrm>
            <a:off x="685800" y="1863090"/>
            <a:ext cx="4663444" cy="2606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AKIKNEK EGYÜTT KELL VÁLTOZNIUK</a:t>
            </a:r>
            <a:endParaRPr lang="en-US" dirty="0">
              <a:latin typeface="+mj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263640" y="1849374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ALAPELV</a:t>
            </a:r>
            <a:endParaRPr lang="en-US" dirty="0">
              <a:latin typeface="+mj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04378" y="2247616"/>
            <a:ext cx="4846320" cy="1659221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helyi cigány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közösség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hu-HU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-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kulturális </a:t>
            </a: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gettó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elkerülése</a:t>
            </a:r>
            <a:endParaRPr lang="hu-HU" b="1" i="1" dirty="0">
              <a:solidFill>
                <a:srgbClr val="000000"/>
              </a:solidFill>
              <a:latin typeface="+mj-lt"/>
              <a:ea typeface="Arial" pitchFamily="34" charset="-122"/>
              <a:cs typeface="Arial" pitchFamily="34" charset="-12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többségi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társadalom</a:t>
            </a:r>
            <a:endParaRPr lang="hu-HU" b="1" i="1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termelést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folytató helyi 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gazdák és </a:t>
            </a: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gazdasági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szereplők</a:t>
            </a:r>
            <a:endParaRPr lang="hu-HU" b="1" i="1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önkormányzatok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és </a:t>
            </a:r>
            <a:r>
              <a:rPr lang="en-US" b="1" i="1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intézmények</a:t>
            </a:r>
            <a:endParaRPr lang="en-US" b="1" i="1" dirty="0">
              <a:latin typeface="+mj-lt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095847" y="2227589"/>
            <a:ext cx="5132832" cy="1659221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nem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cél roma 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szegregatív programok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at megvalósítani</a:t>
            </a:r>
            <a:endParaRPr lang="en-US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ugyanolyan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veszélyes a cigányok nélküli program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, mint a cigányok által zárt rendszerben megvalósított</a:t>
            </a:r>
            <a:endParaRPr lang="en-US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a közösségi együttélés 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helyi gyakorlat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a a legfontosabb</a:t>
            </a:r>
            <a:endParaRPr lang="en-US" dirty="0">
              <a:latin typeface="+mj-lt"/>
            </a:endParaRPr>
          </a:p>
        </p:txBody>
      </p:sp>
      <p:pic>
        <p:nvPicPr>
          <p:cNvPr id="3" name="Kép 3" descr="A képen ruházat, kültéri, személy, n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DEEE632-C7AD-D215-7822-DD9BB646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79" y="4157916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 descr="A képen ruházat, kültéri, személy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DCF01CC-4913-A091-DB12-A4DD09A2E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00" y="4123767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4" name="Text 2"/>
          <p:cNvSpPr/>
          <p:nvPr/>
        </p:nvSpPr>
        <p:spPr>
          <a:xfrm>
            <a:off x="11277295" y="301752"/>
            <a:ext cx="411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685800" y="714425"/>
            <a:ext cx="108813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NEM MARKETING. MUNKA.</a:t>
            </a:r>
          </a:p>
        </p:txBody>
      </p:sp>
      <p:sp>
        <p:nvSpPr>
          <p:cNvPr id="6" name="Text 4"/>
          <p:cNvSpPr/>
          <p:nvPr/>
        </p:nvSpPr>
        <p:spPr>
          <a:xfrm>
            <a:off x="685800" y="1257300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-120"/>
              </a:rPr>
              <a:t>A </a:t>
            </a:r>
            <a:r>
              <a:rPr lang="en-US" sz="2000" b="1" i="1" dirty="0">
                <a:latin typeface="Arial" pitchFamily="34" charset="0"/>
                <a:cs typeface="Arial" pitchFamily="34" charset="-120"/>
              </a:rPr>
              <a:t>megvalósításban</a:t>
            </a:r>
            <a:r>
              <a:rPr lang="en-US" sz="2000" b="1" dirty="0">
                <a:latin typeface="Arial" pitchFamily="34" charset="0"/>
                <a:cs typeface="Arial" pitchFamily="34" charset="-120"/>
              </a:rPr>
              <a:t> a civilség, a saját tervezés és a helyi felelősség a </a:t>
            </a:r>
            <a:r>
              <a:rPr lang="en-US" sz="2000" b="1" dirty="0" err="1">
                <a:latin typeface="Arial" pitchFamily="34" charset="0"/>
                <a:cs typeface="Arial" pitchFamily="34" charset="-120"/>
              </a:rPr>
              <a:t>meghatározó</a:t>
            </a:r>
            <a:r>
              <a:rPr lang="en-US" sz="2000" b="1" dirty="0">
                <a:latin typeface="Arial" pitchFamily="34" charset="0"/>
                <a:cs typeface="Arial" pitchFamily="34" charset="-120"/>
              </a:rPr>
              <a:t>.</a:t>
            </a:r>
          </a:p>
        </p:txBody>
      </p:sp>
      <p:sp>
        <p:nvSpPr>
          <p:cNvPr id="9" name="Text 7"/>
          <p:cNvSpPr/>
          <p:nvPr/>
        </p:nvSpPr>
        <p:spPr>
          <a:xfrm>
            <a:off x="11277295" y="6574536"/>
            <a:ext cx="411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650" dirty="0">
                <a:solidFill>
                  <a:srgbClr val="9A9A9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650" dirty="0"/>
          </a:p>
        </p:txBody>
      </p:sp>
      <p:sp>
        <p:nvSpPr>
          <p:cNvPr id="10" name="Shape 8"/>
          <p:cNvSpPr/>
          <p:nvPr/>
        </p:nvSpPr>
        <p:spPr>
          <a:xfrm>
            <a:off x="777240" y="2880360"/>
            <a:ext cx="274320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ext 9"/>
          <p:cNvSpPr/>
          <p:nvPr/>
        </p:nvSpPr>
        <p:spPr>
          <a:xfrm>
            <a:off x="777240" y="1965960"/>
            <a:ext cx="2743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45 fő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777240" y="2496312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5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jelenlegi alkalmazotti létszám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3977640" y="2880360"/>
            <a:ext cx="274320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4" name="Text 12"/>
          <p:cNvSpPr/>
          <p:nvPr/>
        </p:nvSpPr>
        <p:spPr>
          <a:xfrm>
            <a:off x="3977640" y="1965960"/>
            <a:ext cx="27432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több program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3977640" y="2496312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5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megvalósított fejlesztések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7269480" y="2880360"/>
            <a:ext cx="320040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7" name="Text 15"/>
          <p:cNvSpPr/>
          <p:nvPr/>
        </p:nvSpPr>
        <p:spPr>
          <a:xfrm>
            <a:off x="7269480" y="1965960"/>
            <a:ext cx="32004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saját menedzsment</a:t>
            </a:r>
            <a:endParaRPr lang="en-US" sz="2800" dirty="0"/>
          </a:p>
        </p:txBody>
      </p:sp>
      <p:sp>
        <p:nvSpPr>
          <p:cNvPr id="18" name="Text 16"/>
          <p:cNvSpPr/>
          <p:nvPr/>
        </p:nvSpPr>
        <p:spPr>
          <a:xfrm>
            <a:off x="7269480" y="2496312"/>
            <a:ext cx="32004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5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tervezés, pályázat, megvalósítás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822960" y="3474720"/>
            <a:ext cx="10515600" cy="0"/>
          </a:xfrm>
          <a:prstGeom prst="line">
            <a:avLst/>
          </a:prstGeom>
          <a:noFill/>
          <a:ln w="15240">
            <a:solidFill>
              <a:srgbClr val="E9E9E9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20" name="Text 18"/>
          <p:cNvSpPr/>
          <p:nvPr/>
        </p:nvSpPr>
        <p:spPr>
          <a:xfrm>
            <a:off x="868680" y="3703320"/>
            <a:ext cx="21945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FŐ IRÁNY</a:t>
            </a: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868680" y="4069080"/>
            <a:ext cx="101498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Helyi szociális alapú foglalkoztatás és háztáji gazdálkodás elősegítése.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1066647" y="4846320"/>
            <a:ext cx="100584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„Nem agyatlanul pályázunk”: saját magunk tervezzük, készítjük és menedzseljük a </a:t>
            </a:r>
            <a:r>
              <a:rPr lang="en-US" dirty="0" err="1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programjainka</a:t>
            </a:r>
            <a:r>
              <a:rPr lang="hu-HU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civilség megőrzésével.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40080" y="547050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INFRASTRUKTÚRA HOSSZÚ TÁVRA</a:t>
            </a:r>
            <a:endParaRPr lang="en-US" sz="3000" dirty="0">
              <a:latin typeface="+mj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713232" y="1077402"/>
            <a:ext cx="10058400" cy="338327"/>
          </a:xfrm>
          <a:prstGeom prst="rect">
            <a:avLst/>
          </a:prstGeom>
          <a:solidFill>
            <a:srgbClr val="FFFFFF">
              <a:alpha val="0"/>
            </a:srgbClr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A cél: </a:t>
            </a:r>
            <a:r>
              <a:rPr lang="en-US" sz="2000" b="1" i="1" dirty="0">
                <a:cs typeface="Arial" pitchFamily="34" charset="-120"/>
              </a:rPr>
              <a:t>önállóbb</a:t>
            </a:r>
            <a:r>
              <a:rPr lang="en-US" sz="2000" b="1" i="1" dirty="0">
                <a:solidFill>
                  <a:srgbClr val="000000"/>
                </a:solidFill>
                <a:ea typeface="Aptos Display" pitchFamily="34" charset="-122"/>
                <a:cs typeface="Aptos Display" pitchFamily="34" charset="-120"/>
              </a:rPr>
              <a:t> működés + termelési kapacitás</a:t>
            </a:r>
            <a:endParaRPr lang="en-US" sz="2000" i="1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" y="2350008"/>
            <a:ext cx="329184" cy="32918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07592" y="2331720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3000–3500 m²</a:t>
            </a:r>
            <a:endParaRPr lang="en-US" sz="1830" dirty="0"/>
          </a:p>
        </p:txBody>
      </p:sp>
      <p:sp>
        <p:nvSpPr>
          <p:cNvPr id="12" name="Text 8"/>
          <p:cNvSpPr/>
          <p:nvPr/>
        </p:nvSpPr>
        <p:spPr>
          <a:xfrm>
            <a:off x="1307592" y="2642616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30" dirty="0">
                <a:latin typeface="Aptos" pitchFamily="34" charset="0"/>
                <a:ea typeface="Aptos" pitchFamily="34" charset="-122"/>
                <a:cs typeface="Aptos" pitchFamily="34" charset="-120"/>
              </a:rPr>
              <a:t>polikarbonát ház</a:t>
            </a:r>
            <a:endParaRPr lang="en-US" sz="143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360" y="2350008"/>
            <a:ext cx="329184" cy="32918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48272" y="2331720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10+ épület</a:t>
            </a:r>
            <a:endParaRPr lang="en-US" sz="1830" dirty="0"/>
          </a:p>
        </p:txBody>
      </p:sp>
      <p:sp>
        <p:nvSpPr>
          <p:cNvPr id="15" name="Text 10"/>
          <p:cNvSpPr/>
          <p:nvPr/>
        </p:nvSpPr>
        <p:spPr>
          <a:xfrm>
            <a:off x="6748272" y="2642616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30" dirty="0">
                <a:latin typeface="Aptos" pitchFamily="34" charset="0"/>
                <a:ea typeface="Aptos" pitchFamily="34" charset="-122"/>
                <a:cs typeface="Aptos" pitchFamily="34" charset="-120"/>
              </a:rPr>
              <a:t>lakhatásra alkalmas ingatlan</a:t>
            </a:r>
            <a:endParaRPr lang="en-US" sz="143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" y="3319272"/>
            <a:ext cx="329184" cy="32918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307592" y="3300984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saját értékesítési pont</a:t>
            </a:r>
            <a:endParaRPr lang="en-US" sz="1830" dirty="0"/>
          </a:p>
        </p:txBody>
      </p:sp>
      <p:sp>
        <p:nvSpPr>
          <p:cNvPr id="18" name="Text 12"/>
          <p:cNvSpPr/>
          <p:nvPr/>
        </p:nvSpPr>
        <p:spPr>
          <a:xfrm>
            <a:off x="1307592" y="3611880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30" dirty="0">
                <a:latin typeface="Aptos" pitchFamily="34" charset="0"/>
                <a:ea typeface="Aptos" pitchFamily="34" charset="-122"/>
                <a:cs typeface="Aptos" pitchFamily="34" charset="-120"/>
              </a:rPr>
              <a:t>helyi bevételi út</a:t>
            </a:r>
            <a:endParaRPr lang="en-US" sz="143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9360" y="3319272"/>
            <a:ext cx="329184" cy="329184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748272" y="3300984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száraztésztagyártó</a:t>
            </a:r>
            <a:endParaRPr lang="en-US" sz="1830" dirty="0"/>
          </a:p>
        </p:txBody>
      </p:sp>
      <p:sp>
        <p:nvSpPr>
          <p:cNvPr id="21" name="Text 14"/>
          <p:cNvSpPr/>
          <p:nvPr/>
        </p:nvSpPr>
        <p:spPr>
          <a:xfrm>
            <a:off x="6748272" y="3611880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30" dirty="0">
                <a:latin typeface="Aptos" pitchFamily="34" charset="0"/>
                <a:ea typeface="Aptos" pitchFamily="34" charset="-122"/>
                <a:cs typeface="Aptos" pitchFamily="34" charset="-120"/>
              </a:rPr>
              <a:t>21. századi üzemi háttér</a:t>
            </a:r>
            <a:endParaRPr lang="en-US" sz="1430" dirty="0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80" y="4288536"/>
            <a:ext cx="329184" cy="329184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1307592" y="4270248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lekvár + gyümölcslé</a:t>
            </a:r>
            <a:endParaRPr lang="en-US" sz="1830" dirty="0"/>
          </a:p>
        </p:txBody>
      </p:sp>
      <p:sp>
        <p:nvSpPr>
          <p:cNvPr id="24" name="Text 16"/>
          <p:cNvSpPr/>
          <p:nvPr/>
        </p:nvSpPr>
        <p:spPr>
          <a:xfrm>
            <a:off x="1307592" y="4581144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30" dirty="0">
                <a:latin typeface="Aptos" pitchFamily="34" charset="0"/>
                <a:ea typeface="Aptos" pitchFamily="34" charset="-122"/>
                <a:cs typeface="Aptos" pitchFamily="34" charset="-120"/>
              </a:rPr>
              <a:t>feldolgozó kapacitás</a:t>
            </a:r>
            <a:endParaRPr lang="en-US" sz="1430" dirty="0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09360" y="4288536"/>
            <a:ext cx="329184" cy="329184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6748272" y="4270248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prémium palántanevelő</a:t>
            </a:r>
            <a:endParaRPr lang="en-US" sz="1830" dirty="0"/>
          </a:p>
        </p:txBody>
      </p:sp>
      <p:sp>
        <p:nvSpPr>
          <p:cNvPr id="27" name="Text 18"/>
          <p:cNvSpPr/>
          <p:nvPr/>
        </p:nvSpPr>
        <p:spPr>
          <a:xfrm>
            <a:off x="6748272" y="4581144"/>
            <a:ext cx="4434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30" dirty="0">
                <a:latin typeface="Aptos" pitchFamily="34" charset="0"/>
                <a:ea typeface="Aptos" pitchFamily="34" charset="-122"/>
                <a:cs typeface="Aptos" pitchFamily="34" charset="-120"/>
              </a:rPr>
              <a:t>helyi termesztés alapja</a:t>
            </a:r>
            <a:endParaRPr lang="en-US" sz="1430" dirty="0"/>
          </a:p>
        </p:txBody>
      </p:sp>
      <p:sp>
        <p:nvSpPr>
          <p:cNvPr id="28" name="Shape 0">
            <a:extLst>
              <a:ext uri="{FF2B5EF4-FFF2-40B4-BE49-F238E27FC236}">
                <a16:creationId xmlns:a16="http://schemas.microsoft.com/office/drawing/2014/main" id="{CE2E05F0-E68B-FD9D-17FC-2814F9B8AA95}"/>
              </a:ext>
            </a:extLst>
          </p:cNvPr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685800" y="722376"/>
            <a:ext cx="108813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TISZATARJÁN RÖVID HELYZETKÉPE</a:t>
            </a:r>
          </a:p>
        </p:txBody>
      </p:sp>
      <p:sp>
        <p:nvSpPr>
          <p:cNvPr id="6" name="Text 4"/>
          <p:cNvSpPr/>
          <p:nvPr/>
        </p:nvSpPr>
        <p:spPr>
          <a:xfrm>
            <a:off x="713232" y="1234440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000000"/>
                </a:solidFill>
              </a:rPr>
              <a:t>A </a:t>
            </a:r>
            <a:r>
              <a:rPr lang="en-US" sz="2000" b="1" i="1" dirty="0" err="1">
                <a:solidFill>
                  <a:srgbClr val="000000"/>
                </a:solidFill>
              </a:rPr>
              <a:t>fejlesztés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csak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akkor</a:t>
            </a:r>
            <a:r>
              <a:rPr lang="en-US" sz="2000" b="1" i="1" dirty="0">
                <a:solidFill>
                  <a:srgbClr val="000000"/>
                </a:solidFill>
              </a:rPr>
              <a:t> működik, ha a helyi adottságokból indul ki.</a:t>
            </a:r>
          </a:p>
        </p:txBody>
      </p:sp>
      <p:sp>
        <p:nvSpPr>
          <p:cNvPr id="10" name="Shape 8"/>
          <p:cNvSpPr/>
          <p:nvPr/>
        </p:nvSpPr>
        <p:spPr>
          <a:xfrm>
            <a:off x="841248" y="3208351"/>
            <a:ext cx="283464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ext 9"/>
          <p:cNvSpPr/>
          <p:nvPr/>
        </p:nvSpPr>
        <p:spPr>
          <a:xfrm>
            <a:off x="841248" y="2278049"/>
            <a:ext cx="28346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≈40%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822960" y="2769439"/>
            <a:ext cx="28346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latin typeface="+mj-lt"/>
                <a:ea typeface="Arial" pitchFamily="34" charset="-122"/>
                <a:cs typeface="Arial" pitchFamily="34" charset="-120"/>
              </a:rPr>
              <a:t>a roma lakosság aránya felé közelítünk</a:t>
            </a:r>
            <a:endParaRPr lang="en-US" sz="1200" dirty="0">
              <a:latin typeface="+mj-lt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251960" y="3208351"/>
            <a:ext cx="283464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4" name="Text 12"/>
          <p:cNvSpPr/>
          <p:nvPr/>
        </p:nvSpPr>
        <p:spPr>
          <a:xfrm>
            <a:off x="4251960" y="2264730"/>
            <a:ext cx="28346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munka becsülete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4251960" y="2817942"/>
            <a:ext cx="28346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200" b="1">
                <a:latin typeface="+mj-lt"/>
                <a:cs typeface="Arial" pitchFamily="34" charset="-120"/>
              </a:rPr>
              <a:t>így szocializálódtunk</a:t>
            </a:r>
            <a:endParaRPr lang="en-US" sz="1200" b="1" dirty="0">
              <a:latin typeface="+mj-lt"/>
              <a:cs typeface="Arial" pitchFamily="34" charset="-12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360920" y="3208351"/>
            <a:ext cx="384048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7" name="Text 15"/>
          <p:cNvSpPr/>
          <p:nvPr/>
        </p:nvSpPr>
        <p:spPr>
          <a:xfrm>
            <a:off x="7360920" y="2257375"/>
            <a:ext cx="3840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hu-HU" sz="21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„</a:t>
            </a:r>
            <a:r>
              <a:rPr lang="en-US" sz="2100" b="1" dirty="0" err="1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identitás</a:t>
            </a:r>
            <a:r>
              <a:rPr lang="en-US" sz="21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nélküli</a:t>
            </a:r>
            <a:r>
              <a:rPr lang="hu-HU" sz="21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”</a:t>
            </a:r>
            <a:r>
              <a:rPr lang="en-US" sz="21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 közösség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7360920" y="2802835"/>
            <a:ext cx="3840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200" b="1" dirty="0">
                <a:latin typeface="+mj-lt"/>
                <a:cs typeface="Arial" pitchFamily="34" charset="-120"/>
              </a:rPr>
              <a:t>roma </a:t>
            </a:r>
            <a:r>
              <a:rPr lang="en-US" sz="1200" b="1" dirty="0" err="1">
                <a:latin typeface="+mj-lt"/>
                <a:cs typeface="Arial" pitchFamily="34" charset="-120"/>
              </a:rPr>
              <a:t>közösségi</a:t>
            </a:r>
            <a:r>
              <a:rPr lang="en-US" sz="1200" b="1" dirty="0">
                <a:latin typeface="+mj-lt"/>
                <a:cs typeface="Arial" pitchFamily="34" charset="-120"/>
              </a:rPr>
              <a:t> </a:t>
            </a:r>
            <a:r>
              <a:rPr lang="en-US" sz="1200" b="1" dirty="0" err="1">
                <a:latin typeface="+mj-lt"/>
                <a:cs typeface="Arial" pitchFamily="34" charset="-120"/>
              </a:rPr>
              <a:t>sajátosság</a:t>
            </a:r>
            <a:endParaRPr lang="en-US" sz="1200" b="1" dirty="0">
              <a:latin typeface="+mj-lt"/>
              <a:cs typeface="Arial" pitchFamily="34" charset="-12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41248" y="3493008"/>
            <a:ext cx="3200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MEGJELENŐ KOCKÁZATOK</a:t>
            </a:r>
            <a:endParaRPr lang="en-US" sz="1400" dirty="0">
              <a:latin typeface="+mj-lt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68680" y="3858768"/>
            <a:ext cx="10149840" cy="1269226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• 30 év alatti, gyerekes családok, akik önállóan nehezen boldogulnak</a:t>
            </a:r>
            <a:endParaRPr lang="en-US" sz="1600" dirty="0">
              <a:latin typeface="+mj-lt"/>
            </a:endParaRPr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• funkcionális analfabetizmus arányának növekedése</a:t>
            </a:r>
            <a:endParaRPr lang="en-US" sz="1600" dirty="0">
              <a:latin typeface="+mj-lt"/>
            </a:endParaRPr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• gettósodás az oktatás, lakhatás, közösségi </a:t>
            </a:r>
            <a:r>
              <a:rPr lang="en-US" sz="1600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élet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területén</a:t>
            </a:r>
            <a:endParaRPr lang="en-US" sz="1600" dirty="0">
              <a:latin typeface="+mj-lt"/>
            </a:endParaRPr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• tudatmódosító szerek használata és értékesítése</a:t>
            </a:r>
            <a:endParaRPr lang="en-US" sz="1600" dirty="0">
              <a:latin typeface="+mj-lt"/>
            </a:endParaRPr>
          </a:p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• </a:t>
            </a:r>
            <a:r>
              <a:rPr lang="en-US" sz="1600" dirty="0" err="1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prostitúció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Arial" pitchFamily="34" charset="-122"/>
                <a:cs typeface="Arial" pitchFamily="34" charset="-120"/>
              </a:rPr>
              <a:t> megjelenése</a:t>
            </a:r>
            <a:endParaRPr lang="en-US" sz="1600" dirty="0">
              <a:latin typeface="+mj-lt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96112" y="5280660"/>
            <a:ext cx="102412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2 év helyett gyakran 5 év szükséges az eredmények eléréséhez.</a:t>
            </a: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723171" y="769686"/>
            <a:ext cx="108813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AZ EGYESÜLETÜNK ÉS A FETE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713232" y="1271015"/>
            <a:ext cx="10607040" cy="5596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A belépés egyszerre volt vállalás és lehetőség: megismerni, majd újraépíteni a helyi közösségi </a:t>
            </a:r>
            <a:r>
              <a:rPr lang="en-US" sz="2000" b="1" dirty="0" err="1">
                <a:solidFill>
                  <a:srgbClr val="000000"/>
                </a:solidFill>
              </a:rPr>
              <a:t>életet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Shape 8"/>
          <p:cNvSpPr/>
          <p:nvPr/>
        </p:nvSpPr>
        <p:spPr>
          <a:xfrm>
            <a:off x="777240" y="3227832"/>
            <a:ext cx="301752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 dirty="0"/>
          </a:p>
        </p:txBody>
      </p:sp>
      <p:sp>
        <p:nvSpPr>
          <p:cNvPr id="11" name="Text 9"/>
          <p:cNvSpPr/>
          <p:nvPr/>
        </p:nvSpPr>
        <p:spPr>
          <a:xfrm>
            <a:off x="777240" y="2318008"/>
            <a:ext cx="3017520" cy="48646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2024. április 1.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77240" y="2882189"/>
            <a:ext cx="3017520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„kis megvalósító” szervezetként indulás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4114800" y="3227832"/>
            <a:ext cx="310896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4" name="Text 12"/>
          <p:cNvSpPr/>
          <p:nvPr/>
        </p:nvSpPr>
        <p:spPr>
          <a:xfrm>
            <a:off x="4160520" y="2286237"/>
            <a:ext cx="3108960" cy="48646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2024–2029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4114800" y="2786414"/>
            <a:ext cx="3108960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EFOP-1.4.5-20-2020-00001</a:t>
            </a:r>
            <a:endParaRPr lang="hu-HU" sz="1200" b="1" dirty="0">
              <a:solidFill>
                <a:srgbClr val="666666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rgbClr val="666666"/>
                </a:solidFill>
                <a:latin typeface="Arial" pitchFamily="34" charset="0"/>
                <a:cs typeface="Arial" pitchFamily="34" charset="-120"/>
              </a:rPr>
              <a:t>EFOP-PLUSZ-7.1.1-24-2024-00002</a:t>
            </a:r>
          </a:p>
        </p:txBody>
      </p:sp>
      <p:sp>
        <p:nvSpPr>
          <p:cNvPr id="16" name="Shape 14"/>
          <p:cNvSpPr/>
          <p:nvPr/>
        </p:nvSpPr>
        <p:spPr>
          <a:xfrm>
            <a:off x="7562088" y="3227832"/>
            <a:ext cx="3383280" cy="0"/>
          </a:xfrm>
          <a:prstGeom prst="line">
            <a:avLst/>
          </a:prstGeom>
          <a:noFill/>
          <a:ln w="1524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7" name="Text 15"/>
          <p:cNvSpPr/>
          <p:nvPr/>
        </p:nvSpPr>
        <p:spPr>
          <a:xfrm>
            <a:off x="7607808" y="2285999"/>
            <a:ext cx="3383280" cy="48646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ea typeface="Times New Roman" pitchFamily="34" charset="-122"/>
                <a:cs typeface="Times New Roman" pitchFamily="34" charset="-120"/>
              </a:rPr>
              <a:t>megérkezés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7543800" y="2799897"/>
            <a:ext cx="3383280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saját településünk megismerése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960120" y="3537137"/>
            <a:ext cx="9966960" cy="6108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2100" i="1" dirty="0">
                <a:solidFill>
                  <a:srgbClr val="000000"/>
                </a:solidFill>
                <a:latin typeface="Times New Roman" pitchFamily="34" charset="0"/>
                <a:ea typeface="Times New Roman" pitchFamily="34" charset="-122"/>
                <a:cs typeface="Times New Roman" pitchFamily="34" charset="-120"/>
              </a:rPr>
              <a:t>A Jelenlét célja, hogy újraépítse, feltámassza a közösségi életet, életet leheljen a gyakran csak vegetáló településbe, megmutassa, van kiút a reménytelennek látszó kilátástalanságból.</a:t>
            </a: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53C44-95AB-EE17-93D9-3C619B9B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77240" y="4307445"/>
            <a:ext cx="2680402" cy="201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 descr="A képen kültéri, fű, ég, autó látható&#10;&#10;Automatikusan generált leírás">
            <a:extLst>
              <a:ext uri="{FF2B5EF4-FFF2-40B4-BE49-F238E27FC236}">
                <a16:creationId xmlns:a16="http://schemas.microsoft.com/office/drawing/2014/main" id="{3F596BC9-A549-AEB1-D286-52725A24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662" y="4307445"/>
            <a:ext cx="2679418" cy="201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5" descr="A képen kültéri, épület, felhő, ég látható&#10;&#10;Automatikusan generált leírás">
            <a:extLst>
              <a:ext uri="{FF2B5EF4-FFF2-40B4-BE49-F238E27FC236}">
                <a16:creationId xmlns:a16="http://schemas.microsoft.com/office/drawing/2014/main" id="{6BF5A28E-B840-270F-94FE-508EC376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42" y="4307445"/>
            <a:ext cx="2679419" cy="201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86384" y="685800"/>
            <a:ext cx="95097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NINCS ELŐRE MEGÍRT RECEPT</a:t>
            </a:r>
          </a:p>
        </p:txBody>
      </p:sp>
      <p:sp>
        <p:nvSpPr>
          <p:cNvPr id="9" name="Text 6"/>
          <p:cNvSpPr/>
          <p:nvPr/>
        </p:nvSpPr>
        <p:spPr>
          <a:xfrm>
            <a:off x="786384" y="1499616"/>
            <a:ext cx="3657600" cy="502920"/>
          </a:xfrm>
          <a:prstGeom prst="rect">
            <a:avLst/>
          </a:prstGeom>
          <a:solidFill>
            <a:srgbClr val="000000"/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NEM </a:t>
            </a:r>
            <a:r>
              <a:rPr lang="hu-HU" sz="180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„</a:t>
            </a:r>
            <a:r>
              <a:rPr lang="en-US" sz="180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CIGÁNY PROGRAM</a:t>
            </a:r>
            <a:r>
              <a:rPr lang="hu-HU" sz="180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”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4709160" y="1463040"/>
            <a:ext cx="6309360" cy="585216"/>
          </a:xfrm>
          <a:prstGeom prst="rect">
            <a:avLst/>
          </a:prstGeom>
          <a:solidFill>
            <a:srgbClr val="FFFFFF">
              <a:alpha val="0"/>
            </a:srgbClr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Aptos Display" pitchFamily="34" charset="-122"/>
                <a:cs typeface="Aptos Display" pitchFamily="34" charset="-120"/>
              </a:rPr>
              <a:t>Régen nem csak „a cigányok problémája”.</a:t>
            </a:r>
            <a:endParaRPr lang="en-US" sz="2400" dirty="0">
              <a:latin typeface="+mj-lt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2852928"/>
            <a:ext cx="329184" cy="32918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353312" y="2834640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biztonság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1353312" y="3145536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ea typeface="Aptos" pitchFamily="34" charset="-122"/>
                <a:cs typeface="Aptos" pitchFamily="34" charset="-120"/>
              </a:rPr>
              <a:t>jelen lenni a mindennapokban</a:t>
            </a:r>
            <a:endParaRPr lang="en-US" sz="16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0760" y="2852928"/>
            <a:ext cx="329184" cy="32918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19672" y="2834640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kapcsolat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6519672" y="3145536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ea typeface="Aptos" pitchFamily="34" charset="-122"/>
                <a:cs typeface="Aptos" pitchFamily="34" charset="-120"/>
              </a:rPr>
              <a:t>bizalom és párbeszéd</a:t>
            </a:r>
            <a:endParaRPr lang="en-US" sz="16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3995928"/>
            <a:ext cx="329184" cy="32918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353312" y="3977640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diagnózis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1353312" y="4288536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ea typeface="Aptos" pitchFamily="34" charset="-122"/>
                <a:cs typeface="Aptos" pitchFamily="34" charset="-120"/>
              </a:rPr>
              <a:t>helyi problémákra helyi válasz</a:t>
            </a:r>
            <a:endParaRPr lang="en-US" sz="16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0760" y="3995928"/>
            <a:ext cx="329184" cy="329184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6519672" y="3977640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ea typeface="Aptos" pitchFamily="34" charset="-122"/>
                <a:cs typeface="Aptos" pitchFamily="34" charset="-120"/>
              </a:rPr>
              <a:t>kiút</a:t>
            </a:r>
            <a:endParaRPr lang="en-US" sz="2000" dirty="0"/>
          </a:p>
        </p:txBody>
      </p:sp>
      <p:sp>
        <p:nvSpPr>
          <p:cNvPr id="22" name="Text 15"/>
          <p:cNvSpPr/>
          <p:nvPr/>
        </p:nvSpPr>
        <p:spPr>
          <a:xfrm>
            <a:off x="6519672" y="4288536"/>
            <a:ext cx="41605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ea typeface="Aptos" pitchFamily="34" charset="-122"/>
                <a:cs typeface="Aptos" pitchFamily="34" charset="-120"/>
              </a:rPr>
              <a:t>kilátástalanságból cselekvés</a:t>
            </a:r>
            <a:endParaRPr lang="en-US" sz="1600" dirty="0"/>
          </a:p>
        </p:txBody>
      </p:sp>
      <p:sp>
        <p:nvSpPr>
          <p:cNvPr id="23" name="Shape 0">
            <a:extLst>
              <a:ext uri="{FF2B5EF4-FFF2-40B4-BE49-F238E27FC236}">
                <a16:creationId xmlns:a16="http://schemas.microsoft.com/office/drawing/2014/main" id="{244BF2F5-EA8E-6947-F226-B59FC12AD7AD}"/>
              </a:ext>
            </a:extLst>
          </p:cNvPr>
          <p:cNvSpPr/>
          <p:nvPr/>
        </p:nvSpPr>
        <p:spPr>
          <a:xfrm>
            <a:off x="0" y="0"/>
            <a:ext cx="12191695" cy="20116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Times New Roman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1598</Words>
  <Application>Microsoft Office PowerPoint</Application>
  <PresentationFormat>Szélesvásznú</PresentationFormat>
  <Paragraphs>333</Paragraphs>
  <Slides>27</Slides>
  <Notes>23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Times New Roman</vt:lpstr>
      <vt:lpstr>Office Theme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Dél-borsodi Romák Integrációját Elősegítő Egyesület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Lokális sajátosságok, értékek mentén településünk gazdasági és közösségi fejlesztése</dc:title>
  <dc:subject>Barna Róbert szakmai prezentációja</dc:subject>
  <dc:creator>OpenAI</dc:creator>
  <cp:lastModifiedBy>Róbert Barna</cp:lastModifiedBy>
  <cp:revision>18</cp:revision>
  <dcterms:created xsi:type="dcterms:W3CDTF">2026-06-07T10:41:14Z</dcterms:created>
  <dcterms:modified xsi:type="dcterms:W3CDTF">2026-06-10T03:31:59Z</dcterms:modified>
</cp:coreProperties>
</file>