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43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MG_8484.jpeg"/>
          <p:cNvPicPr>
            <a:picLocks noChangeAspect="1"/>
          </p:cNvPicPr>
          <p:nvPr/>
        </p:nvPicPr>
        <p:blipFill>
          <a:blip r:embed="rId3"/>
          <a:srcRect t="12499" b="1249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02920" y="713232"/>
            <a:ext cx="4937760" cy="5303520"/>
          </a:xfrm>
          <a:prstGeom prst="rect">
            <a:avLst/>
          </a:prstGeom>
          <a:solidFill>
            <a:srgbClr val="FFFFFF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1"/>
          <p:cNvSpPr/>
          <p:nvPr/>
        </p:nvSpPr>
        <p:spPr>
          <a:xfrm>
            <a:off x="795528" y="1051560"/>
            <a:ext cx="443484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„Út a munkához”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822960" y="1874520"/>
            <a:ext cx="4343400" cy="7132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Helyi sajátosságokon alapuló munkaszocializáció és készségfejlesztés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841248" y="2743200"/>
            <a:ext cx="42519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Projektbemutató | BHIM RAO Egyesület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850392" y="3419856"/>
            <a:ext cx="1371600" cy="310896"/>
          </a:xfrm>
          <a:prstGeom prst="roundRect">
            <a:avLst>
              <a:gd name="adj" fmla="val 23529"/>
            </a:avLst>
          </a:prstGeom>
          <a:solidFill>
            <a:srgbClr val="1C5AA6"/>
          </a:solidFill>
          <a:ln w="12700">
            <a:solidFill>
              <a:srgbClr val="1C5AA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Text 5"/>
          <p:cNvSpPr/>
          <p:nvPr/>
        </p:nvSpPr>
        <p:spPr>
          <a:xfrm>
            <a:off x="923544" y="3488436"/>
            <a:ext cx="122529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</a:rPr>
              <a:t>Szendrőlád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2377440" y="3419856"/>
            <a:ext cx="1353312" cy="310896"/>
          </a:xfrm>
          <a:prstGeom prst="roundRect">
            <a:avLst>
              <a:gd name="adj" fmla="val 23529"/>
            </a:avLst>
          </a:prstGeom>
          <a:solidFill>
            <a:srgbClr val="2D8C53"/>
          </a:solidFill>
          <a:ln w="12700">
            <a:solidFill>
              <a:srgbClr val="2D8C5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Text 7"/>
          <p:cNvSpPr/>
          <p:nvPr/>
        </p:nvSpPr>
        <p:spPr>
          <a:xfrm>
            <a:off x="2450592" y="3488436"/>
            <a:ext cx="12070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</a:rPr>
              <a:t>Zádorfalva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3877056" y="3419856"/>
            <a:ext cx="1298448" cy="310896"/>
          </a:xfrm>
          <a:prstGeom prst="roundRect">
            <a:avLst>
              <a:gd name="adj" fmla="val 23529"/>
            </a:avLst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Text 9"/>
          <p:cNvSpPr/>
          <p:nvPr/>
        </p:nvSpPr>
        <p:spPr>
          <a:xfrm>
            <a:off x="3950208" y="3488436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</a:rPr>
              <a:t>60 millió Ft</a:t>
            </a:r>
            <a:endParaRPr lang="en-US" sz="950" dirty="0"/>
          </a:p>
        </p:txBody>
      </p:sp>
      <p:sp>
        <p:nvSpPr>
          <p:cNvPr id="13" name="Text 10"/>
          <p:cNvSpPr/>
          <p:nvPr/>
        </p:nvSpPr>
        <p:spPr>
          <a:xfrm>
            <a:off x="859536" y="4160520"/>
            <a:ext cx="416052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300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társadalmi vállalkozások támogatásával</a:t>
            </a:r>
            <a:endParaRPr lang="en-US" sz="1300" dirty="0"/>
          </a:p>
        </p:txBody>
      </p:sp>
      <p:pic>
        <p:nvPicPr>
          <p:cNvPr id="14" name="Picture 13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projekt lényege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Munkaerőpiaci integráció, készségfejlesztés és gyakorlati felkészítés helyben</a:t>
            </a:r>
            <a:endParaRPr lang="en-US" sz="1050" dirty="0"/>
          </a:p>
        </p:txBody>
      </p:sp>
      <p:pic>
        <p:nvPicPr>
          <p:cNvPr id="6" name="Image 0" descr="/mnt/data/Projekt tábla kép.jpeg"/>
          <p:cNvPicPr>
            <a:picLocks noChangeAspect="1"/>
          </p:cNvPicPr>
          <p:nvPr/>
        </p:nvPicPr>
        <p:blipFill>
          <a:blip r:embed="rId3"/>
          <a:srcRect t="118" b="118"/>
          <a:stretch/>
        </p:blipFill>
        <p:spPr>
          <a:xfrm>
            <a:off x="7680960" y="658368"/>
            <a:ext cx="3886200" cy="290779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1792" y="1536192"/>
            <a:ext cx="11887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Cél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21792" y="1847088"/>
            <a:ext cx="6355080" cy="9326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Hátrányos helyzetű álláskeresők megerősítése, hogy felkészültebben és tartósabban tudjanak bekapcsolódni a munka világába.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58368" y="3063240"/>
            <a:ext cx="6400800" cy="120700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munkaszocializációs workshopok és célzott szakmai képzések
</a:t>
            </a:r>
            <a:endParaRPr lang="en-US" sz="1500" dirty="0"/>
          </a:p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alapkészségek, attitűdök és motiváció fejlesztése
</a:t>
            </a:r>
            <a:endParaRPr lang="en-US" sz="1500" dirty="0"/>
          </a:p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helyi munkaerőpiaci igényekhez illeszkedő támogatás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680960" y="3950208"/>
            <a:ext cx="28346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Alapadatok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680960" y="4352544"/>
            <a:ext cx="388620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Projektkód: RRF-MMSZA-2.0.0.1-25-2025-00002</a:t>
            </a:r>
            <a:endParaRPr lang="en-US" sz="1250" dirty="0"/>
          </a:p>
          <a:p>
            <a:pPr marL="0" indent="0" algn="l">
              <a:buNone/>
            </a:pPr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Megvalósítás: Szendrőlád és Zádorfalva</a:t>
            </a:r>
            <a:endParaRPr lang="en-US" sz="1250" dirty="0"/>
          </a:p>
          <a:p>
            <a:pPr marL="0" indent="0" algn="l">
              <a:buNone/>
            </a:pPr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Fizikai időszak: 2025.08.01 – 2026.03.31</a:t>
            </a:r>
            <a:endParaRPr lang="en-US" sz="1250" dirty="0"/>
          </a:p>
          <a:p>
            <a:pPr marL="0" indent="0" algn="l">
              <a:buNone/>
            </a:pPr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Támogatás: 60 000 000 Ft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02</a:t>
            </a:r>
            <a:endParaRPr lang="en-US" sz="850" dirty="0"/>
          </a:p>
        </p:txBody>
      </p:sp>
      <p:pic>
        <p:nvPicPr>
          <p:cNvPr id="14" name="Picture 13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Helyzetkép: miért fontos a beavatkozás?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program két FETE településen épít a helyi adottságokra és szükségletekre</a:t>
            </a:r>
            <a:endParaRPr lang="en-US" sz="1050" dirty="0"/>
          </a:p>
        </p:txBody>
      </p:sp>
      <p:pic>
        <p:nvPicPr>
          <p:cNvPr id="6" name="Image 0" descr="/mnt/data/Weboldal út a munkához 1.png"/>
          <p:cNvPicPr>
            <a:picLocks noChangeAspect="1"/>
          </p:cNvPicPr>
          <p:nvPr/>
        </p:nvPicPr>
        <p:blipFill>
          <a:blip r:embed="rId3"/>
          <a:srcRect l="1533" r="1533"/>
          <a:stretch/>
        </p:blipFill>
        <p:spPr>
          <a:xfrm>
            <a:off x="594360" y="1426464"/>
            <a:ext cx="4937760" cy="290779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989320" y="1444752"/>
            <a:ext cx="19202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C5A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Szendrőlád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989320" y="1847088"/>
            <a:ext cx="5257800" cy="13716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fiatal népesség, magas roma arány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jelentős álláskeresői és közfoglalkoztatási érintettség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helyi és környékbeli foglalkoztatási kapcsolatokra építés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989320" y="3730752"/>
            <a:ext cx="19202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D8C5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Zádorfalva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989320" y="4133088"/>
            <a:ext cx="5257800" cy="1417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kedvezőtlen közlekedési és szolgáltatási helyzet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alacsony iskolázottság és motivációs akadályok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felnőttképzési és munkaerőpiaci átmenetet segítő programhiány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03</a:t>
            </a:r>
            <a:endParaRPr lang="en-US" sz="850" dirty="0"/>
          </a:p>
        </p:txBody>
      </p:sp>
      <p:pic>
        <p:nvPicPr>
          <p:cNvPr id="13" name="Picture 12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Célcsoport és bevonás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fejlesztés közvetlenül a helyi, munkaképes korú álláskeresőkre épít</a:t>
            </a:r>
            <a:endParaRPr lang="en-US" sz="1050" dirty="0"/>
          </a:p>
        </p:txBody>
      </p:sp>
      <p:pic>
        <p:nvPicPr>
          <p:cNvPr id="6" name="Image 0" descr="/mnt/data/IMG_8478.jpeg"/>
          <p:cNvPicPr>
            <a:picLocks noChangeAspect="1"/>
          </p:cNvPicPr>
          <p:nvPr/>
        </p:nvPicPr>
        <p:blipFill>
          <a:blip r:embed="rId3"/>
          <a:srcRect l="610" r="610"/>
          <a:stretch/>
        </p:blipFill>
        <p:spPr>
          <a:xfrm>
            <a:off x="594360" y="1389888"/>
            <a:ext cx="4937760" cy="3749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126480" y="1426464"/>
            <a:ext cx="292608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Tervezett bevonás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126480" y="1847088"/>
            <a:ext cx="365760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minimum 60 fő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6144768" y="2432304"/>
            <a:ext cx="338328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célcsoporttag bevonása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126480" y="3017520"/>
            <a:ext cx="292608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Workshop résztvevők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6126480" y="3438144"/>
            <a:ext cx="219456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44 fő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6144768" y="4023360"/>
            <a:ext cx="4114800" cy="2194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háromnapos foglalkoztatásban vett részt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163056" y="4645152"/>
            <a:ext cx="5303520" cy="10972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személyes toborzás és motivációs beszélgetések
</a:t>
            </a:r>
            <a:endParaRPr lang="en-US" sz="1350" dirty="0"/>
          </a:p>
          <a:p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egyéni akadályok feltárása és kísérés
</a:t>
            </a:r>
            <a:endParaRPr lang="en-US" sz="1350" dirty="0"/>
          </a:p>
          <a:p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helyi partnerek bevonása a foglalkoztathatóság javításába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04</a:t>
            </a:r>
            <a:endParaRPr lang="en-US" sz="850" dirty="0"/>
          </a:p>
        </p:txBody>
      </p:sp>
      <p:pic>
        <p:nvPicPr>
          <p:cNvPr id="16" name="Picture 15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Munkaszocializációs workshopok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Alapkompetenciák, munkahelyi attitűdök és motiváció fejlesztése</a:t>
            </a:r>
            <a:endParaRPr lang="en-US" sz="1050" dirty="0"/>
          </a:p>
        </p:txBody>
      </p:sp>
      <p:pic>
        <p:nvPicPr>
          <p:cNvPr id="6" name="Image 0" descr="/mnt/data/Weboldal út a munkához hír 2.png"/>
          <p:cNvPicPr>
            <a:picLocks noChangeAspect="1"/>
          </p:cNvPicPr>
          <p:nvPr/>
        </p:nvPicPr>
        <p:blipFill>
          <a:blip r:embed="rId3"/>
          <a:srcRect l="11992" r="11992"/>
          <a:stretch/>
        </p:blipFill>
        <p:spPr>
          <a:xfrm>
            <a:off x="594360" y="1371600"/>
            <a:ext cx="4800600" cy="3657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389888"/>
            <a:ext cx="301752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Fő fejlesztési témák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833872" y="1810512"/>
            <a:ext cx="5440680" cy="16459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munkavállalási motiváció és önbizalom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munkahelyi viselkedés, pontosság, felelősség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kommunikáció, együttműködés és konfliktuskezelés
</a:t>
            </a:r>
            <a:endParaRPr lang="en-US" sz="1400" dirty="0"/>
          </a:p>
          <a:p>
            <a:r>
              <a:rPr lang="en-US" sz="14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alapvető munkajogi és munkavédelmi ismeretek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806440" y="4005072"/>
            <a:ext cx="301752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Közvetlen haszon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833872" y="4407408"/>
            <a:ext cx="521208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50" b="1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résztvevők reálisabb képet kapnak a munkahelyi elvárásokról, miközben erősödik a kitartásuk és belépési esélyük az elsődleges munkaerőpiacra.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05</a:t>
            </a:r>
            <a:endParaRPr lang="en-US" sz="850" dirty="0"/>
          </a:p>
        </p:txBody>
      </p:sp>
      <p:pic>
        <p:nvPicPr>
          <p:cNvPr id="13" name="Picture 12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Képzések és gyakorlati felkészítés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projekt a munkavégzéshez szükséges kötelező és szakmai elemeket is biztosítja</a:t>
            </a:r>
            <a:endParaRPr lang="en-US" sz="1050" dirty="0"/>
          </a:p>
        </p:txBody>
      </p:sp>
      <p:pic>
        <p:nvPicPr>
          <p:cNvPr id="6" name="Image 0" descr="/mnt/data/IMG_8481.jpeg"/>
          <p:cNvPicPr>
            <a:picLocks noChangeAspect="1"/>
          </p:cNvPicPr>
          <p:nvPr/>
        </p:nvPicPr>
        <p:blipFill>
          <a:blip r:embed="rId3"/>
          <a:srcRect l="12121" r="12121"/>
          <a:stretch/>
        </p:blipFill>
        <p:spPr>
          <a:xfrm>
            <a:off x="6876288" y="1280160"/>
            <a:ext cx="4572000" cy="45262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58368" y="1417320"/>
            <a:ext cx="36576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Tervezett képzési irányok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85800" y="1828800"/>
            <a:ext cx="5394960" cy="1417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karimaszerelő szakmai képzés
</a:t>
            </a:r>
            <a:endParaRPr lang="en-US" sz="1500" dirty="0"/>
          </a:p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tűzvédelmi vizsga
</a:t>
            </a:r>
            <a:endParaRPr lang="en-US" sz="1500" dirty="0"/>
          </a:p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elsősegélynyújtó tanfolyam
</a:t>
            </a:r>
            <a:endParaRPr lang="en-US" sz="1500" dirty="0"/>
          </a:p>
          <a:p>
            <a:r>
              <a:rPr lang="en-US" sz="150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szakmához kapcsolódó workshopok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94944" y="3840480"/>
            <a:ext cx="534924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projekt része a munkavégzéshez és képzésekhez szükséges eszközök beszerzése is, hogy a tudás ne csak elméleti, hanem használható és továbbvihető legyen.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13232" y="5138928"/>
            <a:ext cx="52120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30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Foglalkoztathatóság + piacképes kompetencia + helyi kapcsolatok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06</a:t>
            </a:r>
            <a:endParaRPr lang="en-US" sz="850" dirty="0"/>
          </a:p>
        </p:txBody>
      </p:sp>
      <p:pic>
        <p:nvPicPr>
          <p:cNvPr id="13" name="Picture 12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Ütemezés és mérföldkövek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megvalósítás 2025-ben indul, 2026 március végéig tart</a:t>
            </a:r>
            <a:endParaRPr lang="en-US" sz="1050" dirty="0"/>
          </a:p>
        </p:txBody>
      </p:sp>
      <p:pic>
        <p:nvPicPr>
          <p:cNvPr id="6" name="Image 0" descr="/mnt/data/Weboldal út a munkához 2.png"/>
          <p:cNvPicPr>
            <a:picLocks noChangeAspect="1"/>
          </p:cNvPicPr>
          <p:nvPr/>
        </p:nvPicPr>
        <p:blipFill>
          <a:blip r:embed="rId3"/>
          <a:srcRect l="12089" r="12089"/>
          <a:stretch/>
        </p:blipFill>
        <p:spPr>
          <a:xfrm>
            <a:off x="6629400" y="1170432"/>
            <a:ext cx="4828032" cy="3657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5800" y="1481328"/>
            <a:ext cx="192024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2025. július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2606040" y="1481328"/>
            <a:ext cx="365760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előkészítés, partnerek, célcsoport elérése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85800" y="2212848"/>
            <a:ext cx="192024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2025. augusztus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2606040" y="2212848"/>
            <a:ext cx="38404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projekt fizikai kezdete, nyilvánossági elemek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685800" y="2944368"/>
            <a:ext cx="21945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2025. szept.–2026. márc.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2926080" y="2944368"/>
            <a:ext cx="347472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workshopok, képzések, motivációs juttatások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85800" y="3675888"/>
            <a:ext cx="20116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2026. március 31.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2697480" y="3675888"/>
            <a:ext cx="365760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3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fizikai zárás, eredmények összegzése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713232" y="4709160"/>
            <a:ext cx="530352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700" b="1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Folyamatosan: toborzás, utánkövetés, dokumentáció, kommunikáció és helyi partnerségek építése.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07</a:t>
            </a:r>
            <a:endParaRPr lang="en-US" sz="850" dirty="0"/>
          </a:p>
        </p:txBody>
      </p:sp>
      <p:pic>
        <p:nvPicPr>
          <p:cNvPr id="18" name="Picture 17" descr="dbddd3ad-8699-40f7-86d4-477a3824b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112A46"/>
          </a:solidFill>
          <a:ln w="12700">
            <a:solidFill>
              <a:srgbClr val="112A46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Shape 1"/>
          <p:cNvSpPr/>
          <p:nvPr/>
        </p:nvSpPr>
        <p:spPr>
          <a:xfrm>
            <a:off x="0" y="109728"/>
            <a:ext cx="4114800" cy="54864"/>
          </a:xfrm>
          <a:prstGeom prst="rect">
            <a:avLst/>
          </a:prstGeom>
          <a:solidFill>
            <a:srgbClr val="F26A21"/>
          </a:solidFill>
          <a:ln w="12700">
            <a:solidFill>
              <a:srgbClr val="F26A21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ext 2"/>
          <p:cNvSpPr/>
          <p:nvPr/>
        </p:nvSpPr>
        <p:spPr>
          <a:xfrm>
            <a:off x="566928" y="502920"/>
            <a:ext cx="662940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12A4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Várt eredmények és fenntarthatóság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585216" y="969264"/>
            <a:ext cx="580644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050" dirty="0">
                <a:solidFill>
                  <a:srgbClr val="5F687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projekt célja a tartósabb munkavállalási esély és a helyi gazdasági kultúra erősítése</a:t>
            </a:r>
            <a:endParaRPr lang="en-US" sz="1050" dirty="0"/>
          </a:p>
        </p:txBody>
      </p:sp>
      <p:pic>
        <p:nvPicPr>
          <p:cNvPr id="6" name="Image 0" descr="/mnt/data/IMG_8480.jpeg"/>
          <p:cNvPicPr>
            <a:picLocks noChangeAspect="1"/>
          </p:cNvPicPr>
          <p:nvPr/>
        </p:nvPicPr>
        <p:blipFill>
          <a:blip r:embed="rId3"/>
          <a:srcRect l="9012" r="9012"/>
          <a:stretch/>
        </p:blipFill>
        <p:spPr>
          <a:xfrm>
            <a:off x="548640" y="1298448"/>
            <a:ext cx="4297680" cy="3931920"/>
          </a:xfrm>
          <a:prstGeom prst="rect">
            <a:avLst/>
          </a:prstGeom>
        </p:spPr>
      </p:pic>
      <p:pic>
        <p:nvPicPr>
          <p:cNvPr id="7" name="Image 1" descr="/mnt/data/Weboldal út a munkához 3.png"/>
          <p:cNvPicPr>
            <a:picLocks noChangeAspect="1"/>
          </p:cNvPicPr>
          <p:nvPr/>
        </p:nvPicPr>
        <p:blipFill>
          <a:blip r:embed="rId4"/>
          <a:srcRect l="3588" r="3588"/>
          <a:stretch/>
        </p:blipFill>
        <p:spPr>
          <a:xfrm>
            <a:off x="8001000" y="1353312"/>
            <a:ext cx="3291840" cy="20116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0368" y="1417320"/>
            <a:ext cx="2651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siker kézzelfogható jelei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257800" y="1828800"/>
            <a:ext cx="2286000" cy="24688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erősebb munkavállalói készségek és motiváció
</a:t>
            </a:r>
            <a:endParaRPr lang="en-US" sz="1250" dirty="0"/>
          </a:p>
          <a:p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legalább 16 fő szakmai képzésbe vonása
</a:t>
            </a:r>
            <a:endParaRPr lang="en-US" sz="1250" dirty="0"/>
          </a:p>
          <a:p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legalább 3 fő alkalmazása / munkalehetőség teremtése
</a:t>
            </a:r>
            <a:endParaRPr lang="en-US" sz="1250" dirty="0"/>
          </a:p>
          <a:p>
            <a:r>
              <a:rPr lang="en-US" sz="1250" dirty="0">
                <a:solidFill>
                  <a:srgbClr val="1B1F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helyi partneri hálózat és munkáltatói kapcsolatok erősödése</a:t>
            </a:r>
            <a:endParaRPr lang="en-US" sz="1250" dirty="0"/>
          </a:p>
        </p:txBody>
      </p:sp>
      <p:sp>
        <p:nvSpPr>
          <p:cNvPr id="10" name="Text 6"/>
          <p:cNvSpPr/>
          <p:nvPr/>
        </p:nvSpPr>
        <p:spPr>
          <a:xfrm>
            <a:off x="7772400" y="3886200"/>
            <a:ext cx="292608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26A2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Következő fókusz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7772400" y="4279392"/>
            <a:ext cx="3520440" cy="9875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résztvevők kísérése a képzések után, a munkáltatói kapcsolatok aktív kezelése, és a tapasztalatok beépítése a további FETE munkába.</a:t>
            </a:r>
            <a:endParaRPr lang="en-US" sz="1450" dirty="0"/>
          </a:p>
        </p:txBody>
      </p:sp>
      <p:sp>
        <p:nvSpPr>
          <p:cNvPr id="12" name="Text 8"/>
          <p:cNvSpPr/>
          <p:nvPr/>
        </p:nvSpPr>
        <p:spPr>
          <a:xfrm>
            <a:off x="5276088" y="5650992"/>
            <a:ext cx="589788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12A4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Köszönjük a Magyar Kormány és az Európai Unió támogatását!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02920" y="6473952"/>
            <a:ext cx="5669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72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BHIM RAO Egyesület | „Út a munkához”</a:t>
            </a:r>
            <a:endParaRPr lang="en-US" sz="850" dirty="0"/>
          </a:p>
        </p:txBody>
      </p:sp>
      <p:sp>
        <p:nvSpPr>
          <p:cNvPr id="14" name="Text 10"/>
          <p:cNvSpPr/>
          <p:nvPr/>
        </p:nvSpPr>
        <p:spPr>
          <a:xfrm>
            <a:off x="11274552" y="6446520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B7280"/>
                </a:solidFill>
              </a:rPr>
              <a:t>08</a:t>
            </a:r>
            <a:endParaRPr lang="en-US" sz="850" dirty="0"/>
          </a:p>
        </p:txBody>
      </p:sp>
      <p:pic>
        <p:nvPicPr>
          <p:cNvPr id="15" name="Picture 14" descr="dbddd3ad-8699-40f7-86d4-477a3824b0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560" y="109728"/>
            <a:ext cx="2148840" cy="7286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544</Words>
  <Application>Microsoft Office PowerPoint</Application>
  <PresentationFormat>Szélesvásznú</PresentationFormat>
  <Paragraphs>101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BHIM RAO Egyesulet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a munkahoz</dc:title>
  <dc:subject>Ut a munkahoz projektbemutato</dc:subject>
  <dc:creator>BHIM RAO Egyesulet</dc:creator>
  <cp:lastModifiedBy>Fecske-Papp Judit</cp:lastModifiedBy>
  <cp:revision>1</cp:revision>
  <dcterms:created xsi:type="dcterms:W3CDTF">2026-06-10T07:50:05Z</dcterms:created>
  <dcterms:modified xsi:type="dcterms:W3CDTF">2026-06-10T12:06:33Z</dcterms:modified>
</cp:coreProperties>
</file>